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slides/slide36.xml" ContentType="application/vnd.openxmlformats-officedocument.presentationml.slide+xml"/>
  <Default Extension="xlsm" ContentType="application/vnd.ms-excel.sheet.macroEnabled.12"/>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charts/chart53.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notesSlides/notesSlide16.xml" ContentType="application/vnd.openxmlformats-officedocument.presentationml.notesSlide+xml"/>
  <Override PartName="/ppt/charts/chart60.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charts/chart29.xml" ContentType="application/vnd.openxmlformats-officedocument.drawingml.chart+xml"/>
  <Override PartName="/ppt/drawings/drawing3.xml" ContentType="application/vnd.openxmlformats-officedocument.drawingml.chartshapes+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50.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59.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charts/chart52.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0" r:id="rId2"/>
  </p:sldMasterIdLst>
  <p:notesMasterIdLst>
    <p:notesMasterId r:id="rId85"/>
  </p:notesMasterIdLst>
  <p:handoutMasterIdLst>
    <p:handoutMasterId r:id="rId86"/>
  </p:handoutMasterIdLst>
  <p:sldIdLst>
    <p:sldId id="269" r:id="rId3"/>
    <p:sldId id="492" r:id="rId4"/>
    <p:sldId id="488" r:id="rId5"/>
    <p:sldId id="325" r:id="rId6"/>
    <p:sldId id="446" r:id="rId7"/>
    <p:sldId id="427" r:id="rId8"/>
    <p:sldId id="428" r:id="rId9"/>
    <p:sldId id="474" r:id="rId10"/>
    <p:sldId id="473" r:id="rId11"/>
    <p:sldId id="431" r:id="rId12"/>
    <p:sldId id="458" r:id="rId13"/>
    <p:sldId id="432" r:id="rId14"/>
    <p:sldId id="447" r:id="rId15"/>
    <p:sldId id="465" r:id="rId16"/>
    <p:sldId id="448" r:id="rId17"/>
    <p:sldId id="477" r:id="rId18"/>
    <p:sldId id="454" r:id="rId19"/>
    <p:sldId id="479" r:id="rId20"/>
    <p:sldId id="455" r:id="rId21"/>
    <p:sldId id="437" r:id="rId22"/>
    <p:sldId id="478" r:id="rId23"/>
    <p:sldId id="439" r:id="rId24"/>
    <p:sldId id="440" r:id="rId25"/>
    <p:sldId id="498" r:id="rId26"/>
    <p:sldId id="449" r:id="rId27"/>
    <p:sldId id="450" r:id="rId28"/>
    <p:sldId id="322" r:id="rId29"/>
    <p:sldId id="394" r:id="rId30"/>
    <p:sldId id="351" r:id="rId31"/>
    <p:sldId id="398" r:id="rId32"/>
    <p:sldId id="460" r:id="rId33"/>
    <p:sldId id="278" r:id="rId34"/>
    <p:sldId id="366" r:id="rId35"/>
    <p:sldId id="327" r:id="rId36"/>
    <p:sldId id="367" r:id="rId37"/>
    <p:sldId id="397" r:id="rId38"/>
    <p:sldId id="371" r:id="rId39"/>
    <p:sldId id="475" r:id="rId40"/>
    <p:sldId id="374" r:id="rId41"/>
    <p:sldId id="328" r:id="rId42"/>
    <p:sldId id="329" r:id="rId43"/>
    <p:sldId id="464" r:id="rId44"/>
    <p:sldId id="380" r:id="rId45"/>
    <p:sldId id="333" r:id="rId46"/>
    <p:sldId id="385" r:id="rId47"/>
    <p:sldId id="386" r:id="rId48"/>
    <p:sldId id="387" r:id="rId49"/>
    <p:sldId id="466" r:id="rId50"/>
    <p:sldId id="399" r:id="rId51"/>
    <p:sldId id="400" r:id="rId52"/>
    <p:sldId id="401" r:id="rId53"/>
    <p:sldId id="402" r:id="rId54"/>
    <p:sldId id="403" r:id="rId55"/>
    <p:sldId id="467" r:id="rId56"/>
    <p:sldId id="405" r:id="rId57"/>
    <p:sldId id="406" r:id="rId58"/>
    <p:sldId id="407" r:id="rId59"/>
    <p:sldId id="408" r:id="rId60"/>
    <p:sldId id="409" r:id="rId61"/>
    <p:sldId id="494" r:id="rId62"/>
    <p:sldId id="495" r:id="rId63"/>
    <p:sldId id="468" r:id="rId64"/>
    <p:sldId id="469" r:id="rId65"/>
    <p:sldId id="412" r:id="rId66"/>
    <p:sldId id="413" r:id="rId67"/>
    <p:sldId id="414" r:id="rId68"/>
    <p:sldId id="415" r:id="rId69"/>
    <p:sldId id="416" r:id="rId70"/>
    <p:sldId id="417" r:id="rId71"/>
    <p:sldId id="418" r:id="rId72"/>
    <p:sldId id="419" r:id="rId73"/>
    <p:sldId id="499" r:id="rId74"/>
    <p:sldId id="500" r:id="rId75"/>
    <p:sldId id="501" r:id="rId76"/>
    <p:sldId id="502" r:id="rId77"/>
    <p:sldId id="503" r:id="rId78"/>
    <p:sldId id="470" r:id="rId79"/>
    <p:sldId id="491" r:id="rId80"/>
    <p:sldId id="421" r:id="rId81"/>
    <p:sldId id="504" r:id="rId82"/>
    <p:sldId id="490" r:id="rId83"/>
    <p:sldId id="496" r:id="rId84"/>
  </p:sldIdLst>
  <p:sldSz cx="9144000" cy="6858000" type="screen4x3"/>
  <p:notesSz cx="6858000"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A6A6A6"/>
    <a:srgbClr val="4D4D4D"/>
    <a:srgbClr val="003366"/>
    <a:srgbClr val="009999"/>
    <a:srgbClr val="222FD9"/>
    <a:srgbClr val="FFCC00"/>
    <a:srgbClr val="FF781D"/>
    <a:srgbClr val="FF6600"/>
    <a:srgbClr val="FF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7359" autoAdjust="0"/>
  </p:normalViewPr>
  <p:slideViewPr>
    <p:cSldViewPr snapToGrid="0">
      <p:cViewPr>
        <p:scale>
          <a:sx n="100" d="100"/>
          <a:sy n="100" d="100"/>
        </p:scale>
        <p:origin x="-252" y="-162"/>
      </p:cViewPr>
      <p:guideLst>
        <p:guide orient="horz" pos="2154"/>
        <p:guide pos="2880"/>
      </p:guideLst>
    </p:cSldViewPr>
  </p:slideViewPr>
  <p:outlineViewPr>
    <p:cViewPr>
      <p:scale>
        <a:sx n="33" d="100"/>
        <a:sy n="33" d="100"/>
      </p:scale>
      <p:origin x="0" y="840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Macro-Enabled_Worksheet7.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Macro-Enabled_Worksheet13.xlsm"/></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4.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Macro-Enabled_Worksheet25.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Macro-Enabled_Worksheet26.xlsm"/></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4.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IRF%20et%20elasticit&#233;s_updated.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IRF%20et%20elasticit&#233;s_updated.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VEC_variables_updatedQ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VEC_variables_updatedQ2.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Data%20Maite_updated_Mar-1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Data%20Maite_updated_Mar-1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3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44.xml.rels><?xml version="1.0" encoding="UTF-8" standalone="yes"?>
<Relationships xmlns="http://schemas.openxmlformats.org/package/2006/relationships"><Relationship Id="rId1" Type="http://schemas.openxmlformats.org/officeDocument/2006/relationships/oleObject" Target="file:///\\lanprd\dfs\pub\ser\DS\ds\Jeanfils\IndexW\histdecomp.xlsb"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lanprd\dfs\pub\ser\DS\ds\Jeanfils\IndexW\histdecomp.xlsb"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ANPRD\DFS\MNG\USERS\HOME\DUPREZC\CD\demandes%20CD\1202_indexation\X_services.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lanprd\dfs\pub\ser\DS\ds5\RealBelgium\13_DomesticSectors\Consumption%20and%20savings\Dossier%20indexation_F&#233;vrier%202012\data_AMECO_and%20charts.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lanprd\dfs\pub\ser\DS\ds5\RealBelgium\13_DomesticSectors\Consumption%20and%20savings\Dossier%20indexation_F&#233;vrier%202012\data_AMECO_and%20charts.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lanprd\dfs\pub\ser\DS\ds5\RealBelgium\13_DomesticSectors\Consumption%20and%20savings\Dossier%20indexation_F&#233;vrier%202012\data_AMECO_and%20charts.xlsx" TargetMode="Externa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lanprd\dfs\pub\ser\DS\ds5\RealBelgium\13_DomesticSectors\Consumption%20and%20savings\Dossier%20indexation_F&#233;vrier%202012\Smets_120605_additional%20chart%20indexation_.xlsx" TargetMode="Externa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lanprd\dfs\pub\ser\DS\ds5\RealBelgium\13_DomesticSectors\Consumption%20and%20savings\Dossier%20indexation_F&#233;vrier%202012\Smets_120605_additional%20chart%20indexation_.xlsx" TargetMode="External"/><Relationship Id="rId1" Type="http://schemas.openxmlformats.org/officeDocument/2006/relationships/themeOverride" Target="../theme/themeOverride2.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6.xml.rels><?xml version="1.0" encoding="UTF-8" standalone="yes"?>
<Relationships xmlns="http://schemas.openxmlformats.org/package/2006/relationships"><Relationship Id="rId1" Type="http://schemas.openxmlformats.org/officeDocument/2006/relationships/oleObject" Target="file:///\\lanprd\dfs\pub\ser\SI\SI3\Grafieken%20-%20Graphiques\Duprez%20Cedric\Dir.%20com.%20mei2012\graph4.xlsx" TargetMode="Externa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7.xml.rels><?xml version="1.0" encoding="UTF-8" standalone="yes"?>
<Relationships xmlns="http://schemas.openxmlformats.org/package/2006/relationships"><Relationship Id="rId1" Type="http://schemas.openxmlformats.org/officeDocument/2006/relationships/oleObject" Target="file:///\\lanprd\dfs\pub\ser\DS\ds5\dsArCo\Indexation%20(dossier)\Version%20juin%202012\Uurloonkosten_niveau_Eurostat.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lrMapOvr bg1="lt1" tx1="dk1" bg2="lt2" tx2="dk2" accent1="accent1" accent2="accent2" accent3="accent3" accent4="accent4" accent5="accent5" accent6="accent6" hlink="hlink" folHlink="folHlink"/>
  <c:chart>
    <c:plotArea>
      <c:layout/>
      <c:barChart>
        <c:barDir val="col"/>
        <c:grouping val="clustered"/>
        <c:ser>
          <c:idx val="0"/>
          <c:order val="0"/>
          <c:tx>
            <c:strRef>
              <c:f>Grafiek!$D$9</c:f>
              <c:strCache>
                <c:ptCount val="1"/>
                <c:pt idx="0">
                  <c:v>Chômage de longue durée</c:v>
                </c:pt>
              </c:strCache>
            </c:strRef>
          </c:tx>
          <c:cat>
            <c:strRef>
              <c:f>Grafiek!$C$10:$C$13</c:f>
              <c:strCache>
                <c:ptCount val="4"/>
                <c:pt idx="0">
                  <c:v>BE</c:v>
                </c:pt>
                <c:pt idx="1">
                  <c:v>DE</c:v>
                </c:pt>
                <c:pt idx="2">
                  <c:v>FR</c:v>
                </c:pt>
                <c:pt idx="3">
                  <c:v>NL</c:v>
                </c:pt>
              </c:strCache>
            </c:strRef>
          </c:cat>
          <c:val>
            <c:numRef>
              <c:f>Grafiek!$D$10:$D$13</c:f>
              <c:numCache>
                <c:formatCode>0.0</c:formatCode>
                <c:ptCount val="4"/>
                <c:pt idx="0">
                  <c:v>2.1569889347920777</c:v>
                </c:pt>
                <c:pt idx="1">
                  <c:v>1.957380322034634</c:v>
                </c:pt>
                <c:pt idx="2">
                  <c:v>1.8638234459267669</c:v>
                </c:pt>
                <c:pt idx="3">
                  <c:v>0.7093186593761247</c:v>
                </c:pt>
              </c:numCache>
            </c:numRef>
          </c:val>
        </c:ser>
        <c:axId val="164413824"/>
        <c:axId val="164415360"/>
      </c:barChart>
      <c:lineChart>
        <c:grouping val="standard"/>
        <c:ser>
          <c:idx val="1"/>
          <c:order val="1"/>
          <c:tx>
            <c:strRef>
              <c:f>Grafiek!$E$9</c:f>
              <c:strCache>
                <c:ptCount val="1"/>
                <c:pt idx="0">
                  <c:v>Taux de chômage</c:v>
                </c:pt>
              </c:strCache>
            </c:strRef>
          </c:tx>
          <c:spPr>
            <a:ln>
              <a:noFill/>
            </a:ln>
          </c:spPr>
          <c:marker>
            <c:symbol val="triangle"/>
            <c:size val="10"/>
          </c:marker>
          <c:cat>
            <c:strRef>
              <c:f>Grafiek!$C$10:$C$13</c:f>
              <c:strCache>
                <c:ptCount val="4"/>
                <c:pt idx="0">
                  <c:v>BE</c:v>
                </c:pt>
                <c:pt idx="1">
                  <c:v>DE</c:v>
                </c:pt>
                <c:pt idx="2">
                  <c:v>FR</c:v>
                </c:pt>
                <c:pt idx="3">
                  <c:v>NL</c:v>
                </c:pt>
              </c:strCache>
            </c:strRef>
          </c:cat>
          <c:val>
            <c:numRef>
              <c:f>Grafiek!$E$10:$E$13</c:f>
              <c:numCache>
                <c:formatCode>0.0</c:formatCode>
                <c:ptCount val="4"/>
                <c:pt idx="0">
                  <c:v>7.1913471319728783</c:v>
                </c:pt>
                <c:pt idx="1">
                  <c:v>6.0146405682623705</c:v>
                </c:pt>
                <c:pt idx="2">
                  <c:v>9.3017314788532506</c:v>
                </c:pt>
                <c:pt idx="3">
                  <c:v>4.4358536783570743</c:v>
                </c:pt>
              </c:numCache>
            </c:numRef>
          </c:val>
        </c:ser>
        <c:marker val="1"/>
        <c:axId val="164413824"/>
        <c:axId val="164415360"/>
      </c:lineChart>
      <c:catAx>
        <c:axId val="164413824"/>
        <c:scaling>
          <c:orientation val="minMax"/>
        </c:scaling>
        <c:axPos val="b"/>
        <c:tickLblPos val="nextTo"/>
        <c:txPr>
          <a:bodyPr/>
          <a:lstStyle/>
          <a:p>
            <a:pPr>
              <a:defRPr sz="1400"/>
            </a:pPr>
            <a:endParaRPr lang="nl-BE"/>
          </a:p>
        </c:txPr>
        <c:crossAx val="164415360"/>
        <c:crosses val="autoZero"/>
        <c:auto val="1"/>
        <c:lblAlgn val="ctr"/>
        <c:lblOffset val="100"/>
      </c:catAx>
      <c:valAx>
        <c:axId val="164415360"/>
        <c:scaling>
          <c:orientation val="minMax"/>
          <c:max val="10"/>
          <c:min val="0"/>
        </c:scaling>
        <c:axPos val="l"/>
        <c:majorGridlines/>
        <c:numFmt formatCode="General" sourceLinked="0"/>
        <c:tickLblPos val="nextTo"/>
        <c:txPr>
          <a:bodyPr/>
          <a:lstStyle/>
          <a:p>
            <a:pPr>
              <a:defRPr sz="1400"/>
            </a:pPr>
            <a:endParaRPr lang="nl-BE"/>
          </a:p>
        </c:txPr>
        <c:crossAx val="164413824"/>
        <c:crosses val="autoZero"/>
        <c:crossBetween val="between"/>
      </c:valAx>
      <c:spPr>
        <a:solidFill>
          <a:srgbClr val="FFFFFF"/>
        </a:solidFill>
      </c:spPr>
    </c:plotArea>
    <c:legend>
      <c:legendPos val="b"/>
      <c:layout/>
      <c:txPr>
        <a:bodyPr/>
        <a:lstStyle/>
        <a:p>
          <a:pPr>
            <a:defRPr sz="1400"/>
          </a:pPr>
          <a:endParaRPr lang="nl-BE"/>
        </a:p>
      </c:txPr>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nl-BE"/>
  <c:chart>
    <c:plotArea>
      <c:layout/>
      <c:barChart>
        <c:barDir val="col"/>
        <c:grouping val="clustered"/>
        <c:ser>
          <c:idx val="0"/>
          <c:order val="0"/>
          <c:tx>
            <c:strRef>
              <c:f>Sheet1!$B$1</c:f>
              <c:strCache>
                <c:ptCount val="1"/>
                <c:pt idx="0">
                  <c:v>2007</c:v>
                </c:pt>
              </c:strCache>
            </c:strRef>
          </c:tx>
          <c:cat>
            <c:strRef>
              <c:f>Sheet1!$A$2:$A$12</c:f>
              <c:strCache>
                <c:ptCount val="11"/>
                <c:pt idx="0">
                  <c:v>DE</c:v>
                </c:pt>
                <c:pt idx="1">
                  <c:v>AT</c:v>
                </c:pt>
                <c:pt idx="2">
                  <c:v>ES</c:v>
                </c:pt>
                <c:pt idx="3">
                  <c:v>FI</c:v>
                </c:pt>
                <c:pt idx="4">
                  <c:v>FR</c:v>
                </c:pt>
                <c:pt idx="5">
                  <c:v>BE</c:v>
                </c:pt>
                <c:pt idx="6">
                  <c:v>IE</c:v>
                </c:pt>
                <c:pt idx="7">
                  <c:v>PT</c:v>
                </c:pt>
                <c:pt idx="8">
                  <c:v>NL</c:v>
                </c:pt>
                <c:pt idx="9">
                  <c:v>IT</c:v>
                </c:pt>
                <c:pt idx="10">
                  <c:v>LU</c:v>
                </c:pt>
              </c:strCache>
            </c:strRef>
          </c:cat>
          <c:val>
            <c:numRef>
              <c:f>Sheet1!$B$2:$B$12</c:f>
              <c:numCache>
                <c:formatCode>0.0</c:formatCode>
                <c:ptCount val="11"/>
                <c:pt idx="0">
                  <c:v>-14.761551167435748</c:v>
                </c:pt>
                <c:pt idx="1">
                  <c:v>-8.5478187284299789</c:v>
                </c:pt>
                <c:pt idx="2">
                  <c:v>15.186092763365053</c:v>
                </c:pt>
                <c:pt idx="3">
                  <c:v>-3.9787087817527151</c:v>
                </c:pt>
                <c:pt idx="4">
                  <c:v>2.8338666712852327</c:v>
                </c:pt>
                <c:pt idx="5">
                  <c:v>0.34160287501191638</c:v>
                </c:pt>
                <c:pt idx="6">
                  <c:v>22.772986515374729</c:v>
                </c:pt>
                <c:pt idx="7">
                  <c:v>11.0008349889371</c:v>
                </c:pt>
                <c:pt idx="8">
                  <c:v>6.0034821433605572</c:v>
                </c:pt>
                <c:pt idx="9">
                  <c:v>7.653158430641966</c:v>
                </c:pt>
                <c:pt idx="10">
                  <c:v>7.1237744827205374</c:v>
                </c:pt>
              </c:numCache>
            </c:numRef>
          </c:val>
        </c:ser>
        <c:ser>
          <c:idx val="1"/>
          <c:order val="1"/>
          <c:tx>
            <c:strRef>
              <c:f>Sheet1!$C$1</c:f>
              <c:strCache>
                <c:ptCount val="1"/>
                <c:pt idx="0">
                  <c:v>2011</c:v>
                </c:pt>
              </c:strCache>
            </c:strRef>
          </c:tx>
          <c:spPr>
            <a:solidFill>
              <a:srgbClr val="FF0000"/>
            </a:solidFill>
          </c:spPr>
          <c:cat>
            <c:strRef>
              <c:f>Sheet1!$A$2:$A$12</c:f>
              <c:strCache>
                <c:ptCount val="11"/>
                <c:pt idx="0">
                  <c:v>DE</c:v>
                </c:pt>
                <c:pt idx="1">
                  <c:v>AT</c:v>
                </c:pt>
                <c:pt idx="2">
                  <c:v>ES</c:v>
                </c:pt>
                <c:pt idx="3">
                  <c:v>FI</c:v>
                </c:pt>
                <c:pt idx="4">
                  <c:v>FR</c:v>
                </c:pt>
                <c:pt idx="5">
                  <c:v>BE</c:v>
                </c:pt>
                <c:pt idx="6">
                  <c:v>IE</c:v>
                </c:pt>
                <c:pt idx="7">
                  <c:v>PT</c:v>
                </c:pt>
                <c:pt idx="8">
                  <c:v>NL</c:v>
                </c:pt>
                <c:pt idx="9">
                  <c:v>IT</c:v>
                </c:pt>
                <c:pt idx="10">
                  <c:v>LU</c:v>
                </c:pt>
              </c:strCache>
            </c:strRef>
          </c:cat>
          <c:val>
            <c:numRef>
              <c:f>Sheet1!$C$2:$C$12</c:f>
              <c:numCache>
                <c:formatCode>0.0</c:formatCode>
                <c:ptCount val="11"/>
                <c:pt idx="0">
                  <c:v>-16.009973508269788</c:v>
                </c:pt>
                <c:pt idx="1">
                  <c:v>-7.5304598239393714</c:v>
                </c:pt>
                <c:pt idx="2">
                  <c:v>8.0785477569888027</c:v>
                </c:pt>
                <c:pt idx="3">
                  <c:v>3.8598923837966934</c:v>
                </c:pt>
                <c:pt idx="4">
                  <c:v>4.2513368210995415</c:v>
                </c:pt>
                <c:pt idx="5">
                  <c:v>4.0867828333434915</c:v>
                </c:pt>
                <c:pt idx="6">
                  <c:v>5.0099351537733128</c:v>
                </c:pt>
                <c:pt idx="7">
                  <c:v>7.1457502226829206</c:v>
                </c:pt>
                <c:pt idx="8">
                  <c:v>6.6040948430405253</c:v>
                </c:pt>
                <c:pt idx="9">
                  <c:v>10.638385202271348</c:v>
                </c:pt>
                <c:pt idx="10">
                  <c:v>23.224193117270833</c:v>
                </c:pt>
              </c:numCache>
            </c:numRef>
          </c:val>
        </c:ser>
        <c:ser>
          <c:idx val="2"/>
          <c:order val="2"/>
          <c:tx>
            <c:strRef>
              <c:f>Sheet1!$D$1</c:f>
              <c:strCache>
                <c:ptCount val="1"/>
                <c:pt idx="0">
                  <c:v>2013r</c:v>
                </c:pt>
              </c:strCache>
            </c:strRef>
          </c:tx>
          <c:spPr>
            <a:solidFill>
              <a:srgbClr val="00B050"/>
            </a:solidFill>
          </c:spPr>
          <c:cat>
            <c:strRef>
              <c:f>Sheet1!$A$2:$A$12</c:f>
              <c:strCache>
                <c:ptCount val="11"/>
                <c:pt idx="0">
                  <c:v>DE</c:v>
                </c:pt>
                <c:pt idx="1">
                  <c:v>AT</c:v>
                </c:pt>
                <c:pt idx="2">
                  <c:v>ES</c:v>
                </c:pt>
                <c:pt idx="3">
                  <c:v>FI</c:v>
                </c:pt>
                <c:pt idx="4">
                  <c:v>FR</c:v>
                </c:pt>
                <c:pt idx="5">
                  <c:v>BE</c:v>
                </c:pt>
                <c:pt idx="6">
                  <c:v>IE</c:v>
                </c:pt>
                <c:pt idx="7">
                  <c:v>PT</c:v>
                </c:pt>
                <c:pt idx="8">
                  <c:v>NL</c:v>
                </c:pt>
                <c:pt idx="9">
                  <c:v>IT</c:v>
                </c:pt>
                <c:pt idx="10">
                  <c:v>LU</c:v>
                </c:pt>
              </c:strCache>
            </c:strRef>
          </c:cat>
          <c:val>
            <c:numRef>
              <c:f>Sheet1!$D$2:$D$12</c:f>
              <c:numCache>
                <c:formatCode>0.0</c:formatCode>
                <c:ptCount val="11"/>
                <c:pt idx="0">
                  <c:v>-14.073532551367189</c:v>
                </c:pt>
                <c:pt idx="1">
                  <c:v>-5.6592545392366755</c:v>
                </c:pt>
                <c:pt idx="2">
                  <c:v>1.3773091115294136</c:v>
                </c:pt>
                <c:pt idx="3">
                  <c:v>5.9159518659496371</c:v>
                </c:pt>
                <c:pt idx="4">
                  <c:v>5.4532628947087636</c:v>
                </c:pt>
                <c:pt idx="5">
                  <c:v>7.0692785366733233</c:v>
                </c:pt>
                <c:pt idx="6">
                  <c:v>-1.7725355021500637</c:v>
                </c:pt>
                <c:pt idx="7">
                  <c:v>-0.56071130333499763</c:v>
                </c:pt>
                <c:pt idx="8">
                  <c:v>7.9138494092727534</c:v>
                </c:pt>
                <c:pt idx="9">
                  <c:v>11.403349350883676</c:v>
                </c:pt>
                <c:pt idx="10">
                  <c:v>29.969534847620316</c:v>
                </c:pt>
              </c:numCache>
            </c:numRef>
          </c:val>
        </c:ser>
        <c:axId val="133909504"/>
        <c:axId val="133915392"/>
      </c:barChart>
      <c:catAx>
        <c:axId val="133909504"/>
        <c:scaling>
          <c:orientation val="minMax"/>
        </c:scaling>
        <c:axPos val="b"/>
        <c:minorTickMark val="out"/>
        <c:tickLblPos val="low"/>
        <c:txPr>
          <a:bodyPr/>
          <a:lstStyle/>
          <a:p>
            <a:pPr>
              <a:defRPr sz="1200"/>
            </a:pPr>
            <a:endParaRPr lang="nl-BE"/>
          </a:p>
        </c:txPr>
        <c:crossAx val="133915392"/>
        <c:crosses val="autoZero"/>
        <c:auto val="1"/>
        <c:lblAlgn val="ctr"/>
        <c:lblOffset val="100"/>
      </c:catAx>
      <c:valAx>
        <c:axId val="133915392"/>
        <c:scaling>
          <c:orientation val="minMax"/>
          <c:max val="30"/>
          <c:min val="-20"/>
        </c:scaling>
        <c:axPos val="l"/>
        <c:majorGridlines>
          <c:spPr>
            <a:ln>
              <a:prstDash val="sysDash"/>
            </a:ln>
          </c:spPr>
        </c:majorGridlines>
        <c:numFmt formatCode="0" sourceLinked="0"/>
        <c:tickLblPos val="nextTo"/>
        <c:txPr>
          <a:bodyPr/>
          <a:lstStyle/>
          <a:p>
            <a:pPr>
              <a:defRPr sz="1200"/>
            </a:pPr>
            <a:endParaRPr lang="nl-BE"/>
          </a:p>
        </c:txPr>
        <c:crossAx val="133909504"/>
        <c:crosses val="autoZero"/>
        <c:crossBetween val="between"/>
      </c:valAx>
      <c:spPr>
        <a:solidFill>
          <a:schemeClr val="bg1"/>
        </a:solidFill>
      </c:spPr>
    </c:plotArea>
    <c:legend>
      <c:legendPos val="b"/>
      <c:layout/>
      <c:txPr>
        <a:bodyPr/>
        <a:lstStyle/>
        <a:p>
          <a:pPr>
            <a:defRPr sz="1400"/>
          </a:pPr>
          <a:endParaRPr lang="nl-BE"/>
        </a:p>
      </c:txPr>
    </c:legend>
    <c:plotVisOnly val="1"/>
  </c:chart>
  <c:txPr>
    <a:bodyPr/>
    <a:lstStyle/>
    <a:p>
      <a:pPr>
        <a:defRPr sz="1800"/>
      </a:pPr>
      <a:endParaRPr lang="nl-BE"/>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nl-BE"/>
  <c:chart>
    <c:autoTitleDeleted val="1"/>
    <c:plotArea>
      <c:layout>
        <c:manualLayout>
          <c:layoutTarget val="inner"/>
          <c:xMode val="edge"/>
          <c:yMode val="edge"/>
          <c:x val="4.7288893068782895E-2"/>
          <c:y val="3.4858321610444234E-2"/>
          <c:w val="0.93535056248772541"/>
          <c:h val="0.72753916239733007"/>
        </c:manualLayout>
      </c:layout>
      <c:barChart>
        <c:barDir val="col"/>
        <c:grouping val="stacked"/>
        <c:ser>
          <c:idx val="0"/>
          <c:order val="0"/>
          <c:tx>
            <c:strRef>
              <c:f>Sheet1!$B$1</c:f>
              <c:strCache>
                <c:ptCount val="1"/>
                <c:pt idx="0">
                  <c:v>Produits pétroliers</c:v>
                </c:pt>
              </c:strCache>
            </c:strRef>
          </c:tx>
          <c:spPr>
            <a:solidFill>
              <a:srgbClr val="FFC000"/>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Sheet1!$B$2:$B$53</c:f>
              <c:numCache>
                <c:formatCode>0.00</c:formatCode>
                <c:ptCount val="52"/>
                <c:pt idx="0">
                  <c:v>0.29432359476139591</c:v>
                </c:pt>
                <c:pt idx="1">
                  <c:v>0.20605534832748779</c:v>
                </c:pt>
                <c:pt idx="2">
                  <c:v>0.31302560375891042</c:v>
                </c:pt>
                <c:pt idx="3">
                  <c:v>0.30850611058153299</c:v>
                </c:pt>
                <c:pt idx="4">
                  <c:v>0.51494651724567553</c:v>
                </c:pt>
                <c:pt idx="5">
                  <c:v>0.48303938207550212</c:v>
                </c:pt>
                <c:pt idx="6">
                  <c:v>0.46090712788333177</c:v>
                </c:pt>
                <c:pt idx="7">
                  <c:v>0.24889789868386086</c:v>
                </c:pt>
                <c:pt idx="8">
                  <c:v>0.16603278767476826</c:v>
                </c:pt>
                <c:pt idx="9">
                  <c:v>-0.54251413697391959</c:v>
                </c:pt>
                <c:pt idx="10">
                  <c:v>-0.30775031309969414</c:v>
                </c:pt>
                <c:pt idx="11">
                  <c:v>-0.4295732270191327</c:v>
                </c:pt>
                <c:pt idx="12">
                  <c:v>-0.60778906061741478</c:v>
                </c:pt>
                <c:pt idx="13">
                  <c:v>-0.58847365750991554</c:v>
                </c:pt>
                <c:pt idx="14">
                  <c:v>-0.60478150206156744</c:v>
                </c:pt>
                <c:pt idx="15">
                  <c:v>-0.53260841977036333</c:v>
                </c:pt>
                <c:pt idx="16">
                  <c:v>-0.71393828545010463</c:v>
                </c:pt>
                <c:pt idx="17">
                  <c:v>-0.63257243957104725</c:v>
                </c:pt>
                <c:pt idx="18">
                  <c:v>-0.49190481103787903</c:v>
                </c:pt>
                <c:pt idx="19">
                  <c:v>-0.17718763018748826</c:v>
                </c:pt>
                <c:pt idx="20">
                  <c:v>-0.21078305269318975</c:v>
                </c:pt>
                <c:pt idx="21">
                  <c:v>-0.35657134559979331</c:v>
                </c:pt>
                <c:pt idx="22">
                  <c:v>-1.0201937506835193E-2</c:v>
                </c:pt>
                <c:pt idx="23">
                  <c:v>0.1336809940769792</c:v>
                </c:pt>
                <c:pt idx="24">
                  <c:v>0.37623931891684731</c:v>
                </c:pt>
                <c:pt idx="25">
                  <c:v>0.2955695256894374</c:v>
                </c:pt>
                <c:pt idx="26">
                  <c:v>0.46693061019154092</c:v>
                </c:pt>
                <c:pt idx="27">
                  <c:v>0.65220285715694781</c:v>
                </c:pt>
                <c:pt idx="28">
                  <c:v>0.72061573256452305</c:v>
                </c:pt>
                <c:pt idx="29">
                  <c:v>0.59451567506733738</c:v>
                </c:pt>
                <c:pt idx="30">
                  <c:v>0.49608949122867763</c:v>
                </c:pt>
                <c:pt idx="31">
                  <c:v>0.4750684920003736</c:v>
                </c:pt>
                <c:pt idx="32">
                  <c:v>0.48339563566844801</c:v>
                </c:pt>
                <c:pt idx="33">
                  <c:v>0.59018450071491468</c:v>
                </c:pt>
                <c:pt idx="34">
                  <c:v>0.47963869903404233</c:v>
                </c:pt>
                <c:pt idx="35">
                  <c:v>0.64398149512980241</c:v>
                </c:pt>
                <c:pt idx="36">
                  <c:v>0.57612510180059751</c:v>
                </c:pt>
                <c:pt idx="37">
                  <c:v>0.63591628123018862</c:v>
                </c:pt>
                <c:pt idx="38">
                  <c:v>0.52815751530214583</c:v>
                </c:pt>
                <c:pt idx="39">
                  <c:v>0.38638369882744483</c:v>
                </c:pt>
                <c:pt idx="40">
                  <c:v>0.28648396033285251</c:v>
                </c:pt>
                <c:pt idx="41">
                  <c:v>0.33996521306651861</c:v>
                </c:pt>
                <c:pt idx="42">
                  <c:v>0.33800957634457457</c:v>
                </c:pt>
                <c:pt idx="43">
                  <c:v>0.33026150957451728</c:v>
                </c:pt>
                <c:pt idx="44">
                  <c:v>0.31021693391172256</c:v>
                </c:pt>
                <c:pt idx="45">
                  <c:v>0.295281835006036</c:v>
                </c:pt>
                <c:pt idx="46">
                  <c:v>0.36180698109884718</c:v>
                </c:pt>
                <c:pt idx="47">
                  <c:v>0.18582213030557226</c:v>
                </c:pt>
                <c:pt idx="48">
                  <c:v>0.23053152574733804</c:v>
                </c:pt>
                <c:pt idx="49">
                  <c:v>9.7790340512086293E-2</c:v>
                </c:pt>
                <c:pt idx="50">
                  <c:v>8.6897209448467252E-2</c:v>
                </c:pt>
                <c:pt idx="51">
                  <c:v>2.5739626250106284E-2</c:v>
                </c:pt>
              </c:numCache>
            </c:numRef>
          </c:val>
        </c:ser>
        <c:ser>
          <c:idx val="1"/>
          <c:order val="1"/>
          <c:tx>
            <c:strRef>
              <c:f>Sheet1!$C$1</c:f>
              <c:strCache>
                <c:ptCount val="1"/>
                <c:pt idx="0">
                  <c:v>Gaz et électricité</c:v>
                </c:pt>
              </c:strCache>
            </c:strRef>
          </c:tx>
          <c:spPr>
            <a:solidFill>
              <a:schemeClr val="bg1">
                <a:lumMod val="65000"/>
              </a:schemeClr>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Sheet1!$C$2:$C$53</c:f>
              <c:numCache>
                <c:formatCode>0.00</c:formatCode>
                <c:ptCount val="52"/>
                <c:pt idx="0">
                  <c:v>4.9316361783976442E-2</c:v>
                </c:pt>
                <c:pt idx="1">
                  <c:v>0.3566833070359744</c:v>
                </c:pt>
                <c:pt idx="2">
                  <c:v>0.75139600087195502</c:v>
                </c:pt>
                <c:pt idx="3">
                  <c:v>0.81793825006888099</c:v>
                </c:pt>
                <c:pt idx="4">
                  <c:v>0.88051431474706232</c:v>
                </c:pt>
                <c:pt idx="5">
                  <c:v>1.1378291713365107</c:v>
                </c:pt>
                <c:pt idx="6">
                  <c:v>1.1506607601912522</c:v>
                </c:pt>
                <c:pt idx="7">
                  <c:v>1.0827623494485241</c:v>
                </c:pt>
                <c:pt idx="8">
                  <c:v>1.2981340149163827</c:v>
                </c:pt>
                <c:pt idx="9">
                  <c:v>0.98240062943420392</c:v>
                </c:pt>
                <c:pt idx="10">
                  <c:v>0.97321168573806649</c:v>
                </c:pt>
                <c:pt idx="11">
                  <c:v>1.0610914365121868</c:v>
                </c:pt>
                <c:pt idx="12">
                  <c:v>0.93848740136695563</c:v>
                </c:pt>
                <c:pt idx="13">
                  <c:v>0.4517984379638062</c:v>
                </c:pt>
                <c:pt idx="14">
                  <c:v>-0.14634497437270771</c:v>
                </c:pt>
                <c:pt idx="15">
                  <c:v>-0.16014948873766774</c:v>
                </c:pt>
                <c:pt idx="16">
                  <c:v>-0.32396176737233173</c:v>
                </c:pt>
                <c:pt idx="17">
                  <c:v>-0.89277625627656265</c:v>
                </c:pt>
                <c:pt idx="18">
                  <c:v>-0.79146257319122137</c:v>
                </c:pt>
                <c:pt idx="19">
                  <c:v>-0.6434584660817273</c:v>
                </c:pt>
                <c:pt idx="20">
                  <c:v>-0.9531992489010187</c:v>
                </c:pt>
                <c:pt idx="21">
                  <c:v>-0.86930508955626562</c:v>
                </c:pt>
                <c:pt idx="22">
                  <c:v>-0.72295670315208782</c:v>
                </c:pt>
                <c:pt idx="23">
                  <c:v>-0.96107994785573125</c:v>
                </c:pt>
                <c:pt idx="24">
                  <c:v>-0.86746926900914489</c:v>
                </c:pt>
                <c:pt idx="25">
                  <c:v>-0.59799724608549543</c:v>
                </c:pt>
                <c:pt idx="26">
                  <c:v>-0.18109874451462343</c:v>
                </c:pt>
                <c:pt idx="27">
                  <c:v>-0.20360314699887427</c:v>
                </c:pt>
                <c:pt idx="28">
                  <c:v>2.172460251671578E-2</c:v>
                </c:pt>
                <c:pt idx="29">
                  <c:v>0.49228824962478646</c:v>
                </c:pt>
                <c:pt idx="30">
                  <c:v>0.34545510269596991</c:v>
                </c:pt>
                <c:pt idx="31">
                  <c:v>0.18216452462871224</c:v>
                </c:pt>
                <c:pt idx="32">
                  <c:v>0.4205153340697495</c:v>
                </c:pt>
                <c:pt idx="33">
                  <c:v>0.37512996533515197</c:v>
                </c:pt>
                <c:pt idx="34">
                  <c:v>0.35990915931984879</c:v>
                </c:pt>
                <c:pt idx="35">
                  <c:v>0.32800290478050736</c:v>
                </c:pt>
                <c:pt idx="36">
                  <c:v>0.21200603403709484</c:v>
                </c:pt>
                <c:pt idx="37">
                  <c:v>0.225356569477285</c:v>
                </c:pt>
                <c:pt idx="38">
                  <c:v>0.25863812222287991</c:v>
                </c:pt>
                <c:pt idx="39">
                  <c:v>0.2541236278688096</c:v>
                </c:pt>
                <c:pt idx="40">
                  <c:v>0.41656349496641915</c:v>
                </c:pt>
                <c:pt idx="41">
                  <c:v>0.56635994391011724</c:v>
                </c:pt>
                <c:pt idx="42">
                  <c:v>0.54952186792339508</c:v>
                </c:pt>
                <c:pt idx="43">
                  <c:v>0.52348967032477889</c:v>
                </c:pt>
                <c:pt idx="44">
                  <c:v>0.49456641871469764</c:v>
                </c:pt>
                <c:pt idx="45">
                  <c:v>0.44226725627175029</c:v>
                </c:pt>
                <c:pt idx="46">
                  <c:v>0.43705771227101942</c:v>
                </c:pt>
                <c:pt idx="47">
                  <c:v>0.42075215027521484</c:v>
                </c:pt>
                <c:pt idx="48">
                  <c:v>0.47885354564276128</c:v>
                </c:pt>
                <c:pt idx="49">
                  <c:v>0.43109164490054058</c:v>
                </c:pt>
                <c:pt idx="50">
                  <c:v>0.34547025372270201</c:v>
                </c:pt>
                <c:pt idx="51">
                  <c:v>0.34510992704139321</c:v>
                </c:pt>
              </c:numCache>
            </c:numRef>
          </c:val>
        </c:ser>
        <c:ser>
          <c:idx val="2"/>
          <c:order val="2"/>
          <c:tx>
            <c:strRef>
              <c:f>Sheet1!$D$1</c:f>
              <c:strCache>
                <c:ptCount val="1"/>
                <c:pt idx="0">
                  <c:v>Produits alimentaires transformés</c:v>
                </c:pt>
              </c:strCache>
            </c:strRef>
          </c:tx>
          <c:spPr>
            <a:solidFill>
              <a:srgbClr val="00FFFF"/>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Sheet1!$D$2:$D$53</c:f>
              <c:numCache>
                <c:formatCode>0.00</c:formatCode>
                <c:ptCount val="52"/>
                <c:pt idx="0">
                  <c:v>0.4193407733007895</c:v>
                </c:pt>
                <c:pt idx="1">
                  <c:v>0.34300696623084798</c:v>
                </c:pt>
                <c:pt idx="2">
                  <c:v>0.28561909415423614</c:v>
                </c:pt>
                <c:pt idx="3">
                  <c:v>0.24718724709855322</c:v>
                </c:pt>
                <c:pt idx="4">
                  <c:v>0.32093436351655236</c:v>
                </c:pt>
                <c:pt idx="5">
                  <c:v>0.32577559271277068</c:v>
                </c:pt>
                <c:pt idx="6">
                  <c:v>0.32144629836397404</c:v>
                </c:pt>
                <c:pt idx="7">
                  <c:v>0.36875942303107756</c:v>
                </c:pt>
                <c:pt idx="8">
                  <c:v>0.36807537035673155</c:v>
                </c:pt>
                <c:pt idx="9">
                  <c:v>0.34338559402285179</c:v>
                </c:pt>
                <c:pt idx="10">
                  <c:v>0.31101330863989746</c:v>
                </c:pt>
                <c:pt idx="11">
                  <c:v>0.2555590736654263</c:v>
                </c:pt>
                <c:pt idx="12">
                  <c:v>0.25920172276432185</c:v>
                </c:pt>
                <c:pt idx="13">
                  <c:v>0.27911252603700076</c:v>
                </c:pt>
                <c:pt idx="14">
                  <c:v>0.25558426607945139</c:v>
                </c:pt>
                <c:pt idx="15">
                  <c:v>0.226579088136308</c:v>
                </c:pt>
                <c:pt idx="16">
                  <c:v>0.16732710777126972</c:v>
                </c:pt>
                <c:pt idx="17">
                  <c:v>0.10232315326204519</c:v>
                </c:pt>
                <c:pt idx="18">
                  <c:v>9.3344481984173763E-2</c:v>
                </c:pt>
                <c:pt idx="19">
                  <c:v>8.1954523222325895E-2</c:v>
                </c:pt>
                <c:pt idx="20">
                  <c:v>8.2260471134683474E-2</c:v>
                </c:pt>
                <c:pt idx="21">
                  <c:v>6.3950164594486381E-2</c:v>
                </c:pt>
                <c:pt idx="22">
                  <c:v>5.7175810592754216E-3</c:v>
                </c:pt>
                <c:pt idx="23">
                  <c:v>3.8664914021898232E-3</c:v>
                </c:pt>
                <c:pt idx="24">
                  <c:v>-1.411585242391278E-2</c:v>
                </c:pt>
                <c:pt idx="25">
                  <c:v>-2.6527214786121245E-2</c:v>
                </c:pt>
                <c:pt idx="26">
                  <c:v>-2.6538263283650564E-2</c:v>
                </c:pt>
                <c:pt idx="27">
                  <c:v>-2.3436549850010591E-2</c:v>
                </c:pt>
                <c:pt idx="28">
                  <c:v>5.8164100439684202E-3</c:v>
                </c:pt>
                <c:pt idx="29">
                  <c:v>4.5231018376494465E-2</c:v>
                </c:pt>
                <c:pt idx="30">
                  <c:v>6.9225342395088499E-2</c:v>
                </c:pt>
                <c:pt idx="31">
                  <c:v>8.7638815804438094E-2</c:v>
                </c:pt>
                <c:pt idx="32">
                  <c:v>0.12864286534180358</c:v>
                </c:pt>
                <c:pt idx="33">
                  <c:v>0.14489696540198088</c:v>
                </c:pt>
                <c:pt idx="34">
                  <c:v>0.13288947686877328</c:v>
                </c:pt>
                <c:pt idx="35">
                  <c:v>0.1368732306659754</c:v>
                </c:pt>
                <c:pt idx="36">
                  <c:v>0.17673055459796322</c:v>
                </c:pt>
                <c:pt idx="37">
                  <c:v>0.16395846576197354</c:v>
                </c:pt>
                <c:pt idx="38">
                  <c:v>0.13949989346832462</c:v>
                </c:pt>
                <c:pt idx="39">
                  <c:v>0.11625721443437048</c:v>
                </c:pt>
                <c:pt idx="40">
                  <c:v>7.8004942635786834E-2</c:v>
                </c:pt>
                <c:pt idx="41">
                  <c:v>9.4929283984911614E-2</c:v>
                </c:pt>
                <c:pt idx="42">
                  <c:v>7.2682770681387454E-2</c:v>
                </c:pt>
                <c:pt idx="43">
                  <c:v>4.9176564372803225E-2</c:v>
                </c:pt>
                <c:pt idx="44">
                  <c:v>1.742546159233261E-2</c:v>
                </c:pt>
                <c:pt idx="45">
                  <c:v>-3.8873856884067262E-2</c:v>
                </c:pt>
                <c:pt idx="46">
                  <c:v>6.9739528524183671E-3</c:v>
                </c:pt>
                <c:pt idx="47">
                  <c:v>4.1585311622767338E-2</c:v>
                </c:pt>
                <c:pt idx="48">
                  <c:v>-2.8348612563988684E-3</c:v>
                </c:pt>
                <c:pt idx="49">
                  <c:v>-2.8465870495460968E-2</c:v>
                </c:pt>
                <c:pt idx="50">
                  <c:v>-1.2736224264914284E-4</c:v>
                </c:pt>
                <c:pt idx="51">
                  <c:v>1.5778846540639491E-2</c:v>
                </c:pt>
              </c:numCache>
            </c:numRef>
          </c:val>
        </c:ser>
        <c:ser>
          <c:idx val="3"/>
          <c:order val="3"/>
          <c:tx>
            <c:strRef>
              <c:f>Sheet1!$E$1</c:f>
              <c:strCache>
                <c:ptCount val="1"/>
                <c:pt idx="0">
                  <c:v>Produits alimentaires non transformés</c:v>
                </c:pt>
              </c:strCache>
            </c:strRef>
          </c:tx>
          <c:spPr>
            <a:solidFill>
              <a:srgbClr val="FF0000"/>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Sheet1!$E$2:$E$53</c:f>
              <c:numCache>
                <c:formatCode>0.00</c:formatCode>
                <c:ptCount val="52"/>
                <c:pt idx="0">
                  <c:v>-6.2201092836500035E-2</c:v>
                </c:pt>
                <c:pt idx="1">
                  <c:v>-6.4709178938884421E-2</c:v>
                </c:pt>
                <c:pt idx="2">
                  <c:v>-3.1239060383348848E-2</c:v>
                </c:pt>
                <c:pt idx="3">
                  <c:v>-2.2323802824732512E-2</c:v>
                </c:pt>
                <c:pt idx="4">
                  <c:v>0.13811723106402957</c:v>
                </c:pt>
                <c:pt idx="5">
                  <c:v>4.8632144491651992E-2</c:v>
                </c:pt>
                <c:pt idx="6">
                  <c:v>6.1293715927297932E-2</c:v>
                </c:pt>
                <c:pt idx="7">
                  <c:v>9.8246084024751157E-2</c:v>
                </c:pt>
                <c:pt idx="8">
                  <c:v>7.5510073262138724E-2</c:v>
                </c:pt>
                <c:pt idx="9">
                  <c:v>4.5342116671703632E-2</c:v>
                </c:pt>
                <c:pt idx="10">
                  <c:v>-1.306483833594985E-2</c:v>
                </c:pt>
                <c:pt idx="11">
                  <c:v>4.5120413898197004E-3</c:v>
                </c:pt>
                <c:pt idx="12">
                  <c:v>0.19159044017601973</c:v>
                </c:pt>
                <c:pt idx="13">
                  <c:v>0.12604223024636108</c:v>
                </c:pt>
                <c:pt idx="14">
                  <c:v>0.12575757545326013</c:v>
                </c:pt>
                <c:pt idx="15">
                  <c:v>5.9423498527184856E-2</c:v>
                </c:pt>
                <c:pt idx="16">
                  <c:v>6.5628604191617992E-2</c:v>
                </c:pt>
                <c:pt idx="17">
                  <c:v>9.5619004958383876E-3</c:v>
                </c:pt>
                <c:pt idx="18">
                  <c:v>-4.3681685870756284E-2</c:v>
                </c:pt>
                <c:pt idx="19">
                  <c:v>3.6773876053040985E-2</c:v>
                </c:pt>
                <c:pt idx="20">
                  <c:v>-1.9186743717307754E-2</c:v>
                </c:pt>
                <c:pt idx="21">
                  <c:v>-2.2839135749737078E-3</c:v>
                </c:pt>
                <c:pt idx="22">
                  <c:v>3.2560784071245193E-2</c:v>
                </c:pt>
                <c:pt idx="23">
                  <c:v>7.4938941947780193E-3</c:v>
                </c:pt>
                <c:pt idx="24">
                  <c:v>6.1446489714382782E-2</c:v>
                </c:pt>
                <c:pt idx="25">
                  <c:v>0.14157688771201998</c:v>
                </c:pt>
                <c:pt idx="26">
                  <c:v>0.18401523518918475</c:v>
                </c:pt>
                <c:pt idx="27">
                  <c:v>1.9194186450305413E-2</c:v>
                </c:pt>
                <c:pt idx="28">
                  <c:v>2.0376690473868038E-2</c:v>
                </c:pt>
                <c:pt idx="29">
                  <c:v>0.15907429142720858</c:v>
                </c:pt>
                <c:pt idx="30">
                  <c:v>9.2516564441583946E-2</c:v>
                </c:pt>
                <c:pt idx="31">
                  <c:v>0.14138209097900803</c:v>
                </c:pt>
                <c:pt idx="32">
                  <c:v>0.21764913154238463</c:v>
                </c:pt>
                <c:pt idx="33">
                  <c:v>0.19227241347522803</c:v>
                </c:pt>
                <c:pt idx="34">
                  <c:v>0.104009201195848</c:v>
                </c:pt>
                <c:pt idx="35">
                  <c:v>0.13931996354377529</c:v>
                </c:pt>
                <c:pt idx="36">
                  <c:v>3.6529050529873694E-2</c:v>
                </c:pt>
                <c:pt idx="37">
                  <c:v>-4.6549122511119739E-3</c:v>
                </c:pt>
                <c:pt idx="38">
                  <c:v>-0.19426910111184686</c:v>
                </c:pt>
                <c:pt idx="39">
                  <c:v>-1.4618396208393662E-2</c:v>
                </c:pt>
                <c:pt idx="40">
                  <c:v>-0.13206726079174266</c:v>
                </c:pt>
                <c:pt idx="41">
                  <c:v>-5.8343713178375313E-2</c:v>
                </c:pt>
                <c:pt idx="42">
                  <c:v>3.1430148503279881E-2</c:v>
                </c:pt>
                <c:pt idx="43">
                  <c:v>-0.12092709299815756</c:v>
                </c:pt>
                <c:pt idx="44">
                  <c:v>-0.23141409013783579</c:v>
                </c:pt>
                <c:pt idx="45">
                  <c:v>-0.16501112092334064</c:v>
                </c:pt>
                <c:pt idx="46">
                  <c:v>-8.9540634201854454E-3</c:v>
                </c:pt>
                <c:pt idx="47">
                  <c:v>-3.9700280198146379E-2</c:v>
                </c:pt>
                <c:pt idx="48">
                  <c:v>-9.0443372833100014E-2</c:v>
                </c:pt>
                <c:pt idx="49">
                  <c:v>-1.991062098545205E-2</c:v>
                </c:pt>
                <c:pt idx="50">
                  <c:v>4.6179336586733226E-2</c:v>
                </c:pt>
                <c:pt idx="51">
                  <c:v>-1.7871276450118715E-2</c:v>
                </c:pt>
              </c:numCache>
            </c:numRef>
          </c:val>
        </c:ser>
        <c:ser>
          <c:idx val="4"/>
          <c:order val="4"/>
          <c:tx>
            <c:strRef>
              <c:f>Sheet1!$F$1</c:f>
              <c:strCache>
                <c:ptCount val="1"/>
                <c:pt idx="0">
                  <c:v>Services et biens industriels non énergétiques</c:v>
                </c:pt>
              </c:strCache>
            </c:strRef>
          </c:tx>
          <c:spPr>
            <a:solidFill>
              <a:schemeClr val="accent2">
                <a:lumMod val="75000"/>
              </a:schemeClr>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Sheet1!$F$2:$F$53</c:f>
              <c:numCache>
                <c:formatCode>0.00</c:formatCode>
                <c:ptCount val="52"/>
                <c:pt idx="0">
                  <c:v>-9.4688350806899482E-2</c:v>
                </c:pt>
                <c:pt idx="1">
                  <c:v>-0.20713042791809388</c:v>
                </c:pt>
                <c:pt idx="2">
                  <c:v>-0.18022543624729451</c:v>
                </c:pt>
                <c:pt idx="3">
                  <c:v>-8.6754931216451101E-2</c:v>
                </c:pt>
                <c:pt idx="4">
                  <c:v>2.1057465002653947E-2</c:v>
                </c:pt>
                <c:pt idx="5">
                  <c:v>0.24704026280757241</c:v>
                </c:pt>
                <c:pt idx="6">
                  <c:v>0.23322155629825231</c:v>
                </c:pt>
                <c:pt idx="7">
                  <c:v>0.23407978577374378</c:v>
                </c:pt>
                <c:pt idx="8">
                  <c:v>0.45836640699712505</c:v>
                </c:pt>
                <c:pt idx="9">
                  <c:v>0.66090999392533489</c:v>
                </c:pt>
                <c:pt idx="10">
                  <c:v>0.61218773422770911</c:v>
                </c:pt>
                <c:pt idx="11">
                  <c:v>0.61508456786027255</c:v>
                </c:pt>
                <c:pt idx="12">
                  <c:v>0.36355303626951185</c:v>
                </c:pt>
                <c:pt idx="13">
                  <c:v>0.59008898350171857</c:v>
                </c:pt>
                <c:pt idx="14">
                  <c:v>0.48558010795191542</c:v>
                </c:pt>
                <c:pt idx="15">
                  <c:v>0.50849481903728266</c:v>
                </c:pt>
                <c:pt idx="16">
                  <c:v>0.56106492447197986</c:v>
                </c:pt>
                <c:pt idx="17">
                  <c:v>0.45279106558969007</c:v>
                </c:pt>
                <c:pt idx="18">
                  <c:v>0.19400383755475636</c:v>
                </c:pt>
                <c:pt idx="19">
                  <c:v>0.11030160606241711</c:v>
                </c:pt>
                <c:pt idx="20">
                  <c:v>0.45861890338917694</c:v>
                </c:pt>
                <c:pt idx="21">
                  <c:v>0.36716987853151428</c:v>
                </c:pt>
                <c:pt idx="22">
                  <c:v>0.26967453522170215</c:v>
                </c:pt>
                <c:pt idx="23">
                  <c:v>0.23607067530328013</c:v>
                </c:pt>
                <c:pt idx="24">
                  <c:v>0.32808427968506859</c:v>
                </c:pt>
                <c:pt idx="25">
                  <c:v>0.17187088599454919</c:v>
                </c:pt>
                <c:pt idx="26">
                  <c:v>8.0061347759590534E-2</c:v>
                </c:pt>
                <c:pt idx="27">
                  <c:v>0.27538704659347468</c:v>
                </c:pt>
                <c:pt idx="28">
                  <c:v>0.36106371324062375</c:v>
                </c:pt>
                <c:pt idx="29">
                  <c:v>0.1841856330337214</c:v>
                </c:pt>
                <c:pt idx="30">
                  <c:v>-5.5079301842005227E-2</c:v>
                </c:pt>
                <c:pt idx="31">
                  <c:v>0.22581693021250793</c:v>
                </c:pt>
                <c:pt idx="32">
                  <c:v>0.17325210574672817</c:v>
                </c:pt>
                <c:pt idx="33">
                  <c:v>0.26759348366749336</c:v>
                </c:pt>
                <c:pt idx="34">
                  <c:v>0.27965731170409602</c:v>
                </c:pt>
                <c:pt idx="35">
                  <c:v>0.22224929724956161</c:v>
                </c:pt>
                <c:pt idx="36">
                  <c:v>0.7001291856093188</c:v>
                </c:pt>
                <c:pt idx="37">
                  <c:v>0.47795796588230255</c:v>
                </c:pt>
                <c:pt idx="38">
                  <c:v>0.52313275578795071</c:v>
                </c:pt>
                <c:pt idx="39">
                  <c:v>0.15129417186248831</c:v>
                </c:pt>
                <c:pt idx="40">
                  <c:v>0.20367128884100141</c:v>
                </c:pt>
                <c:pt idx="41">
                  <c:v>0.16626758236153588</c:v>
                </c:pt>
                <c:pt idx="42">
                  <c:v>0.5160160957782941</c:v>
                </c:pt>
                <c:pt idx="43">
                  <c:v>0.11920029462805816</c:v>
                </c:pt>
                <c:pt idx="44">
                  <c:v>9.7205533157904034E-2</c:v>
                </c:pt>
                <c:pt idx="45">
                  <c:v>0.16710721385714294</c:v>
                </c:pt>
                <c:pt idx="46">
                  <c:v>0.15920663695729231</c:v>
                </c:pt>
                <c:pt idx="47">
                  <c:v>0.14093938727918273</c:v>
                </c:pt>
                <c:pt idx="48">
                  <c:v>0.18728110312843746</c:v>
                </c:pt>
                <c:pt idx="49">
                  <c:v>0.29075029051104817</c:v>
                </c:pt>
                <c:pt idx="50">
                  <c:v>0.12008418794110304</c:v>
                </c:pt>
                <c:pt idx="51">
                  <c:v>0.18275463907327374</c:v>
                </c:pt>
              </c:numCache>
            </c:numRef>
          </c:val>
        </c:ser>
        <c:gapWidth val="31"/>
        <c:overlap val="100"/>
        <c:axId val="212780928"/>
        <c:axId val="212782464"/>
      </c:barChart>
      <c:barChart>
        <c:barDir val="col"/>
        <c:grouping val="stacked"/>
        <c:ser>
          <c:idx val="5"/>
          <c:order val="5"/>
          <c:tx>
            <c:strRef>
              <c:f>Sheet1!$G$1</c:f>
              <c:strCache>
                <c:ptCount val="1"/>
                <c:pt idx="0">
                  <c:v>Total</c:v>
                </c:pt>
              </c:strCache>
            </c:strRef>
          </c:tx>
          <c:spPr>
            <a:noFill/>
            <a:ln w="22225">
              <a:solidFill>
                <a:schemeClr val="tx1"/>
              </a:solidFill>
              <a:prstDash val="solid"/>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Sheet1!$G$2:$G$53</c:f>
              <c:numCache>
                <c:formatCode>0.00</c:formatCode>
                <c:ptCount val="52"/>
                <c:pt idx="0">
                  <c:v>0.60609128620276231</c:v>
                </c:pt>
                <c:pt idx="1">
                  <c:v>0.63390601473733144</c:v>
                </c:pt>
                <c:pt idx="2">
                  <c:v>1.1385762021544574</c:v>
                </c:pt>
                <c:pt idx="3">
                  <c:v>1.2645528737077845</c:v>
                </c:pt>
                <c:pt idx="4">
                  <c:v>1.8755698915759731</c:v>
                </c:pt>
                <c:pt idx="5">
                  <c:v>2.2423165534240082</c:v>
                </c:pt>
                <c:pt idx="6">
                  <c:v>2.2275294586641086</c:v>
                </c:pt>
                <c:pt idx="7">
                  <c:v>2.0327455409619573</c:v>
                </c:pt>
                <c:pt idx="8">
                  <c:v>2.3661186532071445</c:v>
                </c:pt>
                <c:pt idx="9">
                  <c:v>1.4895241970801729</c:v>
                </c:pt>
                <c:pt idx="10">
                  <c:v>1.575597577170029</c:v>
                </c:pt>
                <c:pt idx="11">
                  <c:v>1.506673892408573</c:v>
                </c:pt>
                <c:pt idx="12">
                  <c:v>1.1450435399593955</c:v>
                </c:pt>
                <c:pt idx="13">
                  <c:v>0.85856852023897079</c:v>
                </c:pt>
                <c:pt idx="14">
                  <c:v>0.11579547305035193</c:v>
                </c:pt>
                <c:pt idx="15">
                  <c:v>0.1017394971927445</c:v>
                </c:pt>
                <c:pt idx="16">
                  <c:v>-0.24387941638756888</c:v>
                </c:pt>
                <c:pt idx="17">
                  <c:v>-0.96067257650003635</c:v>
                </c:pt>
                <c:pt idx="18">
                  <c:v>-1.0397007505609264</c:v>
                </c:pt>
                <c:pt idx="19">
                  <c:v>-0.59161609093143097</c:v>
                </c:pt>
                <c:pt idx="20">
                  <c:v>-0.64228967078765598</c:v>
                </c:pt>
                <c:pt idx="21">
                  <c:v>-0.79704030560503258</c:v>
                </c:pt>
                <c:pt idx="22">
                  <c:v>-0.42520574030670027</c:v>
                </c:pt>
                <c:pt idx="23">
                  <c:v>-0.57996789287850425</c:v>
                </c:pt>
                <c:pt idx="24">
                  <c:v>-0.11581503311675946</c:v>
                </c:pt>
                <c:pt idx="25">
                  <c:v>-1.5507161475609935E-2</c:v>
                </c:pt>
                <c:pt idx="26">
                  <c:v>0.52337018534204161</c:v>
                </c:pt>
                <c:pt idx="27">
                  <c:v>0.7197443933518437</c:v>
                </c:pt>
                <c:pt idx="28">
                  <c:v>1.1295971488396981</c:v>
                </c:pt>
                <c:pt idx="29">
                  <c:v>1.4752948675295476</c:v>
                </c:pt>
                <c:pt idx="30">
                  <c:v>0.94820719891931449</c:v>
                </c:pt>
                <c:pt idx="31">
                  <c:v>1.1120708536250399</c:v>
                </c:pt>
                <c:pt idx="32">
                  <c:v>1.4234550723691131</c:v>
                </c:pt>
                <c:pt idx="33">
                  <c:v>1.5700773285947696</c:v>
                </c:pt>
                <c:pt idx="34">
                  <c:v>1.3561038481226082</c:v>
                </c:pt>
                <c:pt idx="35">
                  <c:v>1.470426891369621</c:v>
                </c:pt>
                <c:pt idx="36">
                  <c:v>1.7015199265748477</c:v>
                </c:pt>
                <c:pt idx="37">
                  <c:v>1.4985343701006371</c:v>
                </c:pt>
                <c:pt idx="38">
                  <c:v>1.2551591856694544</c:v>
                </c:pt>
                <c:pt idx="39">
                  <c:v>0.89344031678471891</c:v>
                </c:pt>
                <c:pt idx="40">
                  <c:v>0.85265642598431679</c:v>
                </c:pt>
                <c:pt idx="41">
                  <c:v>1.1091783101447079</c:v>
                </c:pt>
                <c:pt idx="42">
                  <c:v>1.5076604592309302</c:v>
                </c:pt>
                <c:pt idx="43">
                  <c:v>0.90120094590199928</c:v>
                </c:pt>
                <c:pt idx="44">
                  <c:v>0.68800025723882152</c:v>
                </c:pt>
                <c:pt idx="45">
                  <c:v>0.70077132732752134</c:v>
                </c:pt>
                <c:pt idx="46">
                  <c:v>0.95609121975939171</c:v>
                </c:pt>
                <c:pt idx="47">
                  <c:v>0.74939869928459102</c:v>
                </c:pt>
                <c:pt idx="48">
                  <c:v>0.80338794042903783</c:v>
                </c:pt>
                <c:pt idx="49">
                  <c:v>0.77125578444276233</c:v>
                </c:pt>
                <c:pt idx="50">
                  <c:v>0.59850362545635649</c:v>
                </c:pt>
                <c:pt idx="51">
                  <c:v>0.55151176245529354</c:v>
                </c:pt>
              </c:numCache>
            </c:numRef>
          </c:val>
        </c:ser>
        <c:gapWidth val="41"/>
        <c:overlap val="100"/>
        <c:axId val="212535936"/>
        <c:axId val="212534400"/>
      </c:barChart>
      <c:dateAx>
        <c:axId val="212780928"/>
        <c:scaling>
          <c:orientation val="minMax"/>
          <c:max val="41274"/>
          <c:min val="39448"/>
        </c:scaling>
        <c:axPos val="b"/>
        <c:majorGridlines/>
        <c:numFmt formatCode="_______________________________________________________________________ayyyy" sourceLinked="0"/>
        <c:majorTickMark val="in"/>
        <c:tickLblPos val="low"/>
        <c:spPr>
          <a:ln w="3175">
            <a:solidFill>
              <a:schemeClr val="tx1"/>
            </a:solidFill>
            <a:prstDash val="solid"/>
          </a:ln>
        </c:spPr>
        <c:txPr>
          <a:bodyPr rot="0" vert="horz"/>
          <a:lstStyle/>
          <a:p>
            <a:pPr>
              <a:defRPr sz="1000" baseline="0"/>
            </a:pPr>
            <a:endParaRPr lang="nl-BE"/>
          </a:p>
        </c:txPr>
        <c:crossAx val="212782464"/>
        <c:crosses val="autoZero"/>
        <c:lblOffset val="100"/>
        <c:baseTimeUnit val="months"/>
        <c:majorUnit val="1"/>
        <c:majorTimeUnit val="years"/>
        <c:minorUnit val="1"/>
      </c:dateAx>
      <c:valAx>
        <c:axId val="212782464"/>
        <c:scaling>
          <c:orientation val="minMax"/>
          <c:max val="3"/>
          <c:min val="-2"/>
        </c:scaling>
        <c:axPos val="l"/>
        <c:majorGridlines>
          <c:spPr>
            <a:ln w="12700">
              <a:solidFill>
                <a:srgbClr val="C0C0C0"/>
              </a:solidFill>
              <a:prstDash val="solid"/>
            </a:ln>
          </c:spPr>
        </c:majorGridlines>
        <c:numFmt formatCode="0.0" sourceLinked="0"/>
        <c:tickLblPos val="nextTo"/>
        <c:spPr>
          <a:ln w="3175">
            <a:solidFill>
              <a:schemeClr val="tx1"/>
            </a:solidFill>
            <a:prstDash val="solid"/>
          </a:ln>
        </c:spPr>
        <c:txPr>
          <a:bodyPr rot="0" vert="horz"/>
          <a:lstStyle/>
          <a:p>
            <a:pPr>
              <a:defRPr sz="1000" baseline="0"/>
            </a:pPr>
            <a:endParaRPr lang="nl-BE"/>
          </a:p>
        </c:txPr>
        <c:crossAx val="212780928"/>
        <c:crosses val="autoZero"/>
        <c:crossBetween val="between"/>
        <c:majorUnit val="0.5"/>
      </c:valAx>
      <c:valAx>
        <c:axId val="212534400"/>
        <c:scaling>
          <c:orientation val="minMax"/>
          <c:max val="2"/>
          <c:min val="-2"/>
        </c:scaling>
        <c:delete val="1"/>
        <c:axPos val="r"/>
        <c:numFmt formatCode="0.0" sourceLinked="0"/>
        <c:tickLblPos val="none"/>
        <c:crossAx val="212535936"/>
        <c:crosses val="max"/>
        <c:crossBetween val="between"/>
      </c:valAx>
      <c:dateAx>
        <c:axId val="212535936"/>
        <c:scaling>
          <c:orientation val="minMax"/>
        </c:scaling>
        <c:delete val="1"/>
        <c:axPos val="b"/>
        <c:numFmt formatCode="mmm/yy" sourceLinked="1"/>
        <c:tickLblPos val="none"/>
        <c:crossAx val="212534400"/>
        <c:crosses val="autoZero"/>
        <c:auto val="1"/>
        <c:lblOffset val="100"/>
        <c:baseTimeUnit val="months"/>
      </c:dateAx>
      <c:spPr>
        <a:solidFill>
          <a:srgbClr val="FFFFFF"/>
        </a:solidFill>
        <a:ln w="12700">
          <a:solidFill>
            <a:srgbClr val="808080"/>
          </a:solidFill>
          <a:prstDash val="solid"/>
        </a:ln>
      </c:spPr>
    </c:plotArea>
    <c:legend>
      <c:legendPos val="b"/>
      <c:layout>
        <c:manualLayout>
          <c:xMode val="edge"/>
          <c:yMode val="edge"/>
          <c:x val="7.8436403065952412E-3"/>
          <c:y val="0.84893874114792256"/>
          <c:w val="0.98431271938679943"/>
          <c:h val="0.15106125885208008"/>
        </c:manualLayout>
      </c:layout>
      <c:txPr>
        <a:bodyPr/>
        <a:lstStyle/>
        <a:p>
          <a:pPr>
            <a:defRPr sz="1000" baseline="0"/>
          </a:pPr>
          <a:endParaRPr lang="nl-BE"/>
        </a:p>
      </c:txPr>
    </c:legend>
    <c:plotVisOnly val="1"/>
    <c:dispBlanksAs val="gap"/>
  </c:chart>
  <c:spPr>
    <a:noFill/>
    <a:ln>
      <a:noFill/>
    </a:ln>
  </c:spPr>
  <c:txPr>
    <a:bodyPr/>
    <a:lstStyle/>
    <a:p>
      <a:pPr>
        <a:defRPr sz="1200" b="0" i="0" u="none" strike="noStrike" baseline="0">
          <a:solidFill>
            <a:schemeClr val="tx1"/>
          </a:solidFill>
          <a:latin typeface="Arial"/>
          <a:ea typeface="Arial"/>
          <a:cs typeface="Arial"/>
        </a:defRPr>
      </a:pPr>
      <a:endParaRPr lang="nl-BE"/>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8735548510484276E-2"/>
          <c:y val="5.0925925925925923E-2"/>
          <c:w val="0.94842428750016761"/>
          <c:h val="0.66948972270234508"/>
        </c:manualLayout>
      </c:layout>
      <c:lineChart>
        <c:grouping val="standard"/>
        <c:ser>
          <c:idx val="0"/>
          <c:order val="0"/>
          <c:tx>
            <c:strRef>
              <c:f>'CHARTtoPPT-Sheet1 Chart 1'!$B$6</c:f>
              <c:strCache>
                <c:ptCount val="1"/>
                <c:pt idx="0">
                  <c:v>Belgique</c:v>
                </c:pt>
              </c:strCache>
            </c:strRef>
          </c:tx>
          <c:marker>
            <c:symbol val="none"/>
          </c:marker>
          <c:cat>
            <c:numRef>
              <c:f>'CHARTtoPPT-Sheet1 Chart 1'!$A$7:$A$166</c:f>
              <c:numCache>
                <c:formatCode>mmm/yy</c:formatCode>
                <c:ptCount val="16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numCache>
            </c:numRef>
          </c:cat>
          <c:val>
            <c:numRef>
              <c:f>'CHARTtoPPT-Sheet1 Chart 1'!$B$7:$B$166</c:f>
              <c:numCache>
                <c:formatCode>General</c:formatCode>
                <c:ptCount val="160"/>
                <c:pt idx="0">
                  <c:v>0.97948836137358164</c:v>
                </c:pt>
                <c:pt idx="1">
                  <c:v>0.97757331799883662</c:v>
                </c:pt>
                <c:pt idx="2">
                  <c:v>1.2790965660290476</c:v>
                </c:pt>
                <c:pt idx="3">
                  <c:v>1.0768702027723618</c:v>
                </c:pt>
                <c:pt idx="4">
                  <c:v>0.77519379844961811</c:v>
                </c:pt>
                <c:pt idx="5">
                  <c:v>0.68469702156797063</c:v>
                </c:pt>
                <c:pt idx="6">
                  <c:v>0.68337129840548283</c:v>
                </c:pt>
                <c:pt idx="7">
                  <c:v>0.88040246970044023</c:v>
                </c:pt>
                <c:pt idx="8">
                  <c:v>1.2588693064774621</c:v>
                </c:pt>
                <c:pt idx="9">
                  <c:v>1.3618677042801508</c:v>
                </c:pt>
                <c:pt idx="10">
                  <c:v>1.5564202334630295</c:v>
                </c:pt>
                <c:pt idx="11">
                  <c:v>2.0506358116622714</c:v>
                </c:pt>
                <c:pt idx="12">
                  <c:v>0.29670204267946432</c:v>
                </c:pt>
                <c:pt idx="13">
                  <c:v>2.1412300683371543</c:v>
                </c:pt>
                <c:pt idx="14">
                  <c:v>2.5145067698259211</c:v>
                </c:pt>
                <c:pt idx="15">
                  <c:v>2.3121387283236983</c:v>
                </c:pt>
                <c:pt idx="16">
                  <c:v>2.4095022624434312</c:v>
                </c:pt>
                <c:pt idx="17">
                  <c:v>2.9921795307718377</c:v>
                </c:pt>
                <c:pt idx="18">
                  <c:v>1.7307692307692166</c:v>
                </c:pt>
                <c:pt idx="19">
                  <c:v>3.4795421058596565</c:v>
                </c:pt>
                <c:pt idx="20">
                  <c:v>3.9556962025316444</c:v>
                </c:pt>
                <c:pt idx="21">
                  <c:v>3.6581235181212812</c:v>
                </c:pt>
                <c:pt idx="22">
                  <c:v>3.6511156186612714</c:v>
                </c:pt>
                <c:pt idx="23">
                  <c:v>2.9636281993713487</c:v>
                </c:pt>
                <c:pt idx="24">
                  <c:v>2.7079303675048503</c:v>
                </c:pt>
                <c:pt idx="25">
                  <c:v>2.4643175735950011</c:v>
                </c:pt>
                <c:pt idx="26">
                  <c:v>2.1864594894561367</c:v>
                </c:pt>
                <c:pt idx="27">
                  <c:v>2.9356375318489114</c:v>
                </c:pt>
                <c:pt idx="28">
                  <c:v>3.1039434441621605</c:v>
                </c:pt>
                <c:pt idx="29">
                  <c:v>3.0042918454935612</c:v>
                </c:pt>
                <c:pt idx="30">
                  <c:v>2.7577004336706277</c:v>
                </c:pt>
                <c:pt idx="31">
                  <c:v>2.5191675794085322</c:v>
                </c:pt>
                <c:pt idx="32">
                  <c:v>1.9460752337464662</c:v>
                </c:pt>
                <c:pt idx="33">
                  <c:v>1.9496786842391858</c:v>
                </c:pt>
                <c:pt idx="34">
                  <c:v>1.7612524461839481</c:v>
                </c:pt>
                <c:pt idx="35">
                  <c:v>1.9515918011338895</c:v>
                </c:pt>
                <c:pt idx="36">
                  <c:v>2.6476127174033492</c:v>
                </c:pt>
                <c:pt idx="37">
                  <c:v>2.5138752856676438</c:v>
                </c:pt>
                <c:pt idx="38">
                  <c:v>2.4980992722928312</c:v>
                </c:pt>
                <c:pt idx="39">
                  <c:v>1.6465777012483951</c:v>
                </c:pt>
                <c:pt idx="40">
                  <c:v>1.3713306192414838</c:v>
                </c:pt>
                <c:pt idx="41">
                  <c:v>0.8226495726496037</c:v>
                </c:pt>
                <c:pt idx="42">
                  <c:v>1.1037766475489605</c:v>
                </c:pt>
                <c:pt idx="43">
                  <c:v>1.271367521367547</c:v>
                </c:pt>
                <c:pt idx="44">
                  <c:v>1.1837474672069981</c:v>
                </c:pt>
                <c:pt idx="45">
                  <c:v>1.271367521367547</c:v>
                </c:pt>
                <c:pt idx="46">
                  <c:v>1.0897435897436081</c:v>
                </c:pt>
                <c:pt idx="47">
                  <c:v>1.2832852101379331</c:v>
                </c:pt>
                <c:pt idx="48">
                  <c:v>1.1979279084826322</c:v>
                </c:pt>
                <c:pt idx="49">
                  <c:v>1.6242038216560601</c:v>
                </c:pt>
                <c:pt idx="50">
                  <c:v>1.7166472395888421</c:v>
                </c:pt>
                <c:pt idx="51">
                  <c:v>1.450502911593432</c:v>
                </c:pt>
                <c:pt idx="52">
                  <c:v>0.89833016275628397</c:v>
                </c:pt>
                <c:pt idx="53">
                  <c:v>1.5365052453109918</c:v>
                </c:pt>
                <c:pt idx="54">
                  <c:v>1.37000963288021</c:v>
                </c:pt>
                <c:pt idx="55">
                  <c:v>1.6246439497837377</c:v>
                </c:pt>
                <c:pt idx="56">
                  <c:v>1.7074198988195644</c:v>
                </c:pt>
                <c:pt idx="57">
                  <c:v>1.4453001371452556</c:v>
                </c:pt>
                <c:pt idx="58">
                  <c:v>1.8072289156626498</c:v>
                </c:pt>
                <c:pt idx="59">
                  <c:v>1.7104846373139138</c:v>
                </c:pt>
                <c:pt idx="60">
                  <c:v>1.3650421243468229</c:v>
                </c:pt>
                <c:pt idx="61">
                  <c:v>1.159511125039181</c:v>
                </c:pt>
                <c:pt idx="62">
                  <c:v>0.96885092197105349</c:v>
                </c:pt>
                <c:pt idx="63">
                  <c:v>1.6906700062617663</c:v>
                </c:pt>
                <c:pt idx="64">
                  <c:v>2.4196082539017367</c:v>
                </c:pt>
                <c:pt idx="65">
                  <c:v>1.9515758714256117</c:v>
                </c:pt>
                <c:pt idx="66">
                  <c:v>2.0694752402069612</c:v>
                </c:pt>
                <c:pt idx="67">
                  <c:v>2.0346724800165967</c:v>
                </c:pt>
                <c:pt idx="68">
                  <c:v>1.7616580310880761</c:v>
                </c:pt>
                <c:pt idx="69">
                  <c:v>2.6518302828618889</c:v>
                </c:pt>
                <c:pt idx="70">
                  <c:v>2.2941970310391482</c:v>
                </c:pt>
                <c:pt idx="71">
                  <c:v>1.9412436416485161</c:v>
                </c:pt>
                <c:pt idx="72">
                  <c:v>1.967385586533408</c:v>
                </c:pt>
                <c:pt idx="73">
                  <c:v>2.2924411400247777</c:v>
                </c:pt>
                <c:pt idx="74">
                  <c:v>2.8167560874948316</c:v>
                </c:pt>
                <c:pt idx="75">
                  <c:v>2.4425287356321772</c:v>
                </c:pt>
                <c:pt idx="76">
                  <c:v>2.2601759050930648</c:v>
                </c:pt>
                <c:pt idx="77">
                  <c:v>2.7024260415600412</c:v>
                </c:pt>
                <c:pt idx="78">
                  <c:v>2.7309403124030185</c:v>
                </c:pt>
                <c:pt idx="79">
                  <c:v>2.8588869671380523</c:v>
                </c:pt>
                <c:pt idx="80">
                  <c:v>2.9531568228105876</c:v>
                </c:pt>
                <c:pt idx="81">
                  <c:v>2.2490122581298801</c:v>
                </c:pt>
                <c:pt idx="82">
                  <c:v>2.3442256951491567</c:v>
                </c:pt>
                <c:pt idx="83">
                  <c:v>2.7800407331975552</c:v>
                </c:pt>
                <c:pt idx="84">
                  <c:v>2.7651671481634406</c:v>
                </c:pt>
                <c:pt idx="85">
                  <c:v>2.8467595396729273</c:v>
                </c:pt>
                <c:pt idx="86">
                  <c:v>2.1675865529353087</c:v>
                </c:pt>
                <c:pt idx="87">
                  <c:v>2.5646163093568477</c:v>
                </c:pt>
                <c:pt idx="88">
                  <c:v>2.7502750275027581</c:v>
                </c:pt>
                <c:pt idx="89">
                  <c:v>2.4818100269111909</c:v>
                </c:pt>
                <c:pt idx="90">
                  <c:v>2.4267445373074241</c:v>
                </c:pt>
                <c:pt idx="91">
                  <c:v>2.3442136498516453</c:v>
                </c:pt>
                <c:pt idx="92">
                  <c:v>1.8595450049456081</c:v>
                </c:pt>
                <c:pt idx="93">
                  <c:v>1.7338749628455379</c:v>
                </c:pt>
                <c:pt idx="94">
                  <c:v>2.0327218641547073</c:v>
                </c:pt>
                <c:pt idx="95">
                  <c:v>2.0806499554146374</c:v>
                </c:pt>
                <c:pt idx="96">
                  <c:v>1.6967871485943888</c:v>
                </c:pt>
                <c:pt idx="97">
                  <c:v>1.7765999214762609</c:v>
                </c:pt>
                <c:pt idx="98">
                  <c:v>1.8367547392201145</c:v>
                </c:pt>
                <c:pt idx="99">
                  <c:v>1.7776909552646849</c:v>
                </c:pt>
                <c:pt idx="100">
                  <c:v>1.3042631886315061</c:v>
                </c:pt>
                <c:pt idx="101">
                  <c:v>1.3032483952538418</c:v>
                </c:pt>
                <c:pt idx="102">
                  <c:v>1.307510813999202</c:v>
                </c:pt>
                <c:pt idx="103">
                  <c:v>1.1500918140523897</c:v>
                </c:pt>
                <c:pt idx="104">
                  <c:v>1.4371722664594875</c:v>
                </c:pt>
                <c:pt idx="105">
                  <c:v>2.2107518504090442</c:v>
                </c:pt>
                <c:pt idx="106">
                  <c:v>2.866861030126322</c:v>
                </c:pt>
                <c:pt idx="107">
                  <c:v>3.1058914879161352</c:v>
                </c:pt>
                <c:pt idx="108">
                  <c:v>3.5245335176226806</c:v>
                </c:pt>
                <c:pt idx="109">
                  <c:v>3.6165493297328344</c:v>
                </c:pt>
                <c:pt idx="110">
                  <c:v>4.3885030864197585</c:v>
                </c:pt>
                <c:pt idx="111">
                  <c:v>4.078694817658346</c:v>
                </c:pt>
                <c:pt idx="112">
                  <c:v>5.1018447348193829</c:v>
                </c:pt>
                <c:pt idx="113">
                  <c:v>5.7507680491551527</c:v>
                </c:pt>
                <c:pt idx="114">
                  <c:v>5.9000485201358588</c:v>
                </c:pt>
                <c:pt idx="115">
                  <c:v>5.3697687750812184</c:v>
                </c:pt>
                <c:pt idx="116">
                  <c:v>5.4662071606356823</c:v>
                </c:pt>
                <c:pt idx="117">
                  <c:v>4.8022868032396175</c:v>
                </c:pt>
                <c:pt idx="118">
                  <c:v>3.2215399149740254</c:v>
                </c:pt>
                <c:pt idx="119">
                  <c:v>2.7110985597288777</c:v>
                </c:pt>
                <c:pt idx="120">
                  <c:v>2.098035475872595</c:v>
                </c:pt>
                <c:pt idx="121">
                  <c:v>1.9452717795979124</c:v>
                </c:pt>
                <c:pt idx="122">
                  <c:v>0.63753118359049354</c:v>
                </c:pt>
                <c:pt idx="123">
                  <c:v>0.72844628861226057</c:v>
                </c:pt>
                <c:pt idx="124">
                  <c:v>-0.24682329280555371</c:v>
                </c:pt>
                <c:pt idx="125">
                  <c:v>-1.0440308669995537</c:v>
                </c:pt>
                <c:pt idx="126">
                  <c:v>-1.7410427929991596</c:v>
                </c:pt>
                <c:pt idx="127">
                  <c:v>-0.71635836053681734</c:v>
                </c:pt>
                <c:pt idx="128">
                  <c:v>-1.0256875737496562</c:v>
                </c:pt>
                <c:pt idx="129">
                  <c:v>-0.88189835439584963</c:v>
                </c:pt>
                <c:pt idx="130">
                  <c:v>-2.7457440966505379E-2</c:v>
                </c:pt>
                <c:pt idx="131">
                  <c:v>0.32077719732379822</c:v>
                </c:pt>
                <c:pt idx="132">
                  <c:v>0.78460676256304485</c:v>
                </c:pt>
                <c:pt idx="133">
                  <c:v>0.81256276819136397</c:v>
                </c:pt>
                <c:pt idx="134">
                  <c:v>1.8912963643040737</c:v>
                </c:pt>
                <c:pt idx="135">
                  <c:v>2.0505309410472412</c:v>
                </c:pt>
                <c:pt idx="136">
                  <c:v>2.5293255131964676</c:v>
                </c:pt>
                <c:pt idx="137">
                  <c:v>2.6513761467889871</c:v>
                </c:pt>
                <c:pt idx="138">
                  <c:v>2.4433460785228012</c:v>
                </c:pt>
                <c:pt idx="139">
                  <c:v>2.3837793405790602</c:v>
                </c:pt>
                <c:pt idx="140">
                  <c:v>2.9347028613352797</c:v>
                </c:pt>
                <c:pt idx="141">
                  <c:v>3.0911759310218367</c:v>
                </c:pt>
                <c:pt idx="142">
                  <c:v>3.0119930422045202</c:v>
                </c:pt>
                <c:pt idx="143">
                  <c:v>3.3802302210853412</c:v>
                </c:pt>
                <c:pt idx="144">
                  <c:v>3.6515291936978667</c:v>
                </c:pt>
                <c:pt idx="145">
                  <c:v>3.5410251765984437</c:v>
                </c:pt>
                <c:pt idx="146">
                  <c:v>3.4600828978194276</c:v>
                </c:pt>
                <c:pt idx="147">
                  <c:v>3.3369214208826627</c:v>
                </c:pt>
                <c:pt idx="148">
                  <c:v>3.1462281015373752</c:v>
                </c:pt>
                <c:pt idx="149">
                  <c:v>3.4408794351595127</c:v>
                </c:pt>
                <c:pt idx="150">
                  <c:v>3.9508420573509437</c:v>
                </c:pt>
                <c:pt idx="151">
                  <c:v>3.4255129348795768</c:v>
                </c:pt>
                <c:pt idx="152">
                  <c:v>3.3766928011404129</c:v>
                </c:pt>
                <c:pt idx="153">
                  <c:v>3.4255716700774155</c:v>
                </c:pt>
                <c:pt idx="154">
                  <c:v>3.6793458940632409</c:v>
                </c:pt>
                <c:pt idx="155">
                  <c:v>3.2078472958642745</c:v>
                </c:pt>
                <c:pt idx="156">
                  <c:v>3.2546494992846617</c:v>
                </c:pt>
                <c:pt idx="157">
                  <c:v>3.3499518936412227</c:v>
                </c:pt>
                <c:pt idx="158">
                  <c:v>3.1005051384776192</c:v>
                </c:pt>
                <c:pt idx="159">
                  <c:v>2.8732638888888777</c:v>
                </c:pt>
              </c:numCache>
            </c:numRef>
          </c:val>
        </c:ser>
        <c:ser>
          <c:idx val="1"/>
          <c:order val="1"/>
          <c:tx>
            <c:strRef>
              <c:f>'CHARTtoPPT-Sheet1 Chart 1'!$C$6</c:f>
              <c:strCache>
                <c:ptCount val="1"/>
                <c:pt idx="0">
                  <c:v>Trois principaux pays voisins</c:v>
                </c:pt>
              </c:strCache>
            </c:strRef>
          </c:tx>
          <c:spPr>
            <a:ln>
              <a:solidFill>
                <a:srgbClr val="C00000"/>
              </a:solidFill>
            </a:ln>
          </c:spPr>
          <c:marker>
            <c:symbol val="none"/>
          </c:marker>
          <c:cat>
            <c:numRef>
              <c:f>'CHARTtoPPT-Sheet1 Chart 1'!$A$7:$A$166</c:f>
              <c:numCache>
                <c:formatCode>mmm/yy</c:formatCode>
                <c:ptCount val="16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numCache>
            </c:numRef>
          </c:cat>
          <c:val>
            <c:numRef>
              <c:f>'CHARTtoPPT-Sheet1 Chart 1'!$C$7:$C$166</c:f>
              <c:numCache>
                <c:formatCode>General</c:formatCode>
                <c:ptCount val="160"/>
                <c:pt idx="0">
                  <c:v>0.40853052885518876</c:v>
                </c:pt>
                <c:pt idx="1">
                  <c:v>0.342465136472625</c:v>
                </c:pt>
                <c:pt idx="2">
                  <c:v>0.61883356895244757</c:v>
                </c:pt>
                <c:pt idx="3">
                  <c:v>0.76948039033479865</c:v>
                </c:pt>
                <c:pt idx="4">
                  <c:v>0.5017059728886557</c:v>
                </c:pt>
                <c:pt idx="5">
                  <c:v>0.53402175156849796</c:v>
                </c:pt>
                <c:pt idx="6">
                  <c:v>0.61088335779562186</c:v>
                </c:pt>
                <c:pt idx="7">
                  <c:v>0.76755452718300365</c:v>
                </c:pt>
                <c:pt idx="8">
                  <c:v>0.81479241680475933</c:v>
                </c:pt>
                <c:pt idx="9">
                  <c:v>0.93083415804111613</c:v>
                </c:pt>
                <c:pt idx="10">
                  <c:v>1.0736170128628153</c:v>
                </c:pt>
                <c:pt idx="11">
                  <c:v>1.3921740316402789</c:v>
                </c:pt>
                <c:pt idx="12">
                  <c:v>1.6598359986802702</c:v>
                </c:pt>
                <c:pt idx="13">
                  <c:v>1.5816261036923238</c:v>
                </c:pt>
                <c:pt idx="14">
                  <c:v>1.5328709888393854</c:v>
                </c:pt>
                <c:pt idx="15">
                  <c:v>1.1881192976501476</c:v>
                </c:pt>
                <c:pt idx="16">
                  <c:v>1.2211362399913606</c:v>
                </c:pt>
                <c:pt idx="17">
                  <c:v>1.6090957868954092</c:v>
                </c:pt>
                <c:pt idx="18">
                  <c:v>1.6605717966628353</c:v>
                </c:pt>
                <c:pt idx="19">
                  <c:v>1.4501493973662958</c:v>
                </c:pt>
                <c:pt idx="20">
                  <c:v>1.9421981883200221</c:v>
                </c:pt>
                <c:pt idx="21">
                  <c:v>1.8381009913490021</c:v>
                </c:pt>
                <c:pt idx="22">
                  <c:v>1.8451400585847599</c:v>
                </c:pt>
                <c:pt idx="23">
                  <c:v>2.1002190999197077</c:v>
                </c:pt>
                <c:pt idx="24">
                  <c:v>1.6310300643416522</c:v>
                </c:pt>
                <c:pt idx="25">
                  <c:v>1.9352675072631831</c:v>
                </c:pt>
                <c:pt idx="26">
                  <c:v>1.9475655678278025</c:v>
                </c:pt>
                <c:pt idx="27">
                  <c:v>2.4394923234165367</c:v>
                </c:pt>
                <c:pt idx="28">
                  <c:v>2.9745409487668351</c:v>
                </c:pt>
                <c:pt idx="29">
                  <c:v>2.6409656997023152</c:v>
                </c:pt>
                <c:pt idx="30">
                  <c:v>2.4681644579717066</c:v>
                </c:pt>
                <c:pt idx="31">
                  <c:v>2.4604125853486147</c:v>
                </c:pt>
                <c:pt idx="32">
                  <c:v>2.0959878926560211</c:v>
                </c:pt>
                <c:pt idx="33">
                  <c:v>2.0300936230023714</c:v>
                </c:pt>
                <c:pt idx="34">
                  <c:v>1.6650545466967348</c:v>
                </c:pt>
                <c:pt idx="35">
                  <c:v>1.7493659283751573</c:v>
                </c:pt>
                <c:pt idx="36">
                  <c:v>2.5243981428267181</c:v>
                </c:pt>
                <c:pt idx="37">
                  <c:v>2.2340463113891467</c:v>
                </c:pt>
                <c:pt idx="38">
                  <c:v>2.2433868494506903</c:v>
                </c:pt>
                <c:pt idx="39">
                  <c:v>2.0161033970230937</c:v>
                </c:pt>
                <c:pt idx="40">
                  <c:v>1.4713210394821872</c:v>
                </c:pt>
                <c:pt idx="41">
                  <c:v>1.3575475145905935</c:v>
                </c:pt>
                <c:pt idx="42">
                  <c:v>1.5041790055766002</c:v>
                </c:pt>
                <c:pt idx="43">
                  <c:v>1.5624749203819146</c:v>
                </c:pt>
                <c:pt idx="44">
                  <c:v>1.5627827570029658</c:v>
                </c:pt>
                <c:pt idx="45">
                  <c:v>1.7533984926382238</c:v>
                </c:pt>
                <c:pt idx="46">
                  <c:v>1.6852862717313681</c:v>
                </c:pt>
                <c:pt idx="47">
                  <c:v>1.7145110347849934</c:v>
                </c:pt>
                <c:pt idx="48">
                  <c:v>1.4478915674813873</c:v>
                </c:pt>
                <c:pt idx="49">
                  <c:v>1.8165267203528399</c:v>
                </c:pt>
                <c:pt idx="50">
                  <c:v>1.8946762308895471</c:v>
                </c:pt>
                <c:pt idx="51">
                  <c:v>1.4318810975182084</c:v>
                </c:pt>
                <c:pt idx="52">
                  <c:v>1.2578453900966498</c:v>
                </c:pt>
                <c:pt idx="53">
                  <c:v>1.3667004844877564</c:v>
                </c:pt>
                <c:pt idx="54">
                  <c:v>1.363037674968024</c:v>
                </c:pt>
                <c:pt idx="55">
                  <c:v>1.5769885015206244</c:v>
                </c:pt>
                <c:pt idx="56">
                  <c:v>1.6039981342152565</c:v>
                </c:pt>
                <c:pt idx="57">
                  <c:v>1.6004702281785301</c:v>
                </c:pt>
                <c:pt idx="58">
                  <c:v>1.8493858289129861</c:v>
                </c:pt>
                <c:pt idx="59">
                  <c:v>1.5884066031492718</c:v>
                </c:pt>
                <c:pt idx="60">
                  <c:v>1.5686412124341707</c:v>
                </c:pt>
                <c:pt idx="61">
                  <c:v>1.2771420135862641</c:v>
                </c:pt>
                <c:pt idx="62">
                  <c:v>1.428723165023249</c:v>
                </c:pt>
                <c:pt idx="63">
                  <c:v>1.898929657901983</c:v>
                </c:pt>
                <c:pt idx="64">
                  <c:v>2.3195280294220577</c:v>
                </c:pt>
                <c:pt idx="65">
                  <c:v>2.2044215983877669</c:v>
                </c:pt>
                <c:pt idx="66">
                  <c:v>2.1957169035225155</c:v>
                </c:pt>
                <c:pt idx="67">
                  <c:v>2.1533708725848042</c:v>
                </c:pt>
                <c:pt idx="68">
                  <c:v>1.9621530389667172</c:v>
                </c:pt>
                <c:pt idx="69">
                  <c:v>2.2258286156093376</c:v>
                </c:pt>
                <c:pt idx="70">
                  <c:v>2.0319303488610432</c:v>
                </c:pt>
                <c:pt idx="71">
                  <c:v>2.1924156084161637</c:v>
                </c:pt>
                <c:pt idx="72">
                  <c:v>1.5941252643828951</c:v>
                </c:pt>
                <c:pt idx="73">
                  <c:v>1.8227402316856933</c:v>
                </c:pt>
                <c:pt idx="74">
                  <c:v>1.8055398181073496</c:v>
                </c:pt>
                <c:pt idx="75">
                  <c:v>1.6472990404740842</c:v>
                </c:pt>
                <c:pt idx="76">
                  <c:v>1.5919772681666666</c:v>
                </c:pt>
                <c:pt idx="77">
                  <c:v>1.771224300685583</c:v>
                </c:pt>
                <c:pt idx="78">
                  <c:v>1.7725860001567961</c:v>
                </c:pt>
                <c:pt idx="79">
                  <c:v>1.9351302569234674</c:v>
                </c:pt>
                <c:pt idx="80">
                  <c:v>2.3982814994516377</c:v>
                </c:pt>
                <c:pt idx="81">
                  <c:v>2.1362241368461077</c:v>
                </c:pt>
                <c:pt idx="82">
                  <c:v>1.9977737948406737</c:v>
                </c:pt>
                <c:pt idx="83">
                  <c:v>1.9752771682677452</c:v>
                </c:pt>
                <c:pt idx="84">
                  <c:v>2.1560933587378792</c:v>
                </c:pt>
                <c:pt idx="85">
                  <c:v>2.0002552095353066</c:v>
                </c:pt>
                <c:pt idx="86">
                  <c:v>1.7937792708861453</c:v>
                </c:pt>
                <c:pt idx="87">
                  <c:v>2.1369029881493247</c:v>
                </c:pt>
                <c:pt idx="88">
                  <c:v>2.1923082008276751</c:v>
                </c:pt>
                <c:pt idx="89">
                  <c:v>2.0697251435736397</c:v>
                </c:pt>
                <c:pt idx="90">
                  <c:v>2.1087917759568686</c:v>
                </c:pt>
                <c:pt idx="91">
                  <c:v>1.9234159813640961</c:v>
                </c:pt>
                <c:pt idx="92">
                  <c:v>1.225512396945927</c:v>
                </c:pt>
                <c:pt idx="93">
                  <c:v>1.1712638841915393</c:v>
                </c:pt>
                <c:pt idx="94">
                  <c:v>1.5568442053239138</c:v>
                </c:pt>
                <c:pt idx="95">
                  <c:v>1.5261321115216901</c:v>
                </c:pt>
                <c:pt idx="96">
                  <c:v>1.5822720658117788</c:v>
                </c:pt>
                <c:pt idx="97">
                  <c:v>1.5745879019050923</c:v>
                </c:pt>
                <c:pt idx="98">
                  <c:v>1.6855734902048614</c:v>
                </c:pt>
                <c:pt idx="99">
                  <c:v>1.7263250617930881</c:v>
                </c:pt>
                <c:pt idx="100">
                  <c:v>1.6710449632534763</c:v>
                </c:pt>
                <c:pt idx="101">
                  <c:v>1.706459256529915</c:v>
                </c:pt>
                <c:pt idx="102">
                  <c:v>1.604454089244012</c:v>
                </c:pt>
                <c:pt idx="103">
                  <c:v>1.6123884063387421</c:v>
                </c:pt>
                <c:pt idx="104">
                  <c:v>2.1252829419394992</c:v>
                </c:pt>
                <c:pt idx="105">
                  <c:v>2.4061649033590977</c:v>
                </c:pt>
                <c:pt idx="106">
                  <c:v>2.9224675659774952</c:v>
                </c:pt>
                <c:pt idx="107">
                  <c:v>2.8455848099413492</c:v>
                </c:pt>
                <c:pt idx="108">
                  <c:v>2.9181156974668268</c:v>
                </c:pt>
                <c:pt idx="109">
                  <c:v>2.9826319581908192</c:v>
                </c:pt>
                <c:pt idx="110">
                  <c:v>3.2507887609366612</c:v>
                </c:pt>
                <c:pt idx="111">
                  <c:v>2.8144387906655397</c:v>
                </c:pt>
                <c:pt idx="112">
                  <c:v>3.2255293698462806</c:v>
                </c:pt>
                <c:pt idx="113">
                  <c:v>3.5072157762852552</c:v>
                </c:pt>
                <c:pt idx="114">
                  <c:v>3.6718455536229433</c:v>
                </c:pt>
                <c:pt idx="115">
                  <c:v>3.3373712813888678</c:v>
                </c:pt>
                <c:pt idx="116">
                  <c:v>3.1012842818493245</c:v>
                </c:pt>
                <c:pt idx="117">
                  <c:v>2.6883066193442273</c:v>
                </c:pt>
                <c:pt idx="118">
                  <c:v>1.6446147243500921</c:v>
                </c:pt>
                <c:pt idx="119">
                  <c:v>1.2050976868184238</c:v>
                </c:pt>
                <c:pt idx="120">
                  <c:v>0.95288789190781653</c:v>
                </c:pt>
                <c:pt idx="121">
                  <c:v>1.0874813379649018</c:v>
                </c:pt>
                <c:pt idx="122">
                  <c:v>0.52114638858908879</c:v>
                </c:pt>
                <c:pt idx="123">
                  <c:v>0.6261389180542799</c:v>
                </c:pt>
                <c:pt idx="124">
                  <c:v>4.5303952538700024E-2</c:v>
                </c:pt>
                <c:pt idx="125">
                  <c:v>-8.3247065617742727E-2</c:v>
                </c:pt>
                <c:pt idx="126">
                  <c:v>-0.70211345559701988</c:v>
                </c:pt>
                <c:pt idx="127">
                  <c:v>-0.12443937131405568</c:v>
                </c:pt>
                <c:pt idx="128">
                  <c:v>-0.38350339661138433</c:v>
                </c:pt>
                <c:pt idx="129">
                  <c:v>-8.5315646912032264E-2</c:v>
                </c:pt>
                <c:pt idx="130">
                  <c:v>0.39830463667543142</c:v>
                </c:pt>
                <c:pt idx="131">
                  <c:v>0.90071647901739349</c:v>
                </c:pt>
                <c:pt idx="132">
                  <c:v>0.89963185794046385</c:v>
                </c:pt>
                <c:pt idx="133">
                  <c:v>0.82777260486197601</c:v>
                </c:pt>
                <c:pt idx="134">
                  <c:v>1.3675146864722918</c:v>
                </c:pt>
                <c:pt idx="135">
                  <c:v>1.3313486400098098</c:v>
                </c:pt>
                <c:pt idx="136">
                  <c:v>1.400612703297055</c:v>
                </c:pt>
                <c:pt idx="137">
                  <c:v>1.1342138807044488</c:v>
                </c:pt>
                <c:pt idx="138">
                  <c:v>1.4958673727686334</c:v>
                </c:pt>
                <c:pt idx="139">
                  <c:v>1.2713476269935988</c:v>
                </c:pt>
                <c:pt idx="140">
                  <c:v>1.5108308275383786</c:v>
                </c:pt>
                <c:pt idx="141">
                  <c:v>1.5210520116648807</c:v>
                </c:pt>
                <c:pt idx="142">
                  <c:v>1.6550416911771535</c:v>
                </c:pt>
                <c:pt idx="143">
                  <c:v>1.9093192936771608</c:v>
                </c:pt>
                <c:pt idx="144">
                  <c:v>1.9507674603779681</c:v>
                </c:pt>
                <c:pt idx="145">
                  <c:v>2.0422769903149587</c:v>
                </c:pt>
                <c:pt idx="146">
                  <c:v>2.2055911145793892</c:v>
                </c:pt>
                <c:pt idx="147">
                  <c:v>2.4433419082733812</c:v>
                </c:pt>
                <c:pt idx="148">
                  <c:v>2.2933345313313547</c:v>
                </c:pt>
                <c:pt idx="149">
                  <c:v>2.3315230718522706</c:v>
                </c:pt>
                <c:pt idx="150">
                  <c:v>2.4423221429090702</c:v>
                </c:pt>
                <c:pt idx="151">
                  <c:v>2.5245959325105982</c:v>
                </c:pt>
                <c:pt idx="152">
                  <c:v>2.6881643720969199</c:v>
                </c:pt>
                <c:pt idx="153">
                  <c:v>2.7239818738294947</c:v>
                </c:pt>
                <c:pt idx="154">
                  <c:v>2.7224245541680459</c:v>
                </c:pt>
                <c:pt idx="155">
                  <c:v>2.4592558588859341</c:v>
                </c:pt>
                <c:pt idx="156">
                  <c:v>2.4505235548901942</c:v>
                </c:pt>
                <c:pt idx="157">
                  <c:v>2.5787074394871379</c:v>
                </c:pt>
                <c:pt idx="158">
                  <c:v>2.5026441211883377</c:v>
                </c:pt>
                <c:pt idx="159">
                  <c:v>2.3217172515333577</c:v>
                </c:pt>
              </c:numCache>
            </c:numRef>
          </c:val>
        </c:ser>
        <c:ser>
          <c:idx val="2"/>
          <c:order val="2"/>
          <c:tx>
            <c:strRef>
              <c:f>'CHARTtoPPT-Sheet1 Chart 1'!$D$6</c:f>
              <c:strCache>
                <c:ptCount val="1"/>
                <c:pt idx="0">
                  <c:v>Zone euro</c:v>
                </c:pt>
              </c:strCache>
            </c:strRef>
          </c:tx>
          <c:spPr>
            <a:ln>
              <a:solidFill>
                <a:srgbClr val="FFC000"/>
              </a:solidFill>
            </a:ln>
          </c:spPr>
          <c:marker>
            <c:symbol val="none"/>
          </c:marker>
          <c:cat>
            <c:numRef>
              <c:f>'CHARTtoPPT-Sheet1 Chart 1'!$A$7:$A$166</c:f>
              <c:numCache>
                <c:formatCode>mmm/yy</c:formatCode>
                <c:ptCount val="16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numCache>
            </c:numRef>
          </c:cat>
          <c:val>
            <c:numRef>
              <c:f>'CHARTtoPPT-Sheet1 Chart 1'!$D$7:$D$166</c:f>
              <c:numCache>
                <c:formatCode>General</c:formatCode>
                <c:ptCount val="160"/>
                <c:pt idx="0">
                  <c:v>0.78804032912271849</c:v>
                </c:pt>
                <c:pt idx="1">
                  <c:v>0.785673021374933</c:v>
                </c:pt>
                <c:pt idx="2">
                  <c:v>0.98118434722382908</c:v>
                </c:pt>
                <c:pt idx="3">
                  <c:v>1.07142857142859</c:v>
                </c:pt>
                <c:pt idx="4">
                  <c:v>0.97734851098079556</c:v>
                </c:pt>
                <c:pt idx="5">
                  <c:v>0.87296117620030844</c:v>
                </c:pt>
                <c:pt idx="6">
                  <c:v>1.0682288077187962</c:v>
                </c:pt>
                <c:pt idx="7">
                  <c:v>1.1601194578451546</c:v>
                </c:pt>
                <c:pt idx="8">
                  <c:v>1.1601194578451546</c:v>
                </c:pt>
                <c:pt idx="9">
                  <c:v>1.3682879153731209</c:v>
                </c:pt>
                <c:pt idx="10">
                  <c:v>1.460273657583069</c:v>
                </c:pt>
                <c:pt idx="11">
                  <c:v>1.7459223524006162</c:v>
                </c:pt>
                <c:pt idx="12">
                  <c:v>1.8512130619754001</c:v>
                </c:pt>
                <c:pt idx="13">
                  <c:v>1.9374068554396378</c:v>
                </c:pt>
                <c:pt idx="14">
                  <c:v>1.9318701417466781</c:v>
                </c:pt>
                <c:pt idx="15">
                  <c:v>1.7439872335575091</c:v>
                </c:pt>
                <c:pt idx="16">
                  <c:v>1.7308130266454169</c:v>
                </c:pt>
                <c:pt idx="17">
                  <c:v>2.1179685720792647</c:v>
                </c:pt>
                <c:pt idx="18">
                  <c:v>2.0115922263893804</c:v>
                </c:pt>
                <c:pt idx="19">
                  <c:v>2.0211195639831869</c:v>
                </c:pt>
                <c:pt idx="20">
                  <c:v>2.4980129442488725</c:v>
                </c:pt>
                <c:pt idx="21">
                  <c:v>2.393375680580756</c:v>
                </c:pt>
                <c:pt idx="22">
                  <c:v>2.4932003626473507</c:v>
                </c:pt>
                <c:pt idx="23">
                  <c:v>2.4836306163919692</c:v>
                </c:pt>
                <c:pt idx="24">
                  <c:v>2.009482953262598</c:v>
                </c:pt>
                <c:pt idx="25">
                  <c:v>1.9005847953216248</c:v>
                </c:pt>
                <c:pt idx="26">
                  <c:v>2.1868341370416156</c:v>
                </c:pt>
                <c:pt idx="27">
                  <c:v>2.7447904996638961</c:v>
                </c:pt>
                <c:pt idx="28">
                  <c:v>3.1229012760241712</c:v>
                </c:pt>
                <c:pt idx="29">
                  <c:v>2.8322925958964977</c:v>
                </c:pt>
                <c:pt idx="30">
                  <c:v>2.5512477718359992</c:v>
                </c:pt>
                <c:pt idx="31">
                  <c:v>2.3483583750695667</c:v>
                </c:pt>
                <c:pt idx="32">
                  <c:v>2.160186108341676</c:v>
                </c:pt>
                <c:pt idx="33">
                  <c:v>2.2488091281710476</c:v>
                </c:pt>
                <c:pt idx="34">
                  <c:v>1.9681556833259561</c:v>
                </c:pt>
                <c:pt idx="35">
                  <c:v>2.0489094514210215</c:v>
                </c:pt>
                <c:pt idx="36">
                  <c:v>2.6117751217352567</c:v>
                </c:pt>
                <c:pt idx="37">
                  <c:v>2.5162785564507337</c:v>
                </c:pt>
                <c:pt idx="38">
                  <c:v>2.5021949078138706</c:v>
                </c:pt>
                <c:pt idx="39">
                  <c:v>2.3007305637334996</c:v>
                </c:pt>
                <c:pt idx="40">
                  <c:v>2.0188863562357477</c:v>
                </c:pt>
                <c:pt idx="41">
                  <c:v>1.9193233571893051</c:v>
                </c:pt>
                <c:pt idx="42">
                  <c:v>2.0206409560021621</c:v>
                </c:pt>
                <c:pt idx="43">
                  <c:v>2.1204871683340651</c:v>
                </c:pt>
                <c:pt idx="44">
                  <c:v>2.1036651485578002</c:v>
                </c:pt>
                <c:pt idx="45">
                  <c:v>2.2968580715059677</c:v>
                </c:pt>
                <c:pt idx="46">
                  <c:v>2.288006939926257</c:v>
                </c:pt>
                <c:pt idx="47">
                  <c:v>2.2776338514680416</c:v>
                </c:pt>
                <c:pt idx="48">
                  <c:v>2.1031061259706672</c:v>
                </c:pt>
                <c:pt idx="49">
                  <c:v>2.3683927225751011</c:v>
                </c:pt>
                <c:pt idx="50">
                  <c:v>2.4518201284796377</c:v>
                </c:pt>
                <c:pt idx="51">
                  <c:v>2.0784480920912327</c:v>
                </c:pt>
                <c:pt idx="52">
                  <c:v>1.8087030535163251</c:v>
                </c:pt>
                <c:pt idx="53">
                  <c:v>1.893818491328858</c:v>
                </c:pt>
                <c:pt idx="54">
                  <c:v>1.8954317964008138</c:v>
                </c:pt>
                <c:pt idx="55">
                  <c:v>2.0658076882121192</c:v>
                </c:pt>
                <c:pt idx="56">
                  <c:v>2.1559048428207412</c:v>
                </c:pt>
                <c:pt idx="57">
                  <c:v>1.969921626773985</c:v>
                </c:pt>
                <c:pt idx="58">
                  <c:v>2.1520195059896197</c:v>
                </c:pt>
                <c:pt idx="59">
                  <c:v>1.9736147757255962</c:v>
                </c:pt>
                <c:pt idx="60">
                  <c:v>1.880215485370238</c:v>
                </c:pt>
                <c:pt idx="61">
                  <c:v>1.6090019981070514</c:v>
                </c:pt>
                <c:pt idx="62">
                  <c:v>1.6720660466088635</c:v>
                </c:pt>
                <c:pt idx="63">
                  <c:v>2.0361282238696927</c:v>
                </c:pt>
                <c:pt idx="64">
                  <c:v>2.4662974187480424</c:v>
                </c:pt>
                <c:pt idx="65">
                  <c:v>2.3807037694476412</c:v>
                </c:pt>
                <c:pt idx="66">
                  <c:v>2.2886404012958383</c:v>
                </c:pt>
                <c:pt idx="67">
                  <c:v>2.2952529994783282</c:v>
                </c:pt>
                <c:pt idx="68">
                  <c:v>2.1104064871608177</c:v>
                </c:pt>
                <c:pt idx="69">
                  <c:v>2.3680930619027802</c:v>
                </c:pt>
                <c:pt idx="70">
                  <c:v>2.2000830220008316</c:v>
                </c:pt>
                <c:pt idx="71">
                  <c:v>2.3597598840819667</c:v>
                </c:pt>
                <c:pt idx="72">
                  <c:v>1.9284603421461988</c:v>
                </c:pt>
                <c:pt idx="73">
                  <c:v>2.1010142827572178</c:v>
                </c:pt>
                <c:pt idx="74">
                  <c:v>2.0865453797923594</c:v>
                </c:pt>
                <c:pt idx="75">
                  <c:v>2.0773638968481389</c:v>
                </c:pt>
                <c:pt idx="76">
                  <c:v>1.9887812340642521</c:v>
                </c:pt>
                <c:pt idx="77">
                  <c:v>2.0703722590515152</c:v>
                </c:pt>
                <c:pt idx="78">
                  <c:v>2.1659174499387035</c:v>
                </c:pt>
                <c:pt idx="79">
                  <c:v>2.2437531871494252</c:v>
                </c:pt>
                <c:pt idx="80">
                  <c:v>2.5860313581755445</c:v>
                </c:pt>
                <c:pt idx="81">
                  <c:v>2.4959415584415612</c:v>
                </c:pt>
                <c:pt idx="82">
                  <c:v>2.3151909017059342</c:v>
                </c:pt>
                <c:pt idx="83">
                  <c:v>2.2244691607684386</c:v>
                </c:pt>
                <c:pt idx="84">
                  <c:v>2.3903977214932315</c:v>
                </c:pt>
                <c:pt idx="85">
                  <c:v>2.3314749113025877</c:v>
                </c:pt>
                <c:pt idx="86">
                  <c:v>2.2251308900523927</c:v>
                </c:pt>
                <c:pt idx="87">
                  <c:v>2.4561403508771997</c:v>
                </c:pt>
                <c:pt idx="88">
                  <c:v>2.4799999999999933</c:v>
                </c:pt>
                <c:pt idx="89">
                  <c:v>2.4780175859312688</c:v>
                </c:pt>
                <c:pt idx="90">
                  <c:v>2.4299999999999988</c:v>
                </c:pt>
                <c:pt idx="91">
                  <c:v>2.26433915211972</c:v>
                </c:pt>
                <c:pt idx="92">
                  <c:v>1.7467248908296615</c:v>
                </c:pt>
                <c:pt idx="93">
                  <c:v>1.5640467234211055</c:v>
                </c:pt>
                <c:pt idx="94">
                  <c:v>1.8658197697498879</c:v>
                </c:pt>
                <c:pt idx="95">
                  <c:v>1.9188921859545127</c:v>
                </c:pt>
                <c:pt idx="96">
                  <c:v>1.8378700576197278</c:v>
                </c:pt>
                <c:pt idx="97">
                  <c:v>1.8424962852897329</c:v>
                </c:pt>
                <c:pt idx="98">
                  <c:v>1.9403132079188321</c:v>
                </c:pt>
                <c:pt idx="99">
                  <c:v>1.9080234833659615</c:v>
                </c:pt>
                <c:pt idx="100">
                  <c:v>1.8735362997658098</c:v>
                </c:pt>
                <c:pt idx="101">
                  <c:v>1.8915756630265141</c:v>
                </c:pt>
                <c:pt idx="102">
                  <c:v>1.7768231963291803</c:v>
                </c:pt>
                <c:pt idx="103">
                  <c:v>1.7460007803355548</c:v>
                </c:pt>
                <c:pt idx="104">
                  <c:v>2.1361685524775602</c:v>
                </c:pt>
                <c:pt idx="105">
                  <c:v>2.5536062378167745</c:v>
                </c:pt>
                <c:pt idx="106">
                  <c:v>3.0592361652377331</c:v>
                </c:pt>
                <c:pt idx="107">
                  <c:v>3.0667701863354102</c:v>
                </c:pt>
                <c:pt idx="108">
                  <c:v>3.2094429811725607</c:v>
                </c:pt>
                <c:pt idx="109">
                  <c:v>3.2681645754304296</c:v>
                </c:pt>
                <c:pt idx="110">
                  <c:v>3.5845410628019589</c:v>
                </c:pt>
                <c:pt idx="111">
                  <c:v>3.2645223235717742</c:v>
                </c:pt>
                <c:pt idx="112">
                  <c:v>3.6685823754789402</c:v>
                </c:pt>
                <c:pt idx="113">
                  <c:v>3.9617224880382773</c:v>
                </c:pt>
                <c:pt idx="114">
                  <c:v>4.0479616306954345</c:v>
                </c:pt>
                <c:pt idx="115">
                  <c:v>3.8443102291247238</c:v>
                </c:pt>
                <c:pt idx="116">
                  <c:v>3.6386209531085827</c:v>
                </c:pt>
                <c:pt idx="117">
                  <c:v>3.1647975670025161</c:v>
                </c:pt>
                <c:pt idx="118">
                  <c:v>2.1176025713745439</c:v>
                </c:pt>
                <c:pt idx="119">
                  <c:v>1.5819209039547919</c:v>
                </c:pt>
                <c:pt idx="120">
                  <c:v>1.1153119092627741</c:v>
                </c:pt>
                <c:pt idx="121">
                  <c:v>1.1773570688518653</c:v>
                </c:pt>
                <c:pt idx="122">
                  <c:v>0.5689767745546086</c:v>
                </c:pt>
                <c:pt idx="123">
                  <c:v>0.61366806136680163</c:v>
                </c:pt>
                <c:pt idx="124">
                  <c:v>3.6958329483494291E-2</c:v>
                </c:pt>
                <c:pt idx="125">
                  <c:v>-0.14727540500736502</c:v>
                </c:pt>
                <c:pt idx="126">
                  <c:v>-0.64533972526966688</c:v>
                </c:pt>
                <c:pt idx="127">
                  <c:v>-0.16617429837517683</c:v>
                </c:pt>
                <c:pt idx="128">
                  <c:v>-0.33173608551418932</c:v>
                </c:pt>
                <c:pt idx="129">
                  <c:v>-0.12897282358360618</c:v>
                </c:pt>
                <c:pt idx="130">
                  <c:v>0.48139233475283932</c:v>
                </c:pt>
                <c:pt idx="131">
                  <c:v>0.9269558769002596</c:v>
                </c:pt>
                <c:pt idx="132">
                  <c:v>0.94410170125256432</c:v>
                </c:pt>
                <c:pt idx="133">
                  <c:v>0.8471420592068406</c:v>
                </c:pt>
                <c:pt idx="134">
                  <c:v>1.5859766277128626</c:v>
                </c:pt>
                <c:pt idx="135">
                  <c:v>1.6357083448849559</c:v>
                </c:pt>
                <c:pt idx="136">
                  <c:v>1.690218897201446</c:v>
                </c:pt>
                <c:pt idx="137">
                  <c:v>1.493362831858392</c:v>
                </c:pt>
                <c:pt idx="138">
                  <c:v>1.7258977451981037</c:v>
                </c:pt>
                <c:pt idx="139">
                  <c:v>1.5812835213612149</c:v>
                </c:pt>
                <c:pt idx="140">
                  <c:v>1.8768491124260267</c:v>
                </c:pt>
                <c:pt idx="141">
                  <c:v>1.9463149155982116</c:v>
                </c:pt>
                <c:pt idx="142">
                  <c:v>1.9163442049014101</c:v>
                </c:pt>
                <c:pt idx="143">
                  <c:v>2.2134459955914787</c:v>
                </c:pt>
                <c:pt idx="144">
                  <c:v>2.3242892860450004</c:v>
                </c:pt>
                <c:pt idx="145">
                  <c:v>2.4277670082156497</c:v>
                </c:pt>
                <c:pt idx="146">
                  <c:v>2.6750661919108767</c:v>
                </c:pt>
                <c:pt idx="147">
                  <c:v>2.8277868703400655</c:v>
                </c:pt>
                <c:pt idx="148">
                  <c:v>2.7247956403269988</c:v>
                </c:pt>
                <c:pt idx="149">
                  <c:v>2.7157129881925552</c:v>
                </c:pt>
                <c:pt idx="150">
                  <c:v>2.5540454255221978</c:v>
                </c:pt>
                <c:pt idx="151">
                  <c:v>2.5489303595812602</c:v>
                </c:pt>
                <c:pt idx="152">
                  <c:v>2.9857518831109875</c:v>
                </c:pt>
                <c:pt idx="153">
                  <c:v>3.0311255881288579</c:v>
                </c:pt>
                <c:pt idx="154">
                  <c:v>3.0374254203579865</c:v>
                </c:pt>
                <c:pt idx="155">
                  <c:v>2.7495731871686413</c:v>
                </c:pt>
                <c:pt idx="156">
                  <c:v>2.6515837104072602</c:v>
                </c:pt>
                <c:pt idx="157">
                  <c:v>2.7307137707281992</c:v>
                </c:pt>
                <c:pt idx="158">
                  <c:v>2.6765072025609395</c:v>
                </c:pt>
                <c:pt idx="159">
                  <c:v>2.5820143248739935</c:v>
                </c:pt>
              </c:numCache>
            </c:numRef>
          </c:val>
        </c:ser>
        <c:marker val="1"/>
        <c:axId val="212461824"/>
        <c:axId val="212570112"/>
      </c:lineChart>
      <c:dateAx>
        <c:axId val="212461824"/>
        <c:scaling>
          <c:orientation val="minMax"/>
          <c:max val="41274"/>
          <c:min val="36161"/>
        </c:scaling>
        <c:axPos val="b"/>
        <c:majorGridlines/>
        <c:numFmt formatCode="\ \ \ \ \ yyyy" sourceLinked="0"/>
        <c:tickLblPos val="low"/>
        <c:crossAx val="212570112"/>
        <c:crosses val="autoZero"/>
        <c:auto val="1"/>
        <c:lblOffset val="100"/>
        <c:majorUnit val="12"/>
        <c:majorTimeUnit val="months"/>
        <c:minorUnit val="12"/>
        <c:minorTimeUnit val="months"/>
      </c:dateAx>
      <c:valAx>
        <c:axId val="212570112"/>
        <c:scaling>
          <c:orientation val="minMax"/>
          <c:min val="-3"/>
        </c:scaling>
        <c:axPos val="l"/>
        <c:majorGridlines/>
        <c:numFmt formatCode="General" sourceLinked="1"/>
        <c:tickLblPos val="nextTo"/>
        <c:crossAx val="212461824"/>
        <c:crosses val="autoZero"/>
        <c:crossBetween val="between"/>
      </c:valAx>
      <c:spPr>
        <a:solidFill>
          <a:schemeClr val="bg1"/>
        </a:solidFill>
      </c:spPr>
    </c:plotArea>
    <c:legend>
      <c:legendPos val="r"/>
      <c:layout>
        <c:manualLayout>
          <c:xMode val="edge"/>
          <c:yMode val="edge"/>
          <c:x val="0.16977969348659044"/>
          <c:y val="0.56262536542688835"/>
          <c:w val="0.46204501915708818"/>
          <c:h val="0.13062077225102917"/>
        </c:manualLayout>
      </c:layout>
      <c:spPr>
        <a:noFill/>
      </c:sp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fr-FR" sz="1300" noProof="0" dirty="0" smtClean="0"/>
              <a:t>Sur l'indice des prix à la consommation</a:t>
            </a:r>
            <a:endParaRPr lang="fr-FR" sz="1300" noProof="0" dirty="0"/>
          </a:p>
        </c:rich>
      </c:tx>
      <c:layout>
        <c:manualLayout>
          <c:xMode val="edge"/>
          <c:yMode val="edge"/>
          <c:x val="0.22842182553597171"/>
          <c:y val="1.279181452795586E-2"/>
        </c:manualLayout>
      </c:layout>
      <c:overlay val="1"/>
    </c:title>
    <c:plotArea>
      <c:layout>
        <c:manualLayout>
          <c:layoutTarget val="inner"/>
          <c:xMode val="edge"/>
          <c:yMode val="edge"/>
          <c:x val="0.12527385479317588"/>
          <c:y val="9.9904071463335214E-2"/>
          <c:w val="0.83846739424682359"/>
          <c:h val="0.51642690575877359"/>
        </c:manualLayout>
      </c:layout>
      <c:lineChart>
        <c:grouping val="stacked"/>
        <c:ser>
          <c:idx val="0"/>
          <c:order val="0"/>
          <c:tx>
            <c:strRef>
              <c:f>Sheet1!$B$1</c:f>
              <c:strCache>
                <c:ptCount val="1"/>
                <c:pt idx="0">
                  <c:v>Impact après 1 an</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Sheet1!$B$2:$B$94</c:f>
              <c:numCache>
                <c:formatCode>General</c:formatCode>
                <c:ptCount val="93"/>
                <c:pt idx="0">
                  <c:v>0.41389165763227881</c:v>
                </c:pt>
                <c:pt idx="1">
                  <c:v>0.41202339486177392</c:v>
                </c:pt>
                <c:pt idx="2">
                  <c:v>0.40481307605348038</c:v>
                </c:pt>
                <c:pt idx="3">
                  <c:v>0.39497740881322174</c:v>
                </c:pt>
                <c:pt idx="4">
                  <c:v>0.38185501946305328</c:v>
                </c:pt>
                <c:pt idx="5">
                  <c:v>0.4030011428770473</c:v>
                </c:pt>
                <c:pt idx="6">
                  <c:v>0.46593552938609906</c:v>
                </c:pt>
                <c:pt idx="7">
                  <c:v>0.45547651231309288</c:v>
                </c:pt>
                <c:pt idx="8">
                  <c:v>0.45960738386648031</c:v>
                </c:pt>
                <c:pt idx="9">
                  <c:v>0.40721850704340651</c:v>
                </c:pt>
                <c:pt idx="10">
                  <c:v>0.39537018318801043</c:v>
                </c:pt>
                <c:pt idx="11">
                  <c:v>0.37509692831311281</c:v>
                </c:pt>
                <c:pt idx="12">
                  <c:v>0.36443259550231138</c:v>
                </c:pt>
                <c:pt idx="13">
                  <c:v>0.36258737103603234</c:v>
                </c:pt>
                <c:pt idx="14">
                  <c:v>0.34896090413768976</c:v>
                </c:pt>
                <c:pt idx="15">
                  <c:v>0.31643281236312598</c:v>
                </c:pt>
                <c:pt idx="16">
                  <c:v>0.31652445123260703</c:v>
                </c:pt>
                <c:pt idx="17">
                  <c:v>0.31811423951898982</c:v>
                </c:pt>
                <c:pt idx="18">
                  <c:v>0.31915895233108282</c:v>
                </c:pt>
                <c:pt idx="19">
                  <c:v>0.31397090741043165</c:v>
                </c:pt>
                <c:pt idx="20">
                  <c:v>0.31053516429377082</c:v>
                </c:pt>
                <c:pt idx="21">
                  <c:v>0.31216744226971688</c:v>
                </c:pt>
                <c:pt idx="22">
                  <c:v>0.31344713848064831</c:v>
                </c:pt>
                <c:pt idx="23">
                  <c:v>0.30598177279863314</c:v>
                </c:pt>
                <c:pt idx="24">
                  <c:v>0.30962277031284496</c:v>
                </c:pt>
                <c:pt idx="25">
                  <c:v>0.29243134658230119</c:v>
                </c:pt>
                <c:pt idx="26">
                  <c:v>0.2867881425443698</c:v>
                </c:pt>
                <c:pt idx="27">
                  <c:v>0.30236232232540994</c:v>
                </c:pt>
                <c:pt idx="28">
                  <c:v>0.30173546811412594</c:v>
                </c:pt>
                <c:pt idx="29">
                  <c:v>0.28450593094913035</c:v>
                </c:pt>
                <c:pt idx="30">
                  <c:v>0.26897166604548844</c:v>
                </c:pt>
                <c:pt idx="31">
                  <c:v>0.27509113854628964</c:v>
                </c:pt>
                <c:pt idx="32">
                  <c:v>0.28485507472549682</c:v>
                </c:pt>
                <c:pt idx="33">
                  <c:v>0.27781479890377236</c:v>
                </c:pt>
                <c:pt idx="34">
                  <c:v>0.31058899710091947</c:v>
                </c:pt>
                <c:pt idx="35">
                  <c:v>0.26967253004714131</c:v>
                </c:pt>
                <c:pt idx="36">
                  <c:v>0.21764321135345649</c:v>
                </c:pt>
                <c:pt idx="37">
                  <c:v>0.15993111195666776</c:v>
                </c:pt>
                <c:pt idx="38">
                  <c:v>0.16117273047331318</c:v>
                </c:pt>
                <c:pt idx="39">
                  <c:v>0.14316938698598691</c:v>
                </c:pt>
                <c:pt idx="40">
                  <c:v>0.15779758830385621</c:v>
                </c:pt>
                <c:pt idx="41">
                  <c:v>0.14422076226559685</c:v>
                </c:pt>
                <c:pt idx="42">
                  <c:v>0.10564020156628412</c:v>
                </c:pt>
                <c:pt idx="43">
                  <c:v>0.13990360588533668</c:v>
                </c:pt>
                <c:pt idx="44">
                  <c:v>0.20931733942811817</c:v>
                </c:pt>
                <c:pt idx="45">
                  <c:v>0.19341528757092552</c:v>
                </c:pt>
                <c:pt idx="46">
                  <c:v>0.16510549956800991</c:v>
                </c:pt>
                <c:pt idx="47">
                  <c:v>8.0108358680460248E-2</c:v>
                </c:pt>
                <c:pt idx="48">
                  <c:v>0.10580178196539462</c:v>
                </c:pt>
                <c:pt idx="49">
                  <c:v>0.14161355828337488</c:v>
                </c:pt>
                <c:pt idx="50">
                  <c:v>0.16883430493286294</c:v>
                </c:pt>
                <c:pt idx="51">
                  <c:v>0.16379304129755856</c:v>
                </c:pt>
                <c:pt idx="52">
                  <c:v>0.13217739950391016</c:v>
                </c:pt>
                <c:pt idx="53">
                  <c:v>0.13517223434157868</c:v>
                </c:pt>
                <c:pt idx="54">
                  <c:v>0.17774078819427658</c:v>
                </c:pt>
                <c:pt idx="55">
                  <c:v>0.17756630353012651</c:v>
                </c:pt>
                <c:pt idx="56">
                  <c:v>0.17775464083615791</c:v>
                </c:pt>
                <c:pt idx="57">
                  <c:v>0.18073543742995637</c:v>
                </c:pt>
                <c:pt idx="58">
                  <c:v>0.18471293122871521</c:v>
                </c:pt>
                <c:pt idx="59">
                  <c:v>0.18036767454217556</c:v>
                </c:pt>
                <c:pt idx="60">
                  <c:v>0.1668382320304963</c:v>
                </c:pt>
                <c:pt idx="61">
                  <c:v>0.14959222343180281</c:v>
                </c:pt>
                <c:pt idx="62">
                  <c:v>0.14610166645248729</c:v>
                </c:pt>
                <c:pt idx="63">
                  <c:v>0.14620421993033159</c:v>
                </c:pt>
                <c:pt idx="64">
                  <c:v>0.14566533065416928</c:v>
                </c:pt>
                <c:pt idx="65">
                  <c:v>0.14700076415996541</c:v>
                </c:pt>
                <c:pt idx="66">
                  <c:v>0.16423220322306792</c:v>
                </c:pt>
                <c:pt idx="67">
                  <c:v>0.1622945020018669</c:v>
                </c:pt>
                <c:pt idx="68">
                  <c:v>0.1718488272476647</c:v>
                </c:pt>
                <c:pt idx="69">
                  <c:v>0.1705177322391449</c:v>
                </c:pt>
                <c:pt idx="70">
                  <c:v>0.17296238916078499</c:v>
                </c:pt>
                <c:pt idx="71">
                  <c:v>0.18576477633714394</c:v>
                </c:pt>
                <c:pt idx="72">
                  <c:v>0.16645003984187912</c:v>
                </c:pt>
                <c:pt idx="73">
                  <c:v>0.1571248146062337</c:v>
                </c:pt>
                <c:pt idx="74">
                  <c:v>0.16040588482647808</c:v>
                </c:pt>
                <c:pt idx="75">
                  <c:v>0.16967924534111864</c:v>
                </c:pt>
                <c:pt idx="76">
                  <c:v>0.17055187637338168</c:v>
                </c:pt>
                <c:pt idx="77">
                  <c:v>0.16735050689583786</c:v>
                </c:pt>
                <c:pt idx="78">
                  <c:v>0.17180466115185072</c:v>
                </c:pt>
                <c:pt idx="79">
                  <c:v>0.16275506482234894</c:v>
                </c:pt>
                <c:pt idx="80">
                  <c:v>0.17716023200214837</c:v>
                </c:pt>
                <c:pt idx="81">
                  <c:v>0.22283315063454032</c:v>
                </c:pt>
                <c:pt idx="82">
                  <c:v>0.24808777133436771</c:v>
                </c:pt>
                <c:pt idx="83">
                  <c:v>0.25505149398703936</c:v>
                </c:pt>
                <c:pt idx="84">
                  <c:v>0.27034897614927916</c:v>
                </c:pt>
                <c:pt idx="85">
                  <c:v>0.31701992696644837</c:v>
                </c:pt>
                <c:pt idx="86">
                  <c:v>0.36239723827306286</c:v>
                </c:pt>
                <c:pt idx="87">
                  <c:v>0.37611371560345686</c:v>
                </c:pt>
                <c:pt idx="88">
                  <c:v>0.43026181009205006</c:v>
                </c:pt>
                <c:pt idx="89">
                  <c:v>0.45315745747452374</c:v>
                </c:pt>
                <c:pt idx="90">
                  <c:v>0.45662696363219241</c:v>
                </c:pt>
                <c:pt idx="91">
                  <c:v>0.47985793571752638</c:v>
                </c:pt>
                <c:pt idx="92">
                  <c:v>0.48445179120310439</c:v>
                </c:pt>
              </c:numCache>
            </c:numRef>
          </c:val>
        </c:ser>
        <c:ser>
          <c:idx val="1"/>
          <c:order val="1"/>
          <c:tx>
            <c:strRef>
              <c:f>Sheet1!$C$1</c:f>
              <c:strCache>
                <c:ptCount val="1"/>
                <c:pt idx="0">
                  <c:v>Impact après 2 ans</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Sheet1!$C$2:$C$94</c:f>
              <c:numCache>
                <c:formatCode>General</c:formatCode>
                <c:ptCount val="93"/>
                <c:pt idx="0">
                  <c:v>0.13180825591938483</c:v>
                </c:pt>
                <c:pt idx="1">
                  <c:v>0.13256887125903247</c:v>
                </c:pt>
                <c:pt idx="2">
                  <c:v>0.11830335388471715</c:v>
                </c:pt>
                <c:pt idx="3">
                  <c:v>0.11390793565064569</c:v>
                </c:pt>
                <c:pt idx="4">
                  <c:v>0.10035372004446946</c:v>
                </c:pt>
                <c:pt idx="5">
                  <c:v>9.6143717100881182E-2</c:v>
                </c:pt>
                <c:pt idx="6">
                  <c:v>0.13120694404548949</c:v>
                </c:pt>
                <c:pt idx="7">
                  <c:v>0.12626097988222545</c:v>
                </c:pt>
                <c:pt idx="8">
                  <c:v>0.14280484382870998</c:v>
                </c:pt>
                <c:pt idx="9">
                  <c:v>8.1803888398277763E-2</c:v>
                </c:pt>
                <c:pt idx="10">
                  <c:v>8.5197609573376742E-2</c:v>
                </c:pt>
                <c:pt idx="11">
                  <c:v>7.0859490687213339E-2</c:v>
                </c:pt>
                <c:pt idx="12">
                  <c:v>5.5756522784682877E-2</c:v>
                </c:pt>
                <c:pt idx="13">
                  <c:v>6.3615292847880492E-2</c:v>
                </c:pt>
                <c:pt idx="14">
                  <c:v>9.0162257702611173E-2</c:v>
                </c:pt>
                <c:pt idx="15">
                  <c:v>9.8439938128364227E-2</c:v>
                </c:pt>
                <c:pt idx="16">
                  <c:v>8.6273142797755456E-2</c:v>
                </c:pt>
                <c:pt idx="17">
                  <c:v>9.5232857340223895E-2</c:v>
                </c:pt>
                <c:pt idx="18">
                  <c:v>8.3898050556401746E-2</c:v>
                </c:pt>
                <c:pt idx="19">
                  <c:v>7.8345218070352315E-2</c:v>
                </c:pt>
                <c:pt idx="20">
                  <c:v>7.426208676720851E-2</c:v>
                </c:pt>
                <c:pt idx="21">
                  <c:v>6.7270312901024254E-2</c:v>
                </c:pt>
                <c:pt idx="22">
                  <c:v>7.0450309922771903E-2</c:v>
                </c:pt>
                <c:pt idx="23">
                  <c:v>6.4284232551986523E-2</c:v>
                </c:pt>
                <c:pt idx="24">
                  <c:v>6.8816957371561432E-2</c:v>
                </c:pt>
                <c:pt idx="25">
                  <c:v>6.0268172148994006E-2</c:v>
                </c:pt>
                <c:pt idx="26">
                  <c:v>5.3083587454010955E-2</c:v>
                </c:pt>
                <c:pt idx="27">
                  <c:v>7.0497497298684514E-2</c:v>
                </c:pt>
                <c:pt idx="28">
                  <c:v>7.2633992892653113E-2</c:v>
                </c:pt>
                <c:pt idx="29">
                  <c:v>6.1525498130922882E-2</c:v>
                </c:pt>
                <c:pt idx="30">
                  <c:v>5.2811666746868532E-2</c:v>
                </c:pt>
                <c:pt idx="31">
                  <c:v>5.8784099608000524E-2</c:v>
                </c:pt>
                <c:pt idx="32">
                  <c:v>7.2904513723177883E-2</c:v>
                </c:pt>
                <c:pt idx="33">
                  <c:v>7.2820415485651088E-2</c:v>
                </c:pt>
                <c:pt idx="34">
                  <c:v>8.4110733396059068E-2</c:v>
                </c:pt>
                <c:pt idx="35">
                  <c:v>6.5643854844425489E-2</c:v>
                </c:pt>
                <c:pt idx="36">
                  <c:v>3.3846746167649211E-2</c:v>
                </c:pt>
                <c:pt idx="37">
                  <c:v>-3.5031366405935689E-2</c:v>
                </c:pt>
                <c:pt idx="38">
                  <c:v>-1.8343798643475791E-2</c:v>
                </c:pt>
                <c:pt idx="39">
                  <c:v>-3.1587775267065812E-2</c:v>
                </c:pt>
                <c:pt idx="40">
                  <c:v>-1.9128052577930261E-3</c:v>
                </c:pt>
                <c:pt idx="41">
                  <c:v>1.8360949579580561E-3</c:v>
                </c:pt>
                <c:pt idx="42">
                  <c:v>-2.3538489546321987E-2</c:v>
                </c:pt>
                <c:pt idx="43">
                  <c:v>-8.967631656477109E-3</c:v>
                </c:pt>
                <c:pt idx="44">
                  <c:v>3.1605771327493766E-2</c:v>
                </c:pt>
                <c:pt idx="45">
                  <c:v>3.3610454090051263E-2</c:v>
                </c:pt>
                <c:pt idx="46">
                  <c:v>3.7827028731072652E-2</c:v>
                </c:pt>
                <c:pt idx="47">
                  <c:v>-3.1227662404365697E-2</c:v>
                </c:pt>
                <c:pt idx="48">
                  <c:v>-1.0196667610688093E-2</c:v>
                </c:pt>
                <c:pt idx="49">
                  <c:v>2.4793315079502099E-2</c:v>
                </c:pt>
                <c:pt idx="50">
                  <c:v>7.0832087745244895E-2</c:v>
                </c:pt>
                <c:pt idx="51">
                  <c:v>8.5190212866098347E-2</c:v>
                </c:pt>
                <c:pt idx="52">
                  <c:v>6.1504237055508879E-2</c:v>
                </c:pt>
                <c:pt idx="53">
                  <c:v>2.916390447051868E-2</c:v>
                </c:pt>
                <c:pt idx="54">
                  <c:v>2.3916026757240128E-2</c:v>
                </c:pt>
                <c:pt idx="55">
                  <c:v>2.3159731773573281E-2</c:v>
                </c:pt>
                <c:pt idx="56">
                  <c:v>2.1361544617254476E-2</c:v>
                </c:pt>
                <c:pt idx="57">
                  <c:v>1.8096273608622065E-2</c:v>
                </c:pt>
                <c:pt idx="58">
                  <c:v>9.6372730291536049E-3</c:v>
                </c:pt>
                <c:pt idx="59">
                  <c:v>6.0458451930957124E-3</c:v>
                </c:pt>
                <c:pt idx="60">
                  <c:v>2.5003015379012422E-2</c:v>
                </c:pt>
                <c:pt idx="61">
                  <c:v>3.2801621317164256E-2</c:v>
                </c:pt>
                <c:pt idx="62">
                  <c:v>2.9608686834854566E-2</c:v>
                </c:pt>
                <c:pt idx="63">
                  <c:v>3.3003226362543839E-2</c:v>
                </c:pt>
                <c:pt idx="64">
                  <c:v>3.2051901409443868E-2</c:v>
                </c:pt>
                <c:pt idx="65">
                  <c:v>3.1209698189874829E-2</c:v>
                </c:pt>
                <c:pt idx="66">
                  <c:v>8.6249922879881227E-3</c:v>
                </c:pt>
                <c:pt idx="67">
                  <c:v>9.1623095818586728E-3</c:v>
                </c:pt>
                <c:pt idx="68">
                  <c:v>1.4859429527455521E-2</c:v>
                </c:pt>
                <c:pt idx="69">
                  <c:v>1.3896405421141083E-2</c:v>
                </c:pt>
                <c:pt idx="70">
                  <c:v>2.2492613637426412E-2</c:v>
                </c:pt>
                <c:pt idx="71">
                  <c:v>4.0341461400924782E-2</c:v>
                </c:pt>
                <c:pt idx="72">
                  <c:v>3.9122652789280267E-2</c:v>
                </c:pt>
                <c:pt idx="73">
                  <c:v>3.387724780065493E-2</c:v>
                </c:pt>
                <c:pt idx="74">
                  <c:v>3.5882308418818287E-2</c:v>
                </c:pt>
                <c:pt idx="75">
                  <c:v>2.0535208783924709E-2</c:v>
                </c:pt>
                <c:pt idx="76">
                  <c:v>2.0168598225587767E-2</c:v>
                </c:pt>
                <c:pt idx="77">
                  <c:v>2.301765188377277E-2</c:v>
                </c:pt>
                <c:pt idx="78">
                  <c:v>1.7223270312201645E-2</c:v>
                </c:pt>
                <c:pt idx="79">
                  <c:v>1.7689598432303513E-2</c:v>
                </c:pt>
                <c:pt idx="80">
                  <c:v>2.2679888718617237E-2</c:v>
                </c:pt>
                <c:pt idx="81">
                  <c:v>3.8652868202486649E-3</c:v>
                </c:pt>
                <c:pt idx="82">
                  <c:v>2.2979522416246245E-2</c:v>
                </c:pt>
                <c:pt idx="83">
                  <c:v>4.2811278660544752E-2</c:v>
                </c:pt>
                <c:pt idx="84">
                  <c:v>4.1789672409064296E-2</c:v>
                </c:pt>
                <c:pt idx="85">
                  <c:v>5.2506793178327134E-2</c:v>
                </c:pt>
                <c:pt idx="86">
                  <c:v>1.0699554912916983E-2</c:v>
                </c:pt>
                <c:pt idx="87">
                  <c:v>-1.7892169595211043E-2</c:v>
                </c:pt>
                <c:pt idx="88">
                  <c:v>5.5699349658049985E-2</c:v>
                </c:pt>
                <c:pt idx="89">
                  <c:v>5.036914236501781E-5</c:v>
                </c:pt>
                <c:pt idx="90">
                  <c:v>-6.266027440701969E-5</c:v>
                </c:pt>
                <c:pt idx="91">
                  <c:v>3.1357256171195239E-2</c:v>
                </c:pt>
                <c:pt idx="92">
                  <c:v>3.1092455002932038E-2</c:v>
                </c:pt>
              </c:numCache>
            </c:numRef>
          </c:val>
        </c:ser>
        <c:ser>
          <c:idx val="2"/>
          <c:order val="2"/>
          <c:tx>
            <c:strRef>
              <c:f>Sheet1!$D$1</c:f>
              <c:strCache>
                <c:ptCount val="1"/>
                <c:pt idx="0">
                  <c:v>Impact après 3 ans</c:v>
                </c:pt>
              </c:strCache>
            </c:strRef>
          </c:tx>
          <c:spPr>
            <a:ln>
              <a:solidFill>
                <a:srgbClr val="FF0000"/>
              </a:solidFill>
            </a:ln>
          </c:spPr>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Sheet1!$D$2:$D$94</c:f>
              <c:numCache>
                <c:formatCode>General</c:formatCode>
                <c:ptCount val="93"/>
                <c:pt idx="0">
                  <c:v>0.13603956863667707</c:v>
                </c:pt>
                <c:pt idx="1">
                  <c:v>0.1373060407630507</c:v>
                </c:pt>
                <c:pt idx="2">
                  <c:v>0.12290834042925412</c:v>
                </c:pt>
                <c:pt idx="3">
                  <c:v>0.11215676743029862</c:v>
                </c:pt>
                <c:pt idx="4">
                  <c:v>9.8733760582811247E-2</c:v>
                </c:pt>
                <c:pt idx="5">
                  <c:v>9.1691788926362844E-2</c:v>
                </c:pt>
                <c:pt idx="6">
                  <c:v>0.11232397391692669</c:v>
                </c:pt>
                <c:pt idx="7">
                  <c:v>0.10641865867627466</c:v>
                </c:pt>
                <c:pt idx="8">
                  <c:v>0.11589895391954913</c:v>
                </c:pt>
                <c:pt idx="9">
                  <c:v>7.8586525623094997E-2</c:v>
                </c:pt>
                <c:pt idx="10">
                  <c:v>7.9255842951326511E-2</c:v>
                </c:pt>
                <c:pt idx="11">
                  <c:v>7.0730457674299682E-2</c:v>
                </c:pt>
                <c:pt idx="12">
                  <c:v>5.7165376487083232E-2</c:v>
                </c:pt>
                <c:pt idx="13">
                  <c:v>6.2063472597093834E-2</c:v>
                </c:pt>
                <c:pt idx="14">
                  <c:v>8.5353543813822527E-2</c:v>
                </c:pt>
                <c:pt idx="15">
                  <c:v>8.0055407010183266E-2</c:v>
                </c:pt>
                <c:pt idx="16">
                  <c:v>7.2333948820828317E-2</c:v>
                </c:pt>
                <c:pt idx="17">
                  <c:v>7.7693139394372071E-2</c:v>
                </c:pt>
                <c:pt idx="18">
                  <c:v>5.7493925792462312E-2</c:v>
                </c:pt>
                <c:pt idx="19">
                  <c:v>5.2238830793382048E-2</c:v>
                </c:pt>
                <c:pt idx="20">
                  <c:v>4.8028992625316562E-2</c:v>
                </c:pt>
                <c:pt idx="21">
                  <c:v>3.9848746163144211E-2</c:v>
                </c:pt>
                <c:pt idx="22">
                  <c:v>4.4397073901907717E-2</c:v>
                </c:pt>
                <c:pt idx="23">
                  <c:v>3.5042242562968666E-2</c:v>
                </c:pt>
                <c:pt idx="24">
                  <c:v>4.0324327442532032E-2</c:v>
                </c:pt>
                <c:pt idx="25">
                  <c:v>3.0422101844610555E-2</c:v>
                </c:pt>
                <c:pt idx="26">
                  <c:v>2.2144406775888623E-2</c:v>
                </c:pt>
                <c:pt idx="27">
                  <c:v>3.576290178793419E-2</c:v>
                </c:pt>
                <c:pt idx="28">
                  <c:v>3.8654489053923213E-2</c:v>
                </c:pt>
                <c:pt idx="29">
                  <c:v>2.6853823151360052E-2</c:v>
                </c:pt>
                <c:pt idx="30">
                  <c:v>1.9882629753491823E-2</c:v>
                </c:pt>
                <c:pt idx="31">
                  <c:v>2.5083252580821131E-2</c:v>
                </c:pt>
                <c:pt idx="32">
                  <c:v>4.0730492558109434E-2</c:v>
                </c:pt>
                <c:pt idx="33">
                  <c:v>4.2355292431155364E-2</c:v>
                </c:pt>
                <c:pt idx="34">
                  <c:v>4.5206560752058436E-2</c:v>
                </c:pt>
                <c:pt idx="35">
                  <c:v>4.0893896402025433E-2</c:v>
                </c:pt>
                <c:pt idx="36">
                  <c:v>2.0631019791278252E-2</c:v>
                </c:pt>
                <c:pt idx="37">
                  <c:v>-2.1063176763077812E-2</c:v>
                </c:pt>
                <c:pt idx="38">
                  <c:v>-1.175259385360666E-2</c:v>
                </c:pt>
                <c:pt idx="39">
                  <c:v>-2.1452913330610085E-2</c:v>
                </c:pt>
                <c:pt idx="40">
                  <c:v>-1.9170059846708232E-3</c:v>
                </c:pt>
                <c:pt idx="41">
                  <c:v>-3.2007158795977901E-4</c:v>
                </c:pt>
                <c:pt idx="42">
                  <c:v>-1.3816678968526027E-2</c:v>
                </c:pt>
                <c:pt idx="43">
                  <c:v>-5.2276745636131074E-3</c:v>
                </c:pt>
                <c:pt idx="44">
                  <c:v>2.5011328891420812E-2</c:v>
                </c:pt>
                <c:pt idx="45">
                  <c:v>2.6740857112060402E-2</c:v>
                </c:pt>
                <c:pt idx="46">
                  <c:v>3.0838239896762813E-2</c:v>
                </c:pt>
                <c:pt idx="47">
                  <c:v>-2.3890142509941651E-2</c:v>
                </c:pt>
                <c:pt idx="48">
                  <c:v>-5.3501304045413594E-3</c:v>
                </c:pt>
                <c:pt idx="49">
                  <c:v>2.1596961318146229E-2</c:v>
                </c:pt>
                <c:pt idx="50">
                  <c:v>4.9479416658122014E-2</c:v>
                </c:pt>
                <c:pt idx="51">
                  <c:v>5.0420542058699287E-2</c:v>
                </c:pt>
                <c:pt idx="52">
                  <c:v>2.995479436359472E-2</c:v>
                </c:pt>
                <c:pt idx="53">
                  <c:v>9.4273384348160585E-3</c:v>
                </c:pt>
                <c:pt idx="54">
                  <c:v>1.4907317800923258E-2</c:v>
                </c:pt>
                <c:pt idx="55">
                  <c:v>1.4621972904081536E-2</c:v>
                </c:pt>
                <c:pt idx="56">
                  <c:v>1.1772267873116768E-2</c:v>
                </c:pt>
                <c:pt idx="57">
                  <c:v>1.0613601618723843E-2</c:v>
                </c:pt>
                <c:pt idx="58">
                  <c:v>5.0027376251290823E-3</c:v>
                </c:pt>
                <c:pt idx="59">
                  <c:v>2.992594863529565E-3</c:v>
                </c:pt>
                <c:pt idx="60">
                  <c:v>1.2179572777807561E-2</c:v>
                </c:pt>
                <c:pt idx="61">
                  <c:v>1.3285583436566124E-2</c:v>
                </c:pt>
                <c:pt idx="62">
                  <c:v>9.1278263193793566E-3</c:v>
                </c:pt>
                <c:pt idx="63">
                  <c:v>6.6095106650937794E-3</c:v>
                </c:pt>
                <c:pt idx="64">
                  <c:v>5.9405035587341134E-3</c:v>
                </c:pt>
                <c:pt idx="65">
                  <c:v>4.7082280684419024E-3</c:v>
                </c:pt>
                <c:pt idx="66">
                  <c:v>-2.7348483939889745E-3</c:v>
                </c:pt>
                <c:pt idx="67">
                  <c:v>-3.1831606169065467E-3</c:v>
                </c:pt>
                <c:pt idx="68">
                  <c:v>-4.6392758095439434E-4</c:v>
                </c:pt>
                <c:pt idx="69">
                  <c:v>-7.2046930767226099E-4</c:v>
                </c:pt>
                <c:pt idx="70">
                  <c:v>8.2440216278706639E-4</c:v>
                </c:pt>
                <c:pt idx="71">
                  <c:v>7.9835634241207324E-3</c:v>
                </c:pt>
                <c:pt idx="72">
                  <c:v>3.4830040019953501E-3</c:v>
                </c:pt>
                <c:pt idx="73">
                  <c:v>4.1714893633469363E-3</c:v>
                </c:pt>
                <c:pt idx="74">
                  <c:v>4.1073749080112465E-3</c:v>
                </c:pt>
                <c:pt idx="75">
                  <c:v>2.7775758223811072E-3</c:v>
                </c:pt>
                <c:pt idx="76">
                  <c:v>2.7380417196481272E-3</c:v>
                </c:pt>
                <c:pt idx="77">
                  <c:v>2.8575769224459292E-3</c:v>
                </c:pt>
                <c:pt idx="78">
                  <c:v>1.7169135531336541E-3</c:v>
                </c:pt>
                <c:pt idx="79">
                  <c:v>4.0242585609340589E-3</c:v>
                </c:pt>
                <c:pt idx="80">
                  <c:v>2.7000044082756717E-3</c:v>
                </c:pt>
                <c:pt idx="81">
                  <c:v>6.6017280257450739E-3</c:v>
                </c:pt>
                <c:pt idx="82">
                  <c:v>2.4911005136913016E-2</c:v>
                </c:pt>
                <c:pt idx="83">
                  <c:v>3.9329867701990234E-2</c:v>
                </c:pt>
                <c:pt idx="84">
                  <c:v>1.8175256479322693E-2</c:v>
                </c:pt>
                <c:pt idx="85">
                  <c:v>2.5421444349267288E-3</c:v>
                </c:pt>
                <c:pt idx="86">
                  <c:v>6.4555711662615724E-3</c:v>
                </c:pt>
                <c:pt idx="87">
                  <c:v>4.744781743037059E-3</c:v>
                </c:pt>
                <c:pt idx="88">
                  <c:v>8.327184825168827E-3</c:v>
                </c:pt>
                <c:pt idx="89">
                  <c:v>8.254856766388579E-3</c:v>
                </c:pt>
                <c:pt idx="90">
                  <c:v>8.7003685726524654E-3</c:v>
                </c:pt>
                <c:pt idx="91">
                  <c:v>6.9380310040764934E-3</c:v>
                </c:pt>
                <c:pt idx="92">
                  <c:v>7.4472614981401881E-3</c:v>
                </c:pt>
              </c:numCache>
            </c:numRef>
          </c:val>
        </c:ser>
        <c:marker val="1"/>
        <c:axId val="212633856"/>
        <c:axId val="212734336"/>
      </c:lineChart>
      <c:catAx>
        <c:axId val="212633856"/>
        <c:scaling>
          <c:orientation val="minMax"/>
          <c:min val="1"/>
        </c:scaling>
        <c:axPos val="b"/>
        <c:title>
          <c:tx>
            <c:rich>
              <a:bodyPr/>
              <a:lstStyle/>
              <a:p>
                <a:pPr>
                  <a:defRPr sz="1100"/>
                </a:pPr>
                <a:r>
                  <a:rPr lang="fr-FR" sz="1100" baseline="0" noProof="0" dirty="0" smtClean="0"/>
                  <a:t>Fenêtre glissante de 10 ans</a:t>
                </a:r>
                <a:endParaRPr lang="fr-FR" sz="1100" noProof="0" dirty="0"/>
              </a:p>
            </c:rich>
          </c:tx>
          <c:layout/>
        </c:title>
        <c:numFmt formatCode="yyyy" sourceLinked="1"/>
        <c:tickLblPos val="low"/>
        <c:txPr>
          <a:bodyPr rot="-5400000" vert="horz"/>
          <a:lstStyle/>
          <a:p>
            <a:pPr>
              <a:defRPr sz="1200"/>
            </a:pPr>
            <a:endParaRPr lang="nl-BE"/>
          </a:p>
        </c:txPr>
        <c:crossAx val="212734336"/>
        <c:crosses val="autoZero"/>
        <c:auto val="1"/>
        <c:lblAlgn val="ctr"/>
        <c:lblOffset val="100"/>
        <c:tickLblSkip val="8"/>
        <c:tickMarkSkip val="4"/>
      </c:catAx>
      <c:valAx>
        <c:axId val="212734336"/>
        <c:scaling>
          <c:orientation val="minMax"/>
          <c:max val="0.8"/>
          <c:min val="-0.1"/>
        </c:scaling>
        <c:axPos val="l"/>
        <c:majorGridlines/>
        <c:numFmt formatCode="General" sourceLinked="1"/>
        <c:tickLblPos val="nextTo"/>
        <c:txPr>
          <a:bodyPr/>
          <a:lstStyle/>
          <a:p>
            <a:pPr>
              <a:defRPr sz="1200"/>
            </a:pPr>
            <a:endParaRPr lang="nl-BE"/>
          </a:p>
        </c:txPr>
        <c:crossAx val="212633856"/>
        <c:crosses val="autoZero"/>
        <c:crossBetween val="between"/>
      </c:valAx>
      <c:spPr>
        <a:solidFill>
          <a:schemeClr val="bg1"/>
        </a:solidFill>
      </c:spPr>
    </c:plotArea>
    <c:legend>
      <c:legendPos val="b"/>
      <c:legendEntry>
        <c:idx val="0"/>
        <c:txPr>
          <a:bodyPr/>
          <a:lstStyle/>
          <a:p>
            <a:pPr>
              <a:defRPr sz="1200" b="1"/>
            </a:pPr>
            <a:endParaRPr lang="nl-BE"/>
          </a:p>
        </c:txPr>
      </c:legendEntry>
      <c:legendEntry>
        <c:idx val="1"/>
        <c:txPr>
          <a:bodyPr/>
          <a:lstStyle/>
          <a:p>
            <a:pPr>
              <a:defRPr sz="1200" b="1"/>
            </a:pPr>
            <a:endParaRPr lang="nl-BE"/>
          </a:p>
        </c:txPr>
      </c:legendEntry>
      <c:legendEntry>
        <c:idx val="2"/>
        <c:txPr>
          <a:bodyPr/>
          <a:lstStyle/>
          <a:p>
            <a:pPr>
              <a:defRPr sz="1200" b="1"/>
            </a:pPr>
            <a:endParaRPr lang="nl-BE"/>
          </a:p>
        </c:txPr>
      </c:legendEntry>
      <c:layout>
        <c:manualLayout>
          <c:xMode val="edge"/>
          <c:yMode val="edge"/>
          <c:x val="0.22733406300717154"/>
          <c:y val="0.11979060907570421"/>
          <c:w val="0.75629162002389327"/>
          <c:h val="9.4791978907812394E-2"/>
        </c:manualLayout>
      </c:layout>
    </c:legend>
    <c:plotVisOnly val="1"/>
  </c:chart>
  <c:txPr>
    <a:bodyPr/>
    <a:lstStyle/>
    <a:p>
      <a:pPr>
        <a:defRPr sz="1800"/>
      </a:pPr>
      <a:endParaRPr lang="nl-BE"/>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300"/>
            </a:pPr>
            <a:r>
              <a:rPr lang="fr-FR" sz="1300" noProof="0" dirty="0" smtClean="0"/>
              <a:t>Sur l'indice-santé</a:t>
            </a:r>
            <a:endParaRPr lang="fr-FR" sz="1300" noProof="0" dirty="0"/>
          </a:p>
        </c:rich>
      </c:tx>
      <c:layout>
        <c:manualLayout>
          <c:xMode val="edge"/>
          <c:yMode val="edge"/>
          <c:x val="0.29872253438547391"/>
          <c:y val="2.302526615032055E-2"/>
        </c:manualLayout>
      </c:layout>
      <c:overlay val="1"/>
    </c:title>
    <c:plotArea>
      <c:layout>
        <c:manualLayout>
          <c:layoutTarget val="inner"/>
          <c:xMode val="edge"/>
          <c:yMode val="edge"/>
          <c:x val="0.1422165802417579"/>
          <c:y val="9.9904071463335214E-2"/>
          <c:w val="0.85778341975824213"/>
          <c:h val="0.51642690575877359"/>
        </c:manualLayout>
      </c:layout>
      <c:lineChart>
        <c:grouping val="stacked"/>
        <c:ser>
          <c:idx val="0"/>
          <c:order val="0"/>
          <c:tx>
            <c:strRef>
              <c:f>Sheet1!$B$1</c:f>
              <c:strCache>
                <c:ptCount val="1"/>
                <c:pt idx="0">
                  <c:v>Impact après 1 an</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Sheet1!$B$2:$B$94</c:f>
              <c:numCache>
                <c:formatCode>General</c:formatCode>
                <c:ptCount val="93"/>
                <c:pt idx="0">
                  <c:v>0.30832736390435633</c:v>
                </c:pt>
                <c:pt idx="1">
                  <c:v>0.3030341327623684</c:v>
                </c:pt>
                <c:pt idx="2">
                  <c:v>0.29557436103861406</c:v>
                </c:pt>
                <c:pt idx="3">
                  <c:v>0.29025357310461813</c:v>
                </c:pt>
                <c:pt idx="4">
                  <c:v>0.27610229873147446</c:v>
                </c:pt>
                <c:pt idx="5">
                  <c:v>0.28742919831930458</c:v>
                </c:pt>
                <c:pt idx="6">
                  <c:v>0.32523652709991863</c:v>
                </c:pt>
                <c:pt idx="7">
                  <c:v>0.31381531825168624</c:v>
                </c:pt>
                <c:pt idx="8">
                  <c:v>0.32493996313892065</c:v>
                </c:pt>
                <c:pt idx="9">
                  <c:v>0.29616657381983347</c:v>
                </c:pt>
                <c:pt idx="10">
                  <c:v>0.28864920075564382</c:v>
                </c:pt>
                <c:pt idx="11">
                  <c:v>0.26700934983352426</c:v>
                </c:pt>
                <c:pt idx="12">
                  <c:v>0.25490756923219332</c:v>
                </c:pt>
                <c:pt idx="13">
                  <c:v>0.25061146287622654</c:v>
                </c:pt>
                <c:pt idx="14">
                  <c:v>0.24555060260430406</c:v>
                </c:pt>
                <c:pt idx="15">
                  <c:v>0.22746473099784673</c:v>
                </c:pt>
                <c:pt idx="16">
                  <c:v>0.2182343498105967</c:v>
                </c:pt>
                <c:pt idx="17">
                  <c:v>0.21541034881688331</c:v>
                </c:pt>
                <c:pt idx="18">
                  <c:v>0.21094120032834332</c:v>
                </c:pt>
                <c:pt idx="19">
                  <c:v>0.20488359020464567</c:v>
                </c:pt>
                <c:pt idx="20">
                  <c:v>0.20204310522498733</c:v>
                </c:pt>
                <c:pt idx="21">
                  <c:v>0.20325875647520641</c:v>
                </c:pt>
                <c:pt idx="22">
                  <c:v>0.20486685979459809</c:v>
                </c:pt>
                <c:pt idx="23">
                  <c:v>0.19609095444865537</c:v>
                </c:pt>
                <c:pt idx="24">
                  <c:v>0.19697165655204921</c:v>
                </c:pt>
                <c:pt idx="25">
                  <c:v>0.18423409113375824</c:v>
                </c:pt>
                <c:pt idx="26">
                  <c:v>0.17093693739364021</c:v>
                </c:pt>
                <c:pt idx="27">
                  <c:v>0.18365551015896406</c:v>
                </c:pt>
                <c:pt idx="28">
                  <c:v>0.19594282977851069</c:v>
                </c:pt>
                <c:pt idx="29">
                  <c:v>0.17123531553568094</c:v>
                </c:pt>
                <c:pt idx="30">
                  <c:v>0.15812626519326764</c:v>
                </c:pt>
                <c:pt idx="31">
                  <c:v>0.16215750177659372</c:v>
                </c:pt>
                <c:pt idx="32">
                  <c:v>0.17552841329671121</c:v>
                </c:pt>
                <c:pt idx="33">
                  <c:v>0.17345790461250171</c:v>
                </c:pt>
                <c:pt idx="34">
                  <c:v>0.21708606780733891</c:v>
                </c:pt>
                <c:pt idx="35">
                  <c:v>0.19209109686508641</c:v>
                </c:pt>
                <c:pt idx="36">
                  <c:v>0.1360241275430264</c:v>
                </c:pt>
                <c:pt idx="37">
                  <c:v>6.0969427090632133E-2</c:v>
                </c:pt>
                <c:pt idx="38">
                  <c:v>6.4341189920812739E-2</c:v>
                </c:pt>
                <c:pt idx="39">
                  <c:v>4.3655074621847263E-2</c:v>
                </c:pt>
                <c:pt idx="40">
                  <c:v>5.8857489742137593E-2</c:v>
                </c:pt>
                <c:pt idx="41">
                  <c:v>4.3843468795280269E-2</c:v>
                </c:pt>
                <c:pt idx="42">
                  <c:v>8.4990326303575267E-3</c:v>
                </c:pt>
                <c:pt idx="43">
                  <c:v>3.8139448345533414E-2</c:v>
                </c:pt>
                <c:pt idx="44">
                  <c:v>0.11884238738240738</c:v>
                </c:pt>
                <c:pt idx="45">
                  <c:v>0.10437558169274257</c:v>
                </c:pt>
                <c:pt idx="46">
                  <c:v>9.4030627532047745E-2</c:v>
                </c:pt>
                <c:pt idx="47">
                  <c:v>5.4996312646192124E-3</c:v>
                </c:pt>
                <c:pt idx="48">
                  <c:v>2.3016015064075052E-2</c:v>
                </c:pt>
                <c:pt idx="49">
                  <c:v>5.0660131789080576E-2</c:v>
                </c:pt>
                <c:pt idx="50">
                  <c:v>7.4362871771724584E-2</c:v>
                </c:pt>
                <c:pt idx="51">
                  <c:v>7.7034686447279024E-2</c:v>
                </c:pt>
                <c:pt idx="52">
                  <c:v>5.5644537141383926E-2</c:v>
                </c:pt>
                <c:pt idx="53">
                  <c:v>6.1741084049835533E-2</c:v>
                </c:pt>
                <c:pt idx="54">
                  <c:v>9.9870937441338681E-2</c:v>
                </c:pt>
                <c:pt idx="55">
                  <c:v>0.10011114595927879</c:v>
                </c:pt>
                <c:pt idx="56">
                  <c:v>0.10627294159612879</c:v>
                </c:pt>
                <c:pt idx="57">
                  <c:v>0.10486559295989473</c:v>
                </c:pt>
                <c:pt idx="58">
                  <c:v>0.10383724592910309</c:v>
                </c:pt>
                <c:pt idx="59">
                  <c:v>0.10205046647933146</c:v>
                </c:pt>
                <c:pt idx="60">
                  <c:v>8.5854332180384296E-2</c:v>
                </c:pt>
                <c:pt idx="61">
                  <c:v>7.4393713233102204E-2</c:v>
                </c:pt>
                <c:pt idx="62">
                  <c:v>6.8101956784232878E-2</c:v>
                </c:pt>
                <c:pt idx="63">
                  <c:v>6.9458468514390581E-2</c:v>
                </c:pt>
                <c:pt idx="64">
                  <c:v>6.8863246338821932E-2</c:v>
                </c:pt>
                <c:pt idx="65">
                  <c:v>6.722257633078918E-2</c:v>
                </c:pt>
                <c:pt idx="66">
                  <c:v>7.6468946120324663E-2</c:v>
                </c:pt>
                <c:pt idx="67">
                  <c:v>7.4589565283861958E-2</c:v>
                </c:pt>
                <c:pt idx="68">
                  <c:v>7.9553193597536834E-2</c:v>
                </c:pt>
                <c:pt idx="69">
                  <c:v>8.2129931388786298E-2</c:v>
                </c:pt>
                <c:pt idx="70">
                  <c:v>8.0723102336149266E-2</c:v>
                </c:pt>
                <c:pt idx="71">
                  <c:v>8.9145857039304582E-2</c:v>
                </c:pt>
                <c:pt idx="72">
                  <c:v>7.2543253194609691E-2</c:v>
                </c:pt>
                <c:pt idx="73">
                  <c:v>7.3309114638877862E-2</c:v>
                </c:pt>
                <c:pt idx="74">
                  <c:v>7.7840883226182683E-2</c:v>
                </c:pt>
                <c:pt idx="75">
                  <c:v>8.2386563370794794E-2</c:v>
                </c:pt>
                <c:pt idx="76">
                  <c:v>8.4399637854890713E-2</c:v>
                </c:pt>
                <c:pt idx="77">
                  <c:v>8.4579238274501881E-2</c:v>
                </c:pt>
                <c:pt idx="78">
                  <c:v>8.8655151138308227E-2</c:v>
                </c:pt>
                <c:pt idx="79">
                  <c:v>7.7771934773577633E-2</c:v>
                </c:pt>
                <c:pt idx="80">
                  <c:v>9.5881864080183565E-2</c:v>
                </c:pt>
                <c:pt idx="81">
                  <c:v>0.14302757947585487</c:v>
                </c:pt>
                <c:pt idx="82">
                  <c:v>0.15499239422750652</c:v>
                </c:pt>
                <c:pt idx="83">
                  <c:v>0.16275148330536643</c:v>
                </c:pt>
                <c:pt idx="84">
                  <c:v>0.15455339392548789</c:v>
                </c:pt>
                <c:pt idx="85">
                  <c:v>0.22838235008045071</c:v>
                </c:pt>
                <c:pt idx="86">
                  <c:v>0.26783322950462818</c:v>
                </c:pt>
                <c:pt idx="87">
                  <c:v>0.28395157373708407</c:v>
                </c:pt>
                <c:pt idx="88">
                  <c:v>0.32693188880803981</c:v>
                </c:pt>
                <c:pt idx="89">
                  <c:v>0.36366830336551442</c:v>
                </c:pt>
                <c:pt idx="90">
                  <c:v>0.37630034072449675</c:v>
                </c:pt>
                <c:pt idx="91">
                  <c:v>0.39649185690925254</c:v>
                </c:pt>
                <c:pt idx="92">
                  <c:v>0.39776478231343088</c:v>
                </c:pt>
              </c:numCache>
            </c:numRef>
          </c:val>
        </c:ser>
        <c:ser>
          <c:idx val="1"/>
          <c:order val="1"/>
          <c:tx>
            <c:strRef>
              <c:f>Sheet1!$C$1</c:f>
              <c:strCache>
                <c:ptCount val="1"/>
                <c:pt idx="0">
                  <c:v>Impact après 2 ans</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Sheet1!$C$2:$C$94</c:f>
              <c:numCache>
                <c:formatCode>General</c:formatCode>
                <c:ptCount val="93"/>
                <c:pt idx="0">
                  <c:v>0.19264716035303792</c:v>
                </c:pt>
                <c:pt idx="1">
                  <c:v>0.19418823101935945</c:v>
                </c:pt>
                <c:pt idx="2">
                  <c:v>0.17873304821516539</c:v>
                </c:pt>
                <c:pt idx="3">
                  <c:v>0.17472277113264073</c:v>
                </c:pt>
                <c:pt idx="4">
                  <c:v>0.16041222678690098</c:v>
                </c:pt>
                <c:pt idx="5">
                  <c:v>0.15575890691258742</c:v>
                </c:pt>
                <c:pt idx="6">
                  <c:v>0.17647588740998724</c:v>
                </c:pt>
                <c:pt idx="7">
                  <c:v>0.17168438084729506</c:v>
                </c:pt>
                <c:pt idx="8">
                  <c:v>0.18487091562137642</c:v>
                </c:pt>
                <c:pt idx="9">
                  <c:v>0.14461254302566845</c:v>
                </c:pt>
                <c:pt idx="10">
                  <c:v>0.15866383350484844</c:v>
                </c:pt>
                <c:pt idx="11">
                  <c:v>0.14843961229906241</c:v>
                </c:pt>
                <c:pt idx="12">
                  <c:v>0.12793538617809849</c:v>
                </c:pt>
                <c:pt idx="13">
                  <c:v>0.13194152132218739</c:v>
                </c:pt>
                <c:pt idx="14">
                  <c:v>0.15748705396121906</c:v>
                </c:pt>
                <c:pt idx="15">
                  <c:v>0.16805889955600417</c:v>
                </c:pt>
                <c:pt idx="16">
                  <c:v>0.13334144327827149</c:v>
                </c:pt>
                <c:pt idx="17">
                  <c:v>0.12564618370751021</c:v>
                </c:pt>
                <c:pt idx="18">
                  <c:v>0.11636335111177214</c:v>
                </c:pt>
                <c:pt idx="19">
                  <c:v>0.10523404412266529</c:v>
                </c:pt>
                <c:pt idx="20">
                  <c:v>0.10194928586312747</c:v>
                </c:pt>
                <c:pt idx="21">
                  <c:v>9.4472544178038007E-2</c:v>
                </c:pt>
                <c:pt idx="22">
                  <c:v>0.10228626888557472</c:v>
                </c:pt>
                <c:pt idx="23">
                  <c:v>9.0106210592919928E-2</c:v>
                </c:pt>
                <c:pt idx="24">
                  <c:v>9.0956238998061267E-2</c:v>
                </c:pt>
                <c:pt idx="25">
                  <c:v>8.0135762739738048E-2</c:v>
                </c:pt>
                <c:pt idx="26">
                  <c:v>6.5057841914504214E-2</c:v>
                </c:pt>
                <c:pt idx="27">
                  <c:v>8.3321052367688442E-2</c:v>
                </c:pt>
                <c:pt idx="28">
                  <c:v>9.9107857904161253E-2</c:v>
                </c:pt>
                <c:pt idx="29">
                  <c:v>7.5626788664290748E-2</c:v>
                </c:pt>
                <c:pt idx="30">
                  <c:v>6.572810408417408E-2</c:v>
                </c:pt>
                <c:pt idx="31">
                  <c:v>7.093287539064233E-2</c:v>
                </c:pt>
                <c:pt idx="32">
                  <c:v>8.9499436606227306E-2</c:v>
                </c:pt>
                <c:pt idx="33">
                  <c:v>8.7970970145675023E-2</c:v>
                </c:pt>
                <c:pt idx="34">
                  <c:v>9.8577134524569246E-2</c:v>
                </c:pt>
                <c:pt idx="35">
                  <c:v>8.7936545220121842E-2</c:v>
                </c:pt>
                <c:pt idx="36">
                  <c:v>5.7866804136282625E-2</c:v>
                </c:pt>
                <c:pt idx="37">
                  <c:v>-4.2082568063203894E-2</c:v>
                </c:pt>
                <c:pt idx="38">
                  <c:v>-3.049497388850976E-2</c:v>
                </c:pt>
                <c:pt idx="39">
                  <c:v>-4.2941907374829336E-2</c:v>
                </c:pt>
                <c:pt idx="40">
                  <c:v>-2.0693212452344806E-2</c:v>
                </c:pt>
                <c:pt idx="41">
                  <c:v>-1.4647837392045403E-2</c:v>
                </c:pt>
                <c:pt idx="42">
                  <c:v>-3.7386633939964956E-2</c:v>
                </c:pt>
                <c:pt idx="43">
                  <c:v>-2.3637934969142842E-2</c:v>
                </c:pt>
                <c:pt idx="44">
                  <c:v>3.0870333163311694E-2</c:v>
                </c:pt>
                <c:pt idx="45">
                  <c:v>3.4125782281560858E-2</c:v>
                </c:pt>
                <c:pt idx="46">
                  <c:v>3.9042018924940441E-2</c:v>
                </c:pt>
                <c:pt idx="47">
                  <c:v>-3.0055045946044412E-2</c:v>
                </c:pt>
                <c:pt idx="48">
                  <c:v>-1.4422766275891468E-2</c:v>
                </c:pt>
                <c:pt idx="49">
                  <c:v>1.7718651033035767E-2</c:v>
                </c:pt>
                <c:pt idx="50">
                  <c:v>5.6560364218564967E-2</c:v>
                </c:pt>
                <c:pt idx="51">
                  <c:v>7.2472603121709514E-2</c:v>
                </c:pt>
                <c:pt idx="52">
                  <c:v>6.2358916208462983E-2</c:v>
                </c:pt>
                <c:pt idx="53">
                  <c:v>4.0356147711956072E-2</c:v>
                </c:pt>
                <c:pt idx="54">
                  <c:v>5.6016646040707524E-2</c:v>
                </c:pt>
                <c:pt idx="55">
                  <c:v>5.6669735001899875E-2</c:v>
                </c:pt>
                <c:pt idx="56">
                  <c:v>4.5794539387622034E-2</c:v>
                </c:pt>
                <c:pt idx="57">
                  <c:v>4.1543041822457417E-2</c:v>
                </c:pt>
                <c:pt idx="58">
                  <c:v>1.4336614431018177E-2</c:v>
                </c:pt>
                <c:pt idx="59">
                  <c:v>1.404337371531255E-2</c:v>
                </c:pt>
                <c:pt idx="60">
                  <c:v>4.4192979800194862E-2</c:v>
                </c:pt>
                <c:pt idx="61">
                  <c:v>5.5787343851818987E-2</c:v>
                </c:pt>
                <c:pt idx="62">
                  <c:v>4.4008236684407384E-2</c:v>
                </c:pt>
                <c:pt idx="63">
                  <c:v>4.5155646313968449E-2</c:v>
                </c:pt>
                <c:pt idx="64">
                  <c:v>4.8014323688824072E-2</c:v>
                </c:pt>
                <c:pt idx="65">
                  <c:v>4.879354185367292E-2</c:v>
                </c:pt>
                <c:pt idx="66">
                  <c:v>3.3519812584930052E-2</c:v>
                </c:pt>
                <c:pt idx="67">
                  <c:v>3.3036403858549654E-2</c:v>
                </c:pt>
                <c:pt idx="68">
                  <c:v>3.7681200566354697E-2</c:v>
                </c:pt>
                <c:pt idx="69">
                  <c:v>3.9311539679922916E-2</c:v>
                </c:pt>
                <c:pt idx="70">
                  <c:v>4.7191663695008983E-2</c:v>
                </c:pt>
                <c:pt idx="71">
                  <c:v>6.1505939835605532E-2</c:v>
                </c:pt>
                <c:pt idx="72">
                  <c:v>5.7387078513823533E-2</c:v>
                </c:pt>
                <c:pt idx="73">
                  <c:v>6.5336396432667004E-2</c:v>
                </c:pt>
                <c:pt idx="74">
                  <c:v>6.9942988392532018E-2</c:v>
                </c:pt>
                <c:pt idx="75">
                  <c:v>6.0212023656062832E-2</c:v>
                </c:pt>
                <c:pt idx="76">
                  <c:v>6.5961282960957476E-2</c:v>
                </c:pt>
                <c:pt idx="77">
                  <c:v>6.58431094594535E-2</c:v>
                </c:pt>
                <c:pt idx="78">
                  <c:v>5.1962187295081334E-2</c:v>
                </c:pt>
                <c:pt idx="79">
                  <c:v>4.5352166233075704E-2</c:v>
                </c:pt>
                <c:pt idx="80">
                  <c:v>4.693113198576896E-2</c:v>
                </c:pt>
                <c:pt idx="81">
                  <c:v>1.6475090666254345E-2</c:v>
                </c:pt>
                <c:pt idx="82">
                  <c:v>3.3503467295968925E-2</c:v>
                </c:pt>
                <c:pt idx="83">
                  <c:v>6.6026655580241983E-2</c:v>
                </c:pt>
                <c:pt idx="84">
                  <c:v>3.3370555817687754E-2</c:v>
                </c:pt>
                <c:pt idx="85">
                  <c:v>5.2088647094966814E-2</c:v>
                </c:pt>
                <c:pt idx="86">
                  <c:v>1.571645583257306E-2</c:v>
                </c:pt>
                <c:pt idx="87">
                  <c:v>-3.1627834282979612E-2</c:v>
                </c:pt>
                <c:pt idx="88">
                  <c:v>4.8254774755352406E-2</c:v>
                </c:pt>
                <c:pt idx="89">
                  <c:v>3.7983312425622417E-2</c:v>
                </c:pt>
                <c:pt idx="90">
                  <c:v>4.5814326503311922E-2</c:v>
                </c:pt>
                <c:pt idx="91">
                  <c:v>6.8636364834727515E-2</c:v>
                </c:pt>
                <c:pt idx="92">
                  <c:v>6.8017870045156414E-2</c:v>
                </c:pt>
              </c:numCache>
            </c:numRef>
          </c:val>
        </c:ser>
        <c:ser>
          <c:idx val="2"/>
          <c:order val="2"/>
          <c:tx>
            <c:strRef>
              <c:f>Sheet1!$D$1</c:f>
              <c:strCache>
                <c:ptCount val="1"/>
                <c:pt idx="0">
                  <c:v>Impact après 3 ans</c:v>
                </c:pt>
              </c:strCache>
            </c:strRef>
          </c:tx>
          <c:spPr>
            <a:ln>
              <a:solidFill>
                <a:srgbClr val="FF0000"/>
              </a:solidFill>
            </a:ln>
          </c:spPr>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Sheet1!$D$2:$D$94</c:f>
              <c:numCache>
                <c:formatCode>General</c:formatCode>
                <c:ptCount val="93"/>
                <c:pt idx="0">
                  <c:v>0.17999867698433283</c:v>
                </c:pt>
                <c:pt idx="1">
                  <c:v>0.18300883448732588</c:v>
                </c:pt>
                <c:pt idx="2">
                  <c:v>0.16791259839848971</c:v>
                </c:pt>
                <c:pt idx="3">
                  <c:v>0.16069507542735764</c:v>
                </c:pt>
                <c:pt idx="4">
                  <c:v>0.14055408731482574</c:v>
                </c:pt>
                <c:pt idx="5">
                  <c:v>0.13396239510274496</c:v>
                </c:pt>
                <c:pt idx="6">
                  <c:v>0.14835079639467988</c:v>
                </c:pt>
                <c:pt idx="7">
                  <c:v>0.13973979428215241</c:v>
                </c:pt>
                <c:pt idx="8">
                  <c:v>0.14988783722292345</c:v>
                </c:pt>
                <c:pt idx="9">
                  <c:v>0.12486222949742252</c:v>
                </c:pt>
                <c:pt idx="10">
                  <c:v>0.1331186960487212</c:v>
                </c:pt>
                <c:pt idx="11">
                  <c:v>0.12891752744382071</c:v>
                </c:pt>
                <c:pt idx="12">
                  <c:v>0.11087550388125172</c:v>
                </c:pt>
                <c:pt idx="13">
                  <c:v>0.11130926818594288</c:v>
                </c:pt>
                <c:pt idx="14">
                  <c:v>0.13386064862519495</c:v>
                </c:pt>
                <c:pt idx="15">
                  <c:v>0.13151174267765681</c:v>
                </c:pt>
                <c:pt idx="16">
                  <c:v>0.10247786884873918</c:v>
                </c:pt>
                <c:pt idx="17">
                  <c:v>9.4579954451972897E-2</c:v>
                </c:pt>
                <c:pt idx="18">
                  <c:v>8.3278051332875525E-2</c:v>
                </c:pt>
                <c:pt idx="19">
                  <c:v>7.0914086272322874E-2</c:v>
                </c:pt>
                <c:pt idx="20">
                  <c:v>6.7218228559859414E-2</c:v>
                </c:pt>
                <c:pt idx="21">
                  <c:v>5.8946471401435913E-2</c:v>
                </c:pt>
                <c:pt idx="22">
                  <c:v>6.764846936626269E-2</c:v>
                </c:pt>
                <c:pt idx="23">
                  <c:v>5.1729466809313833E-2</c:v>
                </c:pt>
                <c:pt idx="24">
                  <c:v>5.2447884113360703E-2</c:v>
                </c:pt>
                <c:pt idx="25">
                  <c:v>4.1152251122487223E-2</c:v>
                </c:pt>
                <c:pt idx="26">
                  <c:v>2.7169799547515392E-2</c:v>
                </c:pt>
                <c:pt idx="27">
                  <c:v>4.2120668052072506E-2</c:v>
                </c:pt>
                <c:pt idx="28">
                  <c:v>5.95062315940574E-2</c:v>
                </c:pt>
                <c:pt idx="29">
                  <c:v>3.6303772567295819E-2</c:v>
                </c:pt>
                <c:pt idx="30">
                  <c:v>2.8288907223939296E-2</c:v>
                </c:pt>
                <c:pt idx="31">
                  <c:v>3.2561301907182975E-2</c:v>
                </c:pt>
                <c:pt idx="32">
                  <c:v>5.1077855239747887E-2</c:v>
                </c:pt>
                <c:pt idx="33">
                  <c:v>4.9338541815177994E-2</c:v>
                </c:pt>
                <c:pt idx="34">
                  <c:v>4.7484710718122512E-2</c:v>
                </c:pt>
                <c:pt idx="35">
                  <c:v>4.5825745908427896E-2</c:v>
                </c:pt>
                <c:pt idx="36">
                  <c:v>3.1467197194247745E-2</c:v>
                </c:pt>
                <c:pt idx="37">
                  <c:v>-2.7946230621462613E-2</c:v>
                </c:pt>
                <c:pt idx="38">
                  <c:v>-1.8813948276425921E-2</c:v>
                </c:pt>
                <c:pt idx="39">
                  <c:v>-2.8179827025682641E-2</c:v>
                </c:pt>
                <c:pt idx="40">
                  <c:v>-1.4250640936237959E-2</c:v>
                </c:pt>
                <c:pt idx="41">
                  <c:v>-1.0827175892023965E-2</c:v>
                </c:pt>
                <c:pt idx="42">
                  <c:v>-2.0864640199737338E-2</c:v>
                </c:pt>
                <c:pt idx="43">
                  <c:v>-1.4530775793232345E-2</c:v>
                </c:pt>
                <c:pt idx="44">
                  <c:v>2.1865777136192841E-2</c:v>
                </c:pt>
                <c:pt idx="45">
                  <c:v>2.4604172355171011E-2</c:v>
                </c:pt>
                <c:pt idx="46">
                  <c:v>2.9385030182118056E-2</c:v>
                </c:pt>
                <c:pt idx="47">
                  <c:v>-2.4074723178942745E-2</c:v>
                </c:pt>
                <c:pt idx="48">
                  <c:v>-1.0858277177544238E-2</c:v>
                </c:pt>
                <c:pt idx="49">
                  <c:v>1.3596555047728479E-2</c:v>
                </c:pt>
                <c:pt idx="50">
                  <c:v>3.8592741615433274E-2</c:v>
                </c:pt>
                <c:pt idx="51">
                  <c:v>4.2144973399631164E-2</c:v>
                </c:pt>
                <c:pt idx="52">
                  <c:v>3.213092384073548E-2</c:v>
                </c:pt>
                <c:pt idx="53">
                  <c:v>1.5290516523035671E-2</c:v>
                </c:pt>
                <c:pt idx="54">
                  <c:v>4.0649291441971873E-2</c:v>
                </c:pt>
                <c:pt idx="55">
                  <c:v>4.3098926135658522E-2</c:v>
                </c:pt>
                <c:pt idx="56">
                  <c:v>3.0810053770879919E-2</c:v>
                </c:pt>
                <c:pt idx="57">
                  <c:v>2.6788806696879816E-2</c:v>
                </c:pt>
                <c:pt idx="58">
                  <c:v>8.3502670061401246E-3</c:v>
                </c:pt>
                <c:pt idx="59">
                  <c:v>7.8524497137153534E-3</c:v>
                </c:pt>
                <c:pt idx="60">
                  <c:v>2.2551952962421212E-2</c:v>
                </c:pt>
                <c:pt idx="61">
                  <c:v>2.6402630465046296E-2</c:v>
                </c:pt>
                <c:pt idx="62">
                  <c:v>1.6303805994655717E-2</c:v>
                </c:pt>
                <c:pt idx="63">
                  <c:v>1.3239852799325241E-2</c:v>
                </c:pt>
                <c:pt idx="64">
                  <c:v>1.500980650444895E-2</c:v>
                </c:pt>
                <c:pt idx="65">
                  <c:v>1.4913531274564561E-2</c:v>
                </c:pt>
                <c:pt idx="66">
                  <c:v>8.4926342220100429E-3</c:v>
                </c:pt>
                <c:pt idx="67">
                  <c:v>5.4799681179063487E-3</c:v>
                </c:pt>
                <c:pt idx="68">
                  <c:v>9.3398901972597068E-3</c:v>
                </c:pt>
                <c:pt idx="69">
                  <c:v>1.004056436905241E-2</c:v>
                </c:pt>
                <c:pt idx="70">
                  <c:v>1.2207201261995627E-2</c:v>
                </c:pt>
                <c:pt idx="71">
                  <c:v>1.7293774096049659E-2</c:v>
                </c:pt>
                <c:pt idx="72">
                  <c:v>1.0586526636192898E-2</c:v>
                </c:pt>
                <c:pt idx="73">
                  <c:v>1.3302590181591219E-2</c:v>
                </c:pt>
                <c:pt idx="74">
                  <c:v>1.5310306225891659E-2</c:v>
                </c:pt>
                <c:pt idx="75">
                  <c:v>1.6871197689459445E-2</c:v>
                </c:pt>
                <c:pt idx="76">
                  <c:v>1.7021105171033175E-2</c:v>
                </c:pt>
                <c:pt idx="77">
                  <c:v>1.7126686766866246E-2</c:v>
                </c:pt>
                <c:pt idx="78">
                  <c:v>1.3830215612502722E-2</c:v>
                </c:pt>
                <c:pt idx="79">
                  <c:v>1.0521974333760609E-2</c:v>
                </c:pt>
                <c:pt idx="80">
                  <c:v>6.9855013916782617E-3</c:v>
                </c:pt>
                <c:pt idx="81">
                  <c:v>2.2924943380949411E-2</c:v>
                </c:pt>
                <c:pt idx="82">
                  <c:v>3.674808487269593E-2</c:v>
                </c:pt>
                <c:pt idx="83">
                  <c:v>6.9126692127024478E-2</c:v>
                </c:pt>
                <c:pt idx="84">
                  <c:v>2.6360389779828089E-2</c:v>
                </c:pt>
                <c:pt idx="85">
                  <c:v>1.0465502430949673E-2</c:v>
                </c:pt>
                <c:pt idx="86">
                  <c:v>1.4692302530037137E-2</c:v>
                </c:pt>
                <c:pt idx="87">
                  <c:v>1.1255004680320231E-2</c:v>
                </c:pt>
                <c:pt idx="88">
                  <c:v>1.7605372844350601E-2</c:v>
                </c:pt>
                <c:pt idx="89">
                  <c:v>2.2518293734035931E-2</c:v>
                </c:pt>
                <c:pt idx="90">
                  <c:v>2.5177254430284391E-2</c:v>
                </c:pt>
                <c:pt idx="91">
                  <c:v>2.4570078490198044E-2</c:v>
                </c:pt>
                <c:pt idx="92">
                  <c:v>2.5231182672982116E-2</c:v>
                </c:pt>
              </c:numCache>
            </c:numRef>
          </c:val>
        </c:ser>
        <c:marker val="1"/>
        <c:axId val="213110144"/>
        <c:axId val="213116416"/>
      </c:lineChart>
      <c:catAx>
        <c:axId val="213110144"/>
        <c:scaling>
          <c:orientation val="minMax"/>
          <c:min val="1"/>
        </c:scaling>
        <c:axPos val="b"/>
        <c:title>
          <c:tx>
            <c:rich>
              <a:bodyPr/>
              <a:lstStyle/>
              <a:p>
                <a:pPr>
                  <a:defRPr sz="1100"/>
                </a:pPr>
                <a:r>
                  <a:rPr lang="fr-FR" sz="1100" baseline="0" noProof="0" dirty="0" smtClean="0"/>
                  <a:t>Fenêtre glissante de 10 ans</a:t>
                </a:r>
                <a:endParaRPr lang="fr-FR" sz="1100" noProof="0" dirty="0"/>
              </a:p>
            </c:rich>
          </c:tx>
          <c:layout/>
        </c:title>
        <c:numFmt formatCode="yyyy" sourceLinked="0"/>
        <c:tickLblPos val="low"/>
        <c:txPr>
          <a:bodyPr rot="-5400000" vert="horz"/>
          <a:lstStyle/>
          <a:p>
            <a:pPr>
              <a:defRPr sz="1200"/>
            </a:pPr>
            <a:endParaRPr lang="nl-BE"/>
          </a:p>
        </c:txPr>
        <c:crossAx val="213116416"/>
        <c:crosses val="autoZero"/>
        <c:auto val="1"/>
        <c:lblAlgn val="ctr"/>
        <c:lblOffset val="100"/>
        <c:tickLblSkip val="8"/>
        <c:tickMarkSkip val="4"/>
      </c:catAx>
      <c:valAx>
        <c:axId val="213116416"/>
        <c:scaling>
          <c:orientation val="minMax"/>
          <c:max val="0.8"/>
        </c:scaling>
        <c:axPos val="l"/>
        <c:majorGridlines/>
        <c:numFmt formatCode="#,##0.0" sourceLinked="0"/>
        <c:tickLblPos val="nextTo"/>
        <c:txPr>
          <a:bodyPr/>
          <a:lstStyle/>
          <a:p>
            <a:pPr>
              <a:defRPr sz="1200"/>
            </a:pPr>
            <a:endParaRPr lang="nl-BE"/>
          </a:p>
        </c:txPr>
        <c:crossAx val="213110144"/>
        <c:crosses val="autoZero"/>
        <c:crossBetween val="between"/>
      </c:valAx>
      <c:spPr>
        <a:solidFill>
          <a:srgbClr val="FFFFFF"/>
        </a:solidFill>
      </c:spPr>
    </c:plotArea>
    <c:legend>
      <c:legendPos val="b"/>
      <c:legendEntry>
        <c:idx val="0"/>
        <c:txPr>
          <a:bodyPr/>
          <a:lstStyle/>
          <a:p>
            <a:pPr>
              <a:defRPr sz="1200" b="1"/>
            </a:pPr>
            <a:endParaRPr lang="nl-BE"/>
          </a:p>
        </c:txPr>
      </c:legendEntry>
      <c:legendEntry>
        <c:idx val="1"/>
        <c:txPr>
          <a:bodyPr/>
          <a:lstStyle/>
          <a:p>
            <a:pPr>
              <a:defRPr sz="1200" b="1"/>
            </a:pPr>
            <a:endParaRPr lang="nl-BE"/>
          </a:p>
        </c:txPr>
      </c:legendEntry>
      <c:legendEntry>
        <c:idx val="2"/>
        <c:txPr>
          <a:bodyPr/>
          <a:lstStyle/>
          <a:p>
            <a:pPr>
              <a:defRPr sz="1200" b="1"/>
            </a:pPr>
            <a:endParaRPr lang="nl-BE"/>
          </a:p>
        </c:txPr>
      </c:legendEntry>
      <c:layout>
        <c:manualLayout>
          <c:xMode val="edge"/>
          <c:yMode val="edge"/>
          <c:x val="0.29644838137251689"/>
          <c:y val="0.11211552035892824"/>
          <c:w val="0.696959118452953"/>
          <c:h val="9.4791978907812394E-2"/>
        </c:manualLayout>
      </c:layout>
    </c:legend>
    <c:plotVisOnly val="1"/>
  </c:chart>
  <c:txPr>
    <a:bodyPr/>
    <a:lstStyle/>
    <a:p>
      <a:pPr>
        <a:defRPr sz="1800"/>
      </a:pPr>
      <a:endParaRPr lang="nl-BE"/>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stacked"/>
        <c:ser>
          <c:idx val="0"/>
          <c:order val="0"/>
          <c:tx>
            <c:strRef>
              <c:f>'CHARTtoPPT-E Chart 23'!$B$6</c:f>
              <c:strCache>
                <c:ptCount val="1"/>
                <c:pt idx="0">
                  <c:v>Belgique</c:v>
                </c:pt>
              </c:strCache>
            </c:strRef>
          </c:tx>
          <c:spPr>
            <a:ln>
              <a:noFill/>
            </a:ln>
          </c:spPr>
          <c:dPt>
            <c:idx val="0"/>
            <c:spPr>
              <a:solidFill>
                <a:srgbClr val="808080"/>
              </a:solidFill>
              <a:ln w="25400">
                <a:noFill/>
              </a:ln>
            </c:spPr>
          </c:dPt>
          <c:dPt>
            <c:idx val="1"/>
            <c:spPr>
              <a:solidFill>
                <a:srgbClr val="FFC000"/>
              </a:solidFill>
              <a:ln>
                <a:noFill/>
              </a:ln>
            </c:spPr>
          </c:dPt>
          <c:dPt>
            <c:idx val="2"/>
            <c:spPr>
              <a:solidFill>
                <a:srgbClr val="FF0000"/>
              </a:solidFill>
              <a:ln>
                <a:noFill/>
              </a:ln>
            </c:spPr>
          </c:dPt>
          <c:dPt>
            <c:idx val="3"/>
            <c:spPr>
              <a:solidFill>
                <a:schemeClr val="accent2"/>
              </a:solidFill>
              <a:ln>
                <a:noFill/>
              </a:ln>
            </c:spPr>
          </c:dPt>
          <c:dPt>
            <c:idx val="4"/>
            <c:spPr>
              <a:solidFill>
                <a:srgbClr val="00B050"/>
              </a:solidFill>
              <a:ln>
                <a:noFill/>
              </a:ln>
            </c:spPr>
          </c:dPt>
          <c:cat>
            <c:strRef>
              <c:f>'CHARTtoPPT-E Chart 23'!$A$7:$A$11</c:f>
              <c:strCache>
                <c:ptCount val="5"/>
                <c:pt idx="0">
                  <c:v>Essence et diesel</c:v>
                </c:pt>
                <c:pt idx="1">
                  <c:v>Mazout de chauffage</c:v>
                </c:pt>
                <c:pt idx="2">
                  <c:v>Gaz</c:v>
                </c:pt>
                <c:pt idx="3">
                  <c:v>Electricité</c:v>
                </c:pt>
                <c:pt idx="4">
                  <c:v>Autres</c:v>
                </c:pt>
              </c:strCache>
            </c:strRef>
          </c:cat>
          <c:val>
            <c:numRef>
              <c:f>'CHARTtoPPT-E Chart 23'!$B$7:$B$11</c:f>
              <c:numCache>
                <c:formatCode>General</c:formatCode>
                <c:ptCount val="5"/>
                <c:pt idx="0">
                  <c:v>2.4191925755503996</c:v>
                </c:pt>
                <c:pt idx="1">
                  <c:v>1.5235206687237366</c:v>
                </c:pt>
                <c:pt idx="2">
                  <c:v>2.5343574241401723</c:v>
                </c:pt>
                <c:pt idx="3">
                  <c:v>3.068373698148811</c:v>
                </c:pt>
                <c:pt idx="4">
                  <c:v>0.10636349096022329</c:v>
                </c:pt>
              </c:numCache>
            </c:numRef>
          </c:val>
        </c:ser>
        <c:ser>
          <c:idx val="1"/>
          <c:order val="1"/>
          <c:tx>
            <c:strRef>
              <c:f>'CHARTtoPPT-E Chart 23'!$C$6</c:f>
              <c:strCache>
                <c:ptCount val="1"/>
              </c:strCache>
            </c:strRef>
          </c:tx>
          <c:spPr>
            <a:solidFill>
              <a:srgbClr val="C00000"/>
            </a:solidFill>
            <a:ln w="25400">
              <a:noFill/>
            </a:ln>
          </c:spPr>
          <c:dPt>
            <c:idx val="0"/>
            <c:spPr>
              <a:solidFill>
                <a:schemeClr val="tx2"/>
              </a:solidFill>
              <a:ln w="25400">
                <a:noFill/>
              </a:ln>
            </c:spPr>
          </c:dPt>
          <c:cat>
            <c:strRef>
              <c:f>'CHARTtoPPT-E Chart 23'!$A$7:$A$11</c:f>
              <c:strCache>
                <c:ptCount val="5"/>
                <c:pt idx="0">
                  <c:v>Essence et diesel</c:v>
                </c:pt>
                <c:pt idx="1">
                  <c:v>Mazout de chauffage</c:v>
                </c:pt>
                <c:pt idx="2">
                  <c:v>Gaz</c:v>
                </c:pt>
                <c:pt idx="3">
                  <c:v>Electricité</c:v>
                </c:pt>
                <c:pt idx="4">
                  <c:v>Autres</c:v>
                </c:pt>
              </c:strCache>
            </c:strRef>
          </c:cat>
          <c:val>
            <c:numRef>
              <c:f>'CHARTtoPPT-E Chart 23'!$C$7:$C$11</c:f>
              <c:numCache>
                <c:formatCode>General</c:formatCode>
                <c:ptCount val="5"/>
                <c:pt idx="0">
                  <c:v>2.1092838433024212</c:v>
                </c:pt>
              </c:numCache>
            </c:numRef>
          </c:val>
        </c:ser>
        <c:gapWidth val="33"/>
        <c:overlap val="100"/>
        <c:axId val="213095552"/>
        <c:axId val="213097088"/>
      </c:barChart>
      <c:catAx>
        <c:axId val="213095552"/>
        <c:scaling>
          <c:orientation val="minMax"/>
        </c:scaling>
        <c:axPos val="b"/>
        <c:numFmt formatCode="General" sourceLinked="1"/>
        <c:tickLblPos val="none"/>
        <c:crossAx val="213097088"/>
        <c:crosses val="autoZero"/>
        <c:auto val="1"/>
        <c:lblAlgn val="ctr"/>
        <c:lblOffset val="100"/>
      </c:catAx>
      <c:valAx>
        <c:axId val="213097088"/>
        <c:scaling>
          <c:orientation val="minMax"/>
        </c:scaling>
        <c:axPos val="l"/>
        <c:majorGridlines>
          <c:spPr>
            <a:ln>
              <a:solidFill>
                <a:srgbClr val="808080"/>
              </a:solidFill>
              <a:prstDash val="sysDot"/>
            </a:ln>
          </c:spPr>
        </c:majorGridlines>
        <c:numFmt formatCode="0" sourceLinked="0"/>
        <c:tickLblPos val="nextTo"/>
        <c:crossAx val="213095552"/>
        <c:crosses val="autoZero"/>
        <c:crossBetween val="between"/>
        <c:majorUnit val="1"/>
      </c:valAx>
      <c:spPr>
        <a:solidFill>
          <a:schemeClr val="bg1"/>
        </a:solidFill>
      </c:spPr>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clustered"/>
        <c:ser>
          <c:idx val="0"/>
          <c:order val="0"/>
          <c:tx>
            <c:strRef>
              <c:f>'CHARTtoPPT-E Chart 3'!$B$6</c:f>
              <c:strCache>
                <c:ptCount val="1"/>
                <c:pt idx="0">
                  <c:v>Trois principaux pays voisins</c:v>
                </c:pt>
              </c:strCache>
            </c:strRef>
          </c:tx>
          <c:dPt>
            <c:idx val="0"/>
            <c:spPr>
              <a:solidFill>
                <a:srgbClr val="808080"/>
              </a:solidFill>
            </c:spPr>
          </c:dPt>
          <c:dPt>
            <c:idx val="1"/>
            <c:spPr>
              <a:solidFill>
                <a:schemeClr val="tx2"/>
              </a:solidFill>
            </c:spPr>
          </c:dPt>
          <c:dPt>
            <c:idx val="2"/>
            <c:spPr>
              <a:solidFill>
                <a:srgbClr val="FFC000"/>
              </a:solidFill>
            </c:spPr>
          </c:dPt>
          <c:dPt>
            <c:idx val="3"/>
            <c:spPr>
              <a:solidFill>
                <a:srgbClr val="FF0000"/>
              </a:solidFill>
            </c:spPr>
          </c:dPt>
          <c:dPt>
            <c:idx val="4"/>
            <c:spPr>
              <a:solidFill>
                <a:schemeClr val="accent2"/>
              </a:solidFill>
            </c:spPr>
          </c:dPt>
          <c:cat>
            <c:strRef>
              <c:f>'CHARTtoPPT-E Chart 3'!$A$7:$A$11</c:f>
              <c:strCache>
                <c:ptCount val="5"/>
                <c:pt idx="0">
                  <c:v>Essence</c:v>
                </c:pt>
                <c:pt idx="1">
                  <c:v>Diesel</c:v>
                </c:pt>
                <c:pt idx="2">
                  <c:v>Mazout de chauffage</c:v>
                </c:pt>
                <c:pt idx="3">
                  <c:v>Gaz</c:v>
                </c:pt>
                <c:pt idx="4">
                  <c:v>Electricité</c:v>
                </c:pt>
              </c:strCache>
            </c:strRef>
          </c:cat>
          <c:val>
            <c:numRef>
              <c:f>'CHARTtoPPT-E Chart 3'!$B$7:$B$11</c:f>
              <c:numCache>
                <c:formatCode>General</c:formatCode>
                <c:ptCount val="5"/>
                <c:pt idx="0">
                  <c:v>828.53896523146614</c:v>
                </c:pt>
                <c:pt idx="1">
                  <c:v>527.49262152910501</c:v>
                </c:pt>
                <c:pt idx="2">
                  <c:v>69.452942901885578</c:v>
                </c:pt>
                <c:pt idx="3">
                  <c:v>86.297475164139385</c:v>
                </c:pt>
                <c:pt idx="4">
                  <c:v>564.96028900032297</c:v>
                </c:pt>
              </c:numCache>
            </c:numRef>
          </c:val>
        </c:ser>
        <c:gapWidth val="33"/>
        <c:axId val="213388672"/>
        <c:axId val="213390464"/>
      </c:barChart>
      <c:catAx>
        <c:axId val="213388672"/>
        <c:scaling>
          <c:orientation val="minMax"/>
        </c:scaling>
        <c:axPos val="b"/>
        <c:numFmt formatCode="General" sourceLinked="1"/>
        <c:tickLblPos val="none"/>
        <c:crossAx val="213390464"/>
        <c:crosses val="autoZero"/>
        <c:auto val="1"/>
        <c:lblAlgn val="ctr"/>
        <c:lblOffset val="100"/>
      </c:catAx>
      <c:valAx>
        <c:axId val="213390464"/>
        <c:scaling>
          <c:orientation val="minMax"/>
        </c:scaling>
        <c:axPos val="l"/>
        <c:majorGridlines>
          <c:spPr>
            <a:ln>
              <a:prstDash val="sysDot"/>
            </a:ln>
          </c:spPr>
        </c:majorGridlines>
        <c:numFmt formatCode="#,##0" sourceLinked="0"/>
        <c:tickLblPos val="nextTo"/>
        <c:crossAx val="213388672"/>
        <c:crosses val="autoZero"/>
        <c:crossBetween val="between"/>
      </c:valAx>
      <c:spPr>
        <a:solidFill>
          <a:srgbClr val="FFFFFF"/>
        </a:solidFill>
      </c:spPr>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stacked"/>
        <c:ser>
          <c:idx val="0"/>
          <c:order val="0"/>
          <c:tx>
            <c:strRef>
              <c:f>'CHARTtoPPT-E Chart 6'!$B$6</c:f>
              <c:strCache>
                <c:ptCount val="1"/>
                <c:pt idx="0">
                  <c:v>Trois principaux pays voisins</c:v>
                </c:pt>
              </c:strCache>
            </c:strRef>
          </c:tx>
          <c:dPt>
            <c:idx val="0"/>
            <c:spPr>
              <a:solidFill>
                <a:srgbClr val="00B0F0"/>
              </a:solidFill>
              <a:ln w="25400">
                <a:noFill/>
              </a:ln>
            </c:spPr>
          </c:dPt>
          <c:dPt>
            <c:idx val="1"/>
            <c:spPr>
              <a:solidFill>
                <a:srgbClr val="FFC000"/>
              </a:solidFill>
            </c:spPr>
          </c:dPt>
          <c:dPt>
            <c:idx val="2"/>
            <c:spPr>
              <a:solidFill>
                <a:srgbClr val="FF0000"/>
              </a:solidFill>
            </c:spPr>
          </c:dPt>
          <c:dPt>
            <c:idx val="3"/>
            <c:spPr>
              <a:solidFill>
                <a:schemeClr val="accent2"/>
              </a:solidFill>
            </c:spPr>
          </c:dPt>
          <c:dPt>
            <c:idx val="4"/>
            <c:spPr>
              <a:solidFill>
                <a:srgbClr val="00B050"/>
              </a:solidFill>
              <a:ln>
                <a:solidFill>
                  <a:srgbClr val="4F81BD"/>
                </a:solidFill>
              </a:ln>
            </c:spPr>
          </c:dPt>
          <c:cat>
            <c:strRef>
              <c:f>'CHARTtoPPT-E Chart 6'!$A$7:$A$11</c:f>
              <c:strCache>
                <c:ptCount val="5"/>
                <c:pt idx="0">
                  <c:v>Essence et diesel</c:v>
                </c:pt>
                <c:pt idx="1">
                  <c:v>Mazout de chauffage</c:v>
                </c:pt>
                <c:pt idx="2">
                  <c:v>Gaz</c:v>
                </c:pt>
                <c:pt idx="3">
                  <c:v>Electricité</c:v>
                </c:pt>
                <c:pt idx="4">
                  <c:v>Autres</c:v>
                </c:pt>
              </c:strCache>
            </c:strRef>
          </c:cat>
          <c:val>
            <c:numRef>
              <c:f>'CHARTtoPPT-E Chart 6'!$B$7:$B$11</c:f>
              <c:numCache>
                <c:formatCode>General</c:formatCode>
                <c:ptCount val="5"/>
                <c:pt idx="0">
                  <c:v>4.5247184407504255</c:v>
                </c:pt>
                <c:pt idx="1">
                  <c:v>1.0090842228054522</c:v>
                </c:pt>
                <c:pt idx="2">
                  <c:v>1.7458880334402642</c:v>
                </c:pt>
                <c:pt idx="3">
                  <c:v>2.7723493341110137</c:v>
                </c:pt>
                <c:pt idx="4">
                  <c:v>0.9445009040536595</c:v>
                </c:pt>
              </c:numCache>
            </c:numRef>
          </c:val>
        </c:ser>
        <c:ser>
          <c:idx val="1"/>
          <c:order val="1"/>
          <c:tx>
            <c:strRef>
              <c:f>'CHARTtoPPT-E Chart 6'!$C$6</c:f>
              <c:strCache>
                <c:ptCount val="1"/>
              </c:strCache>
            </c:strRef>
          </c:tx>
          <c:spPr>
            <a:solidFill>
              <a:srgbClr val="C00000"/>
            </a:solidFill>
          </c:spPr>
          <c:cat>
            <c:strRef>
              <c:f>'CHARTtoPPT-E Chart 6'!$A$7:$A$11</c:f>
              <c:strCache>
                <c:ptCount val="5"/>
                <c:pt idx="0">
                  <c:v>Essence et diesel</c:v>
                </c:pt>
                <c:pt idx="1">
                  <c:v>Mazout de chauffage</c:v>
                </c:pt>
                <c:pt idx="2">
                  <c:v>Gaz</c:v>
                </c:pt>
                <c:pt idx="3">
                  <c:v>Electricité</c:v>
                </c:pt>
                <c:pt idx="4">
                  <c:v>Autres</c:v>
                </c:pt>
              </c:strCache>
            </c:strRef>
          </c:cat>
          <c:val>
            <c:numRef>
              <c:f>'CHARTtoPPT-E Chart 6'!$C$7:$C$11</c:f>
              <c:numCache>
                <c:formatCode>General</c:formatCode>
                <c:ptCount val="5"/>
              </c:numCache>
            </c:numRef>
          </c:val>
        </c:ser>
        <c:gapWidth val="33"/>
        <c:overlap val="100"/>
        <c:axId val="213940864"/>
        <c:axId val="213942656"/>
      </c:barChart>
      <c:catAx>
        <c:axId val="213940864"/>
        <c:scaling>
          <c:orientation val="minMax"/>
        </c:scaling>
        <c:axPos val="b"/>
        <c:numFmt formatCode="General" sourceLinked="1"/>
        <c:tickLblPos val="none"/>
        <c:crossAx val="213942656"/>
        <c:crosses val="autoZero"/>
        <c:auto val="1"/>
        <c:lblAlgn val="ctr"/>
        <c:lblOffset val="100"/>
      </c:catAx>
      <c:valAx>
        <c:axId val="213942656"/>
        <c:scaling>
          <c:orientation val="minMax"/>
          <c:max val="5"/>
        </c:scaling>
        <c:axPos val="l"/>
        <c:majorGridlines>
          <c:spPr>
            <a:ln>
              <a:solidFill>
                <a:schemeClr val="bg2"/>
              </a:solidFill>
              <a:prstDash val="sysDot"/>
            </a:ln>
          </c:spPr>
        </c:majorGridlines>
        <c:numFmt formatCode="0" sourceLinked="0"/>
        <c:tickLblPos val="nextTo"/>
        <c:crossAx val="213940864"/>
        <c:crosses val="autoZero"/>
        <c:crossBetween val="between"/>
        <c:majorUnit val="1"/>
      </c:valAx>
      <c:spPr>
        <a:solidFill>
          <a:srgbClr val="FFFFFF"/>
        </a:solidFill>
      </c:spPr>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clustered"/>
        <c:ser>
          <c:idx val="0"/>
          <c:order val="0"/>
          <c:tx>
            <c:strRef>
              <c:f>'CHARTtoPPT-E Chart 2'!$B$6</c:f>
              <c:strCache>
                <c:ptCount val="1"/>
                <c:pt idx="0">
                  <c:v>Belgique</c:v>
                </c:pt>
              </c:strCache>
            </c:strRef>
          </c:tx>
          <c:dPt>
            <c:idx val="0"/>
            <c:spPr>
              <a:solidFill>
                <a:srgbClr val="808080"/>
              </a:solidFill>
            </c:spPr>
          </c:dPt>
          <c:dPt>
            <c:idx val="1"/>
            <c:spPr>
              <a:solidFill>
                <a:schemeClr val="tx1"/>
              </a:solidFill>
            </c:spPr>
          </c:dPt>
          <c:dPt>
            <c:idx val="2"/>
            <c:spPr>
              <a:solidFill>
                <a:srgbClr val="FFC000"/>
              </a:solidFill>
            </c:spPr>
          </c:dPt>
          <c:dPt>
            <c:idx val="3"/>
            <c:spPr>
              <a:solidFill>
                <a:srgbClr val="FF0000"/>
              </a:solidFill>
            </c:spPr>
          </c:dPt>
          <c:dPt>
            <c:idx val="4"/>
            <c:spPr>
              <a:solidFill>
                <a:schemeClr val="accent2"/>
              </a:solidFill>
            </c:spPr>
          </c:dPt>
          <c:cat>
            <c:strRef>
              <c:f>'CHARTtoPPT-E Chart 2'!$A$7:$A$11</c:f>
              <c:strCache>
                <c:ptCount val="5"/>
                <c:pt idx="0">
                  <c:v>Essence</c:v>
                </c:pt>
                <c:pt idx="1">
                  <c:v>Diesel</c:v>
                </c:pt>
                <c:pt idx="2">
                  <c:v>Mazout de chauffage</c:v>
                </c:pt>
                <c:pt idx="3">
                  <c:v>Gaz</c:v>
                </c:pt>
                <c:pt idx="4">
                  <c:v>Electricité</c:v>
                </c:pt>
              </c:strCache>
            </c:strRef>
          </c:cat>
          <c:val>
            <c:numRef>
              <c:f>'CHARTtoPPT-E Chart 2'!$B$7:$B$11</c:f>
              <c:numCache>
                <c:formatCode>General</c:formatCode>
                <c:ptCount val="5"/>
                <c:pt idx="0">
                  <c:v>788.18408722450454</c:v>
                </c:pt>
                <c:pt idx="1">
                  <c:v>492.94992292916538</c:v>
                </c:pt>
                <c:pt idx="2">
                  <c:v>21.552148802287189</c:v>
                </c:pt>
                <c:pt idx="3">
                  <c:v>32.564</c:v>
                </c:pt>
                <c:pt idx="4">
                  <c:v>224.459</c:v>
                </c:pt>
              </c:numCache>
            </c:numRef>
          </c:val>
        </c:ser>
        <c:gapWidth val="33"/>
        <c:axId val="214299776"/>
        <c:axId val="214301312"/>
      </c:barChart>
      <c:catAx>
        <c:axId val="214299776"/>
        <c:scaling>
          <c:orientation val="minMax"/>
        </c:scaling>
        <c:axPos val="b"/>
        <c:tickLblPos val="none"/>
        <c:crossAx val="214301312"/>
        <c:crosses val="autoZero"/>
        <c:auto val="1"/>
        <c:lblAlgn val="ctr"/>
        <c:lblOffset val="100"/>
      </c:catAx>
      <c:valAx>
        <c:axId val="214301312"/>
        <c:scaling>
          <c:orientation val="minMax"/>
          <c:max val="900"/>
        </c:scaling>
        <c:axPos val="l"/>
        <c:majorGridlines>
          <c:spPr>
            <a:ln>
              <a:solidFill>
                <a:srgbClr val="808080"/>
              </a:solidFill>
              <a:prstDash val="sysDot"/>
            </a:ln>
          </c:spPr>
        </c:majorGridlines>
        <c:numFmt formatCode="#,##0" sourceLinked="0"/>
        <c:tickLblPos val="nextTo"/>
        <c:crossAx val="214299776"/>
        <c:crosses val="autoZero"/>
        <c:crossBetween val="between"/>
      </c:valAx>
      <c:spPr>
        <a:solidFill>
          <a:srgbClr val="FFFFFF"/>
        </a:solidFill>
      </c:spPr>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a:pPr>
            <a:r>
              <a:rPr lang="fr-FR" sz="1400" noProof="0" dirty="0" smtClean="0"/>
              <a:t>Carburants automobiles</a:t>
            </a:r>
            <a:endParaRPr lang="fr-FR" sz="1400" noProof="0" dirty="0"/>
          </a:p>
        </c:rich>
      </c:tx>
      <c:layout>
        <c:manualLayout>
          <c:xMode val="edge"/>
          <c:yMode val="edge"/>
          <c:x val="0.22474663646229046"/>
          <c:y val="3.1036623215394202E-2"/>
        </c:manualLayout>
      </c:layout>
      <c:overlay val="1"/>
    </c:title>
    <c:plotArea>
      <c:layout>
        <c:manualLayout>
          <c:layoutTarget val="inner"/>
          <c:xMode val="edge"/>
          <c:yMode val="edge"/>
          <c:x val="0.12527385479317588"/>
          <c:y val="9.9904071463335214E-2"/>
          <c:w val="0.83846739424682359"/>
          <c:h val="0.51642690575877359"/>
        </c:manualLayout>
      </c:layout>
      <c:lineChart>
        <c:grouping val="standard"/>
        <c:ser>
          <c:idx val="0"/>
          <c:order val="0"/>
          <c:tx>
            <c:strRef>
              <c:f>Sheet1!$B$1</c:f>
              <c:strCache>
                <c:ptCount val="1"/>
                <c:pt idx="0">
                  <c:v>Belgique</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Sheet1!$B$2:$B$33</c:f>
              <c:numCache>
                <c:formatCode>General</c:formatCode>
                <c:ptCount val="32"/>
                <c:pt idx="0">
                  <c:v>2.1807055277859337</c:v>
                </c:pt>
                <c:pt idx="1">
                  <c:v>2.2607726076980041</c:v>
                </c:pt>
                <c:pt idx="2">
                  <c:v>2.4112952475887637</c:v>
                </c:pt>
                <c:pt idx="3">
                  <c:v>2.4138677739385908</c:v>
                </c:pt>
                <c:pt idx="4">
                  <c:v>2.4526824332498358</c:v>
                </c:pt>
                <c:pt idx="5">
                  <c:v>2.369151602872464</c:v>
                </c:pt>
                <c:pt idx="6">
                  <c:v>2.472325423548976</c:v>
                </c:pt>
                <c:pt idx="7">
                  <c:v>2.4907678122682553</c:v>
                </c:pt>
                <c:pt idx="8">
                  <c:v>2.448849029087933</c:v>
                </c:pt>
                <c:pt idx="9">
                  <c:v>2.4601150767484858</c:v>
                </c:pt>
                <c:pt idx="10">
                  <c:v>2.4852819328932543</c:v>
                </c:pt>
                <c:pt idx="11">
                  <c:v>2.5395582276589264</c:v>
                </c:pt>
                <c:pt idx="12">
                  <c:v>2.5225537213639493</c:v>
                </c:pt>
                <c:pt idx="13">
                  <c:v>2.5080460898977233</c:v>
                </c:pt>
                <c:pt idx="14">
                  <c:v>2.4801890433741631</c:v>
                </c:pt>
                <c:pt idx="15">
                  <c:v>2.4876885934147968</c:v>
                </c:pt>
                <c:pt idx="16">
                  <c:v>2.5111442708580687</c:v>
                </c:pt>
                <c:pt idx="17">
                  <c:v>2.6104811243356667</c:v>
                </c:pt>
                <c:pt idx="18">
                  <c:v>2.6516679832878127</c:v>
                </c:pt>
                <c:pt idx="19">
                  <c:v>2.7264925537594551</c:v>
                </c:pt>
                <c:pt idx="20">
                  <c:v>3.0597533713405465</c:v>
                </c:pt>
                <c:pt idx="21">
                  <c:v>3.2758268938234067</c:v>
                </c:pt>
                <c:pt idx="22">
                  <c:v>3.5006927816332087</c:v>
                </c:pt>
                <c:pt idx="23">
                  <c:v>3.603340353420823</c:v>
                </c:pt>
                <c:pt idx="24">
                  <c:v>3.7290391777838932</c:v>
                </c:pt>
                <c:pt idx="25">
                  <c:v>3.8553083767697767</c:v>
                </c:pt>
                <c:pt idx="26">
                  <c:v>3.8952239708880967</c:v>
                </c:pt>
                <c:pt idx="27">
                  <c:v>3.9214452706277467</c:v>
                </c:pt>
                <c:pt idx="28">
                  <c:v>3.9958762983807468</c:v>
                </c:pt>
                <c:pt idx="29">
                  <c:v>4.0403802860083955</c:v>
                </c:pt>
                <c:pt idx="30">
                  <c:v>4.0678891620630955</c:v>
                </c:pt>
                <c:pt idx="31">
                  <c:v>4.0595423523367415</c:v>
                </c:pt>
              </c:numCache>
            </c:numRef>
          </c:val>
        </c:ser>
        <c:ser>
          <c:idx val="1"/>
          <c:order val="1"/>
          <c:tx>
            <c:strRef>
              <c:f>Sheet1!$C$1</c:f>
              <c:strCache>
                <c:ptCount val="1"/>
                <c:pt idx="0">
                  <c:v>Allemagne</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Sheet1!$C$2:$C$33</c:f>
              <c:numCache>
                <c:formatCode>General</c:formatCode>
                <c:ptCount val="32"/>
                <c:pt idx="0">
                  <c:v>2.6228688769430977</c:v>
                </c:pt>
                <c:pt idx="1">
                  <c:v>2.7842497005432953</c:v>
                </c:pt>
                <c:pt idx="2">
                  <c:v>2.8395437018564391</c:v>
                </c:pt>
                <c:pt idx="3">
                  <c:v>2.8368827572560864</c:v>
                </c:pt>
                <c:pt idx="4">
                  <c:v>2.8335468160004118</c:v>
                </c:pt>
                <c:pt idx="5">
                  <c:v>2.7384218633690782</c:v>
                </c:pt>
                <c:pt idx="6">
                  <c:v>2.7853649660880881</c:v>
                </c:pt>
                <c:pt idx="7">
                  <c:v>2.7256700381285648</c:v>
                </c:pt>
                <c:pt idx="8">
                  <c:v>2.7086888632739758</c:v>
                </c:pt>
                <c:pt idx="9">
                  <c:v>2.707514511629475</c:v>
                </c:pt>
                <c:pt idx="10">
                  <c:v>2.8201463077072288</c:v>
                </c:pt>
                <c:pt idx="11">
                  <c:v>2.8437445046909202</c:v>
                </c:pt>
                <c:pt idx="12">
                  <c:v>2.8270550778372141</c:v>
                </c:pt>
                <c:pt idx="13">
                  <c:v>2.8380507696482367</c:v>
                </c:pt>
                <c:pt idx="14">
                  <c:v>2.8341367940486397</c:v>
                </c:pt>
                <c:pt idx="15">
                  <c:v>2.8342075819251513</c:v>
                </c:pt>
                <c:pt idx="16">
                  <c:v>2.8019055312040537</c:v>
                </c:pt>
                <c:pt idx="17">
                  <c:v>2.8768392942793977</c:v>
                </c:pt>
                <c:pt idx="18">
                  <c:v>2.9336156291766549</c:v>
                </c:pt>
                <c:pt idx="19">
                  <c:v>2.9722038516727318</c:v>
                </c:pt>
                <c:pt idx="20">
                  <c:v>3.2240147267815278</c:v>
                </c:pt>
                <c:pt idx="21">
                  <c:v>3.3212448176707277</c:v>
                </c:pt>
                <c:pt idx="22">
                  <c:v>3.8097162902230863</c:v>
                </c:pt>
                <c:pt idx="23">
                  <c:v>4.0008261410832962</c:v>
                </c:pt>
                <c:pt idx="24">
                  <c:v>4.1941963943340781</c:v>
                </c:pt>
                <c:pt idx="25">
                  <c:v>4.1943809002444645</c:v>
                </c:pt>
                <c:pt idx="26">
                  <c:v>4.1765165870227241</c:v>
                </c:pt>
                <c:pt idx="27">
                  <c:v>4.1505406756607455</c:v>
                </c:pt>
                <c:pt idx="28">
                  <c:v>4.1753978535881044</c:v>
                </c:pt>
                <c:pt idx="29">
                  <c:v>4.1655517136192275</c:v>
                </c:pt>
                <c:pt idx="30">
                  <c:v>4.1739741561658255</c:v>
                </c:pt>
                <c:pt idx="31">
                  <c:v>4.1582227433549024</c:v>
                </c:pt>
              </c:numCache>
            </c:numRef>
          </c:val>
        </c:ser>
        <c:ser>
          <c:idx val="2"/>
          <c:order val="2"/>
          <c:tx>
            <c:strRef>
              <c:f>Sheet1!$D$1</c:f>
              <c:strCache>
                <c:ptCount val="1"/>
                <c:pt idx="0">
                  <c:v>France</c:v>
                </c:pt>
              </c:strCache>
            </c:strRef>
          </c:tx>
          <c:spPr>
            <a:ln>
              <a:solidFill>
                <a:srgbClr val="FF0000"/>
              </a:solidFill>
            </a:ln>
          </c:spPr>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Sheet1!$D$2:$D$33</c:f>
              <c:numCache>
                <c:formatCode>General</c:formatCode>
                <c:ptCount val="32"/>
                <c:pt idx="0">
                  <c:v>2.0991922649468218</c:v>
                </c:pt>
                <c:pt idx="1">
                  <c:v>2.0167992186604451</c:v>
                </c:pt>
                <c:pt idx="2">
                  <c:v>2.0673309307380392</c:v>
                </c:pt>
                <c:pt idx="3">
                  <c:v>2.0595968351532767</c:v>
                </c:pt>
                <c:pt idx="4">
                  <c:v>2.1567065724608687</c:v>
                </c:pt>
                <c:pt idx="5">
                  <c:v>2.0930949841905182</c:v>
                </c:pt>
                <c:pt idx="6">
                  <c:v>2.1628331912825636</c:v>
                </c:pt>
                <c:pt idx="7">
                  <c:v>2.181038213794448</c:v>
                </c:pt>
                <c:pt idx="8">
                  <c:v>2.162034742356469</c:v>
                </c:pt>
                <c:pt idx="9">
                  <c:v>2.1383016558555412</c:v>
                </c:pt>
                <c:pt idx="10">
                  <c:v>2.2040128902336238</c:v>
                </c:pt>
                <c:pt idx="11">
                  <c:v>2.2304746063541532</c:v>
                </c:pt>
                <c:pt idx="12">
                  <c:v>2.2071235294912288</c:v>
                </c:pt>
                <c:pt idx="13">
                  <c:v>2.1953081370294227</c:v>
                </c:pt>
                <c:pt idx="14">
                  <c:v>2.1511518511771412</c:v>
                </c:pt>
                <c:pt idx="15">
                  <c:v>2.1670709902034653</c:v>
                </c:pt>
                <c:pt idx="16">
                  <c:v>2.1946552652457587</c:v>
                </c:pt>
                <c:pt idx="17">
                  <c:v>2.3684738726621402</c:v>
                </c:pt>
                <c:pt idx="18">
                  <c:v>2.4569116010531777</c:v>
                </c:pt>
                <c:pt idx="19">
                  <c:v>2.5206538992385177</c:v>
                </c:pt>
                <c:pt idx="20">
                  <c:v>2.8005497668254202</c:v>
                </c:pt>
                <c:pt idx="21">
                  <c:v>3.0196484421186662</c:v>
                </c:pt>
                <c:pt idx="22">
                  <c:v>3.2190644448428931</c:v>
                </c:pt>
                <c:pt idx="23">
                  <c:v>3.5547775274718232</c:v>
                </c:pt>
                <c:pt idx="24">
                  <c:v>3.7781239771941402</c:v>
                </c:pt>
                <c:pt idx="25">
                  <c:v>3.8247545859785403</c:v>
                </c:pt>
                <c:pt idx="26">
                  <c:v>3.8293751618622229</c:v>
                </c:pt>
                <c:pt idx="27">
                  <c:v>3.8589621770797367</c:v>
                </c:pt>
                <c:pt idx="28">
                  <c:v>3.9780314595169646</c:v>
                </c:pt>
                <c:pt idx="29">
                  <c:v>4.0627157731141263</c:v>
                </c:pt>
                <c:pt idx="30">
                  <c:v>4.0701079637091162</c:v>
                </c:pt>
                <c:pt idx="31">
                  <c:v>4.0193298578565626</c:v>
                </c:pt>
              </c:numCache>
            </c:numRef>
          </c:val>
        </c:ser>
        <c:ser>
          <c:idx val="3"/>
          <c:order val="3"/>
          <c:tx>
            <c:strRef>
              <c:f>Sheet1!$E$1</c:f>
              <c:strCache>
                <c:ptCount val="1"/>
                <c:pt idx="0">
                  <c:v>Pays-Bas</c:v>
                </c:pt>
              </c:strCache>
            </c:strRef>
          </c:tx>
          <c:marker>
            <c:symbol val="none"/>
          </c:marker>
          <c:dPt>
            <c:idx val="12"/>
            <c:spPr>
              <a:ln>
                <a:noFill/>
              </a:ln>
            </c:spPr>
          </c:dPt>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Sheet1!$E$2:$E$33</c:f>
              <c:numCache>
                <c:formatCode>General</c:formatCode>
                <c:ptCount val="32"/>
                <c:pt idx="12">
                  <c:v>1.79943692616863</c:v>
                </c:pt>
                <c:pt idx="13">
                  <c:v>1.7997001675838022</c:v>
                </c:pt>
                <c:pt idx="14">
                  <c:v>1.7775398472566561</c:v>
                </c:pt>
                <c:pt idx="15">
                  <c:v>1.7912590461720859</c:v>
                </c:pt>
                <c:pt idx="16">
                  <c:v>1.8011648396187507</c:v>
                </c:pt>
                <c:pt idx="17">
                  <c:v>1.8707243562520133</c:v>
                </c:pt>
                <c:pt idx="18">
                  <c:v>1.9128674906588963</c:v>
                </c:pt>
                <c:pt idx="19">
                  <c:v>1.9828146445667223</c:v>
                </c:pt>
                <c:pt idx="20">
                  <c:v>2.1023664510908953</c:v>
                </c:pt>
                <c:pt idx="21">
                  <c:v>2.1211693868349952</c:v>
                </c:pt>
                <c:pt idx="22">
                  <c:v>2.452031696097662</c:v>
                </c:pt>
                <c:pt idx="23">
                  <c:v>2.4140799312793177</c:v>
                </c:pt>
                <c:pt idx="24">
                  <c:v>2.5093011635447247</c:v>
                </c:pt>
                <c:pt idx="25">
                  <c:v>2.6324794373034361</c:v>
                </c:pt>
                <c:pt idx="26">
                  <c:v>2.6441701026587832</c:v>
                </c:pt>
                <c:pt idx="27">
                  <c:v>2.7154642896731938</c:v>
                </c:pt>
                <c:pt idx="28">
                  <c:v>2.7446497393095437</c:v>
                </c:pt>
                <c:pt idx="29">
                  <c:v>2.7541040128056991</c:v>
                </c:pt>
                <c:pt idx="30">
                  <c:v>2.7412167912759822</c:v>
                </c:pt>
                <c:pt idx="31">
                  <c:v>2.7345634721380772</c:v>
                </c:pt>
              </c:numCache>
            </c:numRef>
          </c:val>
        </c:ser>
        <c:marker val="1"/>
        <c:axId val="214997248"/>
        <c:axId val="215040384"/>
      </c:lineChart>
      <c:catAx>
        <c:axId val="214997248"/>
        <c:scaling>
          <c:orientation val="minMax"/>
        </c:scaling>
        <c:axPos val="b"/>
        <c:title>
          <c:tx>
            <c:rich>
              <a:bodyPr/>
              <a:lstStyle/>
              <a:p>
                <a:pPr>
                  <a:defRPr sz="1100"/>
                </a:pPr>
                <a:r>
                  <a:rPr lang="fr-FR" sz="1100" baseline="0" noProof="0" dirty="0" smtClean="0"/>
                  <a:t>Fenêtre glissante de 10 ans</a:t>
                </a:r>
                <a:endParaRPr lang="fr-FR" sz="1100" noProof="0" dirty="0"/>
              </a:p>
            </c:rich>
          </c:tx>
          <c:layout/>
        </c:title>
        <c:numFmt formatCode="yyyy" sourceLinked="1"/>
        <c:tickLblPos val="low"/>
        <c:txPr>
          <a:bodyPr rot="-5400000" vert="horz"/>
          <a:lstStyle/>
          <a:p>
            <a:pPr>
              <a:defRPr sz="1200"/>
            </a:pPr>
            <a:endParaRPr lang="nl-BE"/>
          </a:p>
        </c:txPr>
        <c:crossAx val="215040384"/>
        <c:crosses val="autoZero"/>
        <c:auto val="1"/>
        <c:lblAlgn val="ctr"/>
        <c:lblOffset val="100"/>
        <c:tickLblSkip val="4"/>
        <c:tickMarkSkip val="4"/>
      </c:catAx>
      <c:valAx>
        <c:axId val="215040384"/>
        <c:scaling>
          <c:orientation val="minMax"/>
          <c:max val="10"/>
        </c:scaling>
        <c:axPos val="l"/>
        <c:majorGridlines/>
        <c:numFmt formatCode="#,##0" sourceLinked="0"/>
        <c:tickLblPos val="nextTo"/>
        <c:txPr>
          <a:bodyPr/>
          <a:lstStyle/>
          <a:p>
            <a:pPr>
              <a:defRPr sz="1200"/>
            </a:pPr>
            <a:endParaRPr lang="nl-BE"/>
          </a:p>
        </c:txPr>
        <c:crossAx val="214997248"/>
        <c:crosses val="autoZero"/>
        <c:crossBetween val="between"/>
      </c:valAx>
      <c:spPr>
        <a:solidFill>
          <a:srgbClr val="FFFFFF"/>
        </a:solidFill>
      </c:spPr>
    </c:plotArea>
    <c:legend>
      <c:legendPos val="b"/>
      <c:legendEntry>
        <c:idx val="0"/>
        <c:txPr>
          <a:bodyPr/>
          <a:lstStyle/>
          <a:p>
            <a:pPr>
              <a:defRPr sz="1200" b="1"/>
            </a:pPr>
            <a:endParaRPr lang="nl-BE"/>
          </a:p>
        </c:txPr>
      </c:legendEntry>
      <c:legendEntry>
        <c:idx val="1"/>
        <c:txPr>
          <a:bodyPr/>
          <a:lstStyle/>
          <a:p>
            <a:pPr>
              <a:defRPr sz="1200" b="1"/>
            </a:pPr>
            <a:endParaRPr lang="nl-BE"/>
          </a:p>
        </c:txPr>
      </c:legendEntry>
      <c:legendEntry>
        <c:idx val="2"/>
        <c:txPr>
          <a:bodyPr/>
          <a:lstStyle/>
          <a:p>
            <a:pPr>
              <a:defRPr sz="1200" b="1"/>
            </a:pPr>
            <a:endParaRPr lang="nl-BE"/>
          </a:p>
        </c:txPr>
      </c:legendEntry>
      <c:legendEntry>
        <c:idx val="3"/>
        <c:txPr>
          <a:bodyPr/>
          <a:lstStyle/>
          <a:p>
            <a:pPr>
              <a:defRPr sz="1200" b="1"/>
            </a:pPr>
            <a:endParaRPr lang="nl-BE"/>
          </a:p>
        </c:txPr>
      </c:legendEntry>
      <c:layout>
        <c:manualLayout>
          <c:xMode val="edge"/>
          <c:yMode val="edge"/>
          <c:x val="5.2748047361144169E-2"/>
          <c:y val="0.11442168425408659"/>
          <c:w val="0.54510113647956615"/>
          <c:h val="0.1280506966804939"/>
        </c:manualLayout>
      </c:layout>
      <c:spPr>
        <a:noFill/>
      </c:spPr>
    </c:legend>
    <c:plotVisOnly val="1"/>
  </c:chart>
  <c:txPr>
    <a:bodyPr/>
    <a:lstStyle/>
    <a:p>
      <a:pPr>
        <a:defRPr sz="1800"/>
      </a:pPr>
      <a:endParaRPr lang="nl-B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nl-BE"/>
  <c:chart>
    <c:plotArea>
      <c:layout>
        <c:manualLayout>
          <c:layoutTarget val="inner"/>
          <c:xMode val="edge"/>
          <c:yMode val="edge"/>
          <c:x val="7.7579555148469259E-2"/>
          <c:y val="2.8075842154681216E-2"/>
          <c:w val="0.88685696480335008"/>
          <c:h val="0.5171580043808196"/>
        </c:manualLayout>
      </c:layout>
      <c:barChart>
        <c:barDir val="col"/>
        <c:grouping val="stacked"/>
        <c:ser>
          <c:idx val="0"/>
          <c:order val="0"/>
          <c:tx>
            <c:strRef>
              <c:f>Sheet1!$B$1</c:f>
              <c:strCache>
                <c:ptCount val="1"/>
                <c:pt idx="0">
                  <c:v>Biens</c:v>
                </c:pt>
              </c:strCache>
            </c:strRef>
          </c:tx>
          <c:spPr>
            <a:solidFill>
              <a:schemeClr val="accent6">
                <a:lumMod val="50000"/>
              </a:schemeClr>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2011e</c:v>
                </c:pt>
              </c:strCache>
            </c:strRef>
          </c:cat>
          <c:val>
            <c:numRef>
              <c:f>Sheet1!$B$2:$B$17</c:f>
              <c:numCache>
                <c:formatCode>0.0</c:formatCode>
                <c:ptCount val="16"/>
                <c:pt idx="0">
                  <c:v>2.9801968971754094</c:v>
                </c:pt>
                <c:pt idx="1">
                  <c:v>3.1899013378142582</c:v>
                </c:pt>
                <c:pt idx="2">
                  <c:v>3.2026014061439385</c:v>
                </c:pt>
                <c:pt idx="3">
                  <c:v>3.5535872678171962</c:v>
                </c:pt>
                <c:pt idx="4">
                  <c:v>2.0940241014885288</c:v>
                </c:pt>
                <c:pt idx="5">
                  <c:v>2.8687489874355663</c:v>
                </c:pt>
                <c:pt idx="6">
                  <c:v>4.8087338857902884</c:v>
                </c:pt>
                <c:pt idx="7">
                  <c:v>4.4597905239436697</c:v>
                </c:pt>
                <c:pt idx="8">
                  <c:v>3.5145472302880041</c:v>
                </c:pt>
                <c:pt idx="9">
                  <c:v>2.1136482711043394</c:v>
                </c:pt>
                <c:pt idx="10">
                  <c:v>2.0208223378947063</c:v>
                </c:pt>
                <c:pt idx="11">
                  <c:v>1.5901471810307175</c:v>
                </c:pt>
                <c:pt idx="12">
                  <c:v>-1.549532975106334</c:v>
                </c:pt>
                <c:pt idx="13">
                  <c:v>-0.37535516792486512</c:v>
                </c:pt>
                <c:pt idx="14">
                  <c:v>0.29798729587131689</c:v>
                </c:pt>
              </c:numCache>
            </c:numRef>
          </c:val>
        </c:ser>
        <c:ser>
          <c:idx val="1"/>
          <c:order val="1"/>
          <c:tx>
            <c:strRef>
              <c:f>Sheet1!$C$1</c:f>
              <c:strCache>
                <c:ptCount val="1"/>
                <c:pt idx="0">
                  <c:v>Services</c:v>
                </c:pt>
              </c:strCache>
            </c:strRef>
          </c:tx>
          <c:spPr>
            <a:solidFill>
              <a:srgbClr val="00B0F0"/>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2011e</c:v>
                </c:pt>
              </c:strCache>
            </c:strRef>
          </c:cat>
          <c:val>
            <c:numRef>
              <c:f>Sheet1!$C$2:$C$17</c:f>
              <c:numCache>
                <c:formatCode>General</c:formatCode>
                <c:ptCount val="16"/>
                <c:pt idx="0">
                  <c:v>0.1606244067402689</c:v>
                </c:pt>
                <c:pt idx="1">
                  <c:v>0.57613625515679001</c:v>
                </c:pt>
                <c:pt idx="2">
                  <c:v>0.59842243880687207</c:v>
                </c:pt>
                <c:pt idx="3">
                  <c:v>0.6085979207596719</c:v>
                </c:pt>
                <c:pt idx="4">
                  <c:v>0.83340440716353592</c:v>
                </c:pt>
                <c:pt idx="5">
                  <c:v>0.77381666210576294</c:v>
                </c:pt>
                <c:pt idx="6">
                  <c:v>0.93291790154139054</c:v>
                </c:pt>
                <c:pt idx="7">
                  <c:v>0.94482668358832711</c:v>
                </c:pt>
                <c:pt idx="8">
                  <c:v>1.3990421903173349</c:v>
                </c:pt>
                <c:pt idx="9">
                  <c:v>1.8206931067177372</c:v>
                </c:pt>
                <c:pt idx="10">
                  <c:v>1.7922353041918795</c:v>
                </c:pt>
                <c:pt idx="11">
                  <c:v>2.2550251804970372</c:v>
                </c:pt>
                <c:pt idx="12">
                  <c:v>2.4055983736478543</c:v>
                </c:pt>
                <c:pt idx="13">
                  <c:v>3.1049572206555038</c:v>
                </c:pt>
                <c:pt idx="14">
                  <c:v>2.403086942841036</c:v>
                </c:pt>
              </c:numCache>
            </c:numRef>
          </c:val>
        </c:ser>
        <c:ser>
          <c:idx val="2"/>
          <c:order val="2"/>
          <c:tx>
            <c:strRef>
              <c:f>Sheet1!$D$1</c:f>
              <c:strCache>
                <c:ptCount val="1"/>
                <c:pt idx="0">
                  <c:v>Revenus</c:v>
                </c:pt>
              </c:strCache>
            </c:strRef>
          </c:tx>
          <c:spPr>
            <a:solidFill>
              <a:schemeClr val="bg1">
                <a:lumMod val="65000"/>
              </a:schemeClr>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2011e</c:v>
                </c:pt>
              </c:strCache>
            </c:strRef>
          </c:cat>
          <c:val>
            <c:numRef>
              <c:f>Sheet1!$D$2:$D$17</c:f>
              <c:numCache>
                <c:formatCode>General</c:formatCode>
                <c:ptCount val="16"/>
                <c:pt idx="0">
                  <c:v>1.8507711054284626</c:v>
                </c:pt>
                <c:pt idx="1">
                  <c:v>1.9592063938977227</c:v>
                </c:pt>
                <c:pt idx="2">
                  <c:v>1.7585697549621411</c:v>
                </c:pt>
                <c:pt idx="3">
                  <c:v>1.9414181574597986</c:v>
                </c:pt>
                <c:pt idx="4">
                  <c:v>2.2844079276700442</c:v>
                </c:pt>
                <c:pt idx="5">
                  <c:v>1.602174619983703</c:v>
                </c:pt>
                <c:pt idx="6">
                  <c:v>1.3541455973091781</c:v>
                </c:pt>
                <c:pt idx="7">
                  <c:v>1.5220356877427728</c:v>
                </c:pt>
                <c:pt idx="8">
                  <c:v>1.104629856890065</c:v>
                </c:pt>
                <c:pt idx="9">
                  <c:v>0.65523459013304564</c:v>
                </c:pt>
                <c:pt idx="10">
                  <c:v>0.8548558882909687</c:v>
                </c:pt>
                <c:pt idx="11">
                  <c:v>1.0029485283694799</c:v>
                </c:pt>
                <c:pt idx="12">
                  <c:v>1.434865108115307</c:v>
                </c:pt>
                <c:pt idx="13">
                  <c:v>-0.61730751691361641</c:v>
                </c:pt>
                <c:pt idx="14">
                  <c:v>1.7617087943695231</c:v>
                </c:pt>
              </c:numCache>
            </c:numRef>
          </c:val>
        </c:ser>
        <c:ser>
          <c:idx val="3"/>
          <c:order val="3"/>
          <c:tx>
            <c:strRef>
              <c:f>Sheet1!$E$1</c:f>
              <c:strCache>
                <c:ptCount val="1"/>
                <c:pt idx="0">
                  <c:v>Transferts courants</c:v>
                </c:pt>
              </c:strCache>
            </c:strRef>
          </c:tx>
          <c:spPr>
            <a:solidFill>
              <a:srgbClr val="FFC000"/>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2011e</c:v>
                </c:pt>
              </c:strCache>
            </c:strRef>
          </c:cat>
          <c:val>
            <c:numRef>
              <c:f>Sheet1!$E$2:$E$17</c:f>
              <c:numCache>
                <c:formatCode>General</c:formatCode>
                <c:ptCount val="16"/>
                <c:pt idx="0">
                  <c:v>-1.0452397056260141</c:v>
                </c:pt>
                <c:pt idx="1">
                  <c:v>-0.99619516260751928</c:v>
                </c:pt>
                <c:pt idx="2">
                  <c:v>-1.1031443504300775</c:v>
                </c:pt>
                <c:pt idx="3">
                  <c:v>-1.1506762311130221</c:v>
                </c:pt>
                <c:pt idx="4">
                  <c:v>-1.0222835358835447</c:v>
                </c:pt>
                <c:pt idx="5">
                  <c:v>-0.94271377279617674</c:v>
                </c:pt>
                <c:pt idx="6">
                  <c:v>-1.1291433707762144</c:v>
                </c:pt>
                <c:pt idx="7">
                  <c:v>-1.3376836776957044</c:v>
                </c:pt>
                <c:pt idx="8">
                  <c:v>-1.4932774812755722</c:v>
                </c:pt>
                <c:pt idx="9">
                  <c:v>-1.378441898727347</c:v>
                </c:pt>
                <c:pt idx="10">
                  <c:v>-1.2927640066652435</c:v>
                </c:pt>
                <c:pt idx="11">
                  <c:v>-0.91186077877870053</c:v>
                </c:pt>
                <c:pt idx="12">
                  <c:v>-1.2165945777254681</c:v>
                </c:pt>
                <c:pt idx="13">
                  <c:v>-1.442313322723598</c:v>
                </c:pt>
                <c:pt idx="14">
                  <c:v>-1.3158001533317829</c:v>
                </c:pt>
              </c:numCache>
            </c:numRef>
          </c:val>
        </c:ser>
        <c:overlap val="100"/>
        <c:axId val="167466880"/>
        <c:axId val="167468416"/>
      </c:barChart>
      <c:lineChart>
        <c:grouping val="standard"/>
        <c:ser>
          <c:idx val="4"/>
          <c:order val="4"/>
          <c:tx>
            <c:strRef>
              <c:f>Sheet1!$F$1</c:f>
              <c:strCache>
                <c:ptCount val="1"/>
                <c:pt idx="0">
                  <c:v>Solde courant</c:v>
                </c:pt>
              </c:strCache>
            </c:strRef>
          </c:tx>
          <c:spPr>
            <a:ln>
              <a:solidFill>
                <a:srgbClr val="000000"/>
              </a:solidFill>
            </a:ln>
          </c:spPr>
          <c:marker>
            <c:symbol val="none"/>
          </c:marke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2011e</c:v>
                </c:pt>
              </c:strCache>
            </c:strRef>
          </c:cat>
          <c:val>
            <c:numRef>
              <c:f>Sheet1!$F$2:$F$17</c:f>
              <c:numCache>
                <c:formatCode>General</c:formatCode>
                <c:ptCount val="16"/>
                <c:pt idx="0">
                  <c:v>3.9463527037181234</c:v>
                </c:pt>
                <c:pt idx="1">
                  <c:v>4.7290488242612554</c:v>
                </c:pt>
                <c:pt idx="2">
                  <c:v>4.4564492494828745</c:v>
                </c:pt>
                <c:pt idx="3">
                  <c:v>4.9529271149236411</c:v>
                </c:pt>
                <c:pt idx="4">
                  <c:v>4.1895529004385681</c:v>
                </c:pt>
                <c:pt idx="5">
                  <c:v>4.3020264967288515</c:v>
                </c:pt>
                <c:pt idx="6">
                  <c:v>5.9666540138646438</c:v>
                </c:pt>
                <c:pt idx="7">
                  <c:v>5.588969217579062</c:v>
                </c:pt>
                <c:pt idx="8">
                  <c:v>4.5249417962198395</c:v>
                </c:pt>
                <c:pt idx="9">
                  <c:v>3.2111340692277683</c:v>
                </c:pt>
                <c:pt idx="10">
                  <c:v>3.3751495237123037</c:v>
                </c:pt>
                <c:pt idx="11">
                  <c:v>3.936260111118524</c:v>
                </c:pt>
                <c:pt idx="12">
                  <c:v>1.0743359289313539</c:v>
                </c:pt>
                <c:pt idx="13">
                  <c:v>0.66998121309341696</c:v>
                </c:pt>
                <c:pt idx="14">
                  <c:v>3.1469828797500932</c:v>
                </c:pt>
                <c:pt idx="15">
                  <c:v>1.8368782136572164</c:v>
                </c:pt>
              </c:numCache>
            </c:numRef>
          </c:val>
        </c:ser>
        <c:ser>
          <c:idx val="5"/>
          <c:order val="5"/>
          <c:tx>
            <c:strRef>
              <c:f>Sheet1!$G$1</c:f>
              <c:strCache>
                <c:ptCount val="1"/>
                <c:pt idx="0">
                  <c:v>p.m. Solde courant selon la balance des paiements</c:v>
                </c:pt>
              </c:strCache>
            </c:strRef>
          </c:tx>
          <c:spPr>
            <a:ln>
              <a:solidFill>
                <a:schemeClr val="tx1"/>
              </a:solidFill>
              <a:prstDash val="sysDot"/>
            </a:ln>
          </c:spPr>
          <c:marker>
            <c:symbol val="none"/>
          </c:marke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2011e</c:v>
                </c:pt>
              </c:strCache>
            </c:strRef>
          </c:cat>
          <c:val>
            <c:numRef>
              <c:f>Sheet1!$G$2:$G$17</c:f>
              <c:numCache>
                <c:formatCode>General</c:formatCode>
                <c:ptCount val="16"/>
                <c:pt idx="0">
                  <c:v>5.0138436139249265</c:v>
                </c:pt>
                <c:pt idx="1">
                  <c:v>5.5342670760221928</c:v>
                </c:pt>
                <c:pt idx="2">
                  <c:v>5.1780954906278023</c:v>
                </c:pt>
                <c:pt idx="3">
                  <c:v>5.0775100982900412</c:v>
                </c:pt>
                <c:pt idx="4">
                  <c:v>4.0254616825317084</c:v>
                </c:pt>
                <c:pt idx="5">
                  <c:v>3.3929535796171377</c:v>
                </c:pt>
                <c:pt idx="6">
                  <c:v>4.4795694769543344</c:v>
                </c:pt>
                <c:pt idx="7">
                  <c:v>3.4187140578558095</c:v>
                </c:pt>
                <c:pt idx="8">
                  <c:v>3.1782525453237493</c:v>
                </c:pt>
                <c:pt idx="9">
                  <c:v>1.9752304996112167</c:v>
                </c:pt>
                <c:pt idx="10">
                  <c:v>1.8550535940303203</c:v>
                </c:pt>
                <c:pt idx="11">
                  <c:v>1.6197350565111317</c:v>
                </c:pt>
                <c:pt idx="12">
                  <c:v>-1.6462018294656191</c:v>
                </c:pt>
                <c:pt idx="13">
                  <c:v>-1.5611155688759168</c:v>
                </c:pt>
                <c:pt idx="14">
                  <c:v>1.4157218403280256</c:v>
                </c:pt>
                <c:pt idx="15">
                  <c:v>-0.7659027229412575</c:v>
                </c:pt>
              </c:numCache>
            </c:numRef>
          </c:val>
        </c:ser>
        <c:marker val="1"/>
        <c:axId val="167466880"/>
        <c:axId val="167468416"/>
      </c:lineChart>
      <c:catAx>
        <c:axId val="167466880"/>
        <c:scaling>
          <c:orientation val="minMax"/>
        </c:scaling>
        <c:axPos val="b"/>
        <c:numFmt formatCode="General" sourceLinked="1"/>
        <c:tickLblPos val="low"/>
        <c:txPr>
          <a:bodyPr rot="-5400000"/>
          <a:lstStyle/>
          <a:p>
            <a:pPr>
              <a:defRPr sz="1000"/>
            </a:pPr>
            <a:endParaRPr lang="nl-BE"/>
          </a:p>
        </c:txPr>
        <c:crossAx val="167468416"/>
        <c:crosses val="autoZero"/>
        <c:auto val="1"/>
        <c:lblAlgn val="ctr"/>
        <c:lblOffset val="100"/>
      </c:catAx>
      <c:valAx>
        <c:axId val="167468416"/>
        <c:scaling>
          <c:orientation val="minMax"/>
        </c:scaling>
        <c:axPos val="l"/>
        <c:majorGridlines>
          <c:spPr>
            <a:ln>
              <a:solidFill>
                <a:schemeClr val="bg1">
                  <a:lumMod val="65000"/>
                </a:schemeClr>
              </a:solidFill>
            </a:ln>
          </c:spPr>
        </c:majorGridlines>
        <c:numFmt formatCode="0" sourceLinked="0"/>
        <c:tickLblPos val="nextTo"/>
        <c:txPr>
          <a:bodyPr/>
          <a:lstStyle/>
          <a:p>
            <a:pPr>
              <a:defRPr sz="1000"/>
            </a:pPr>
            <a:endParaRPr lang="nl-BE"/>
          </a:p>
        </c:txPr>
        <c:crossAx val="167466880"/>
        <c:crosses val="autoZero"/>
        <c:crossBetween val="between"/>
      </c:valAx>
      <c:spPr>
        <a:solidFill>
          <a:schemeClr val="bg1"/>
        </a:solidFill>
        <a:ln>
          <a:solidFill>
            <a:schemeClr val="tx1"/>
          </a:solidFill>
        </a:ln>
      </c:spPr>
    </c:plotArea>
    <c:legend>
      <c:legendPos val="b"/>
      <c:layout>
        <c:manualLayout>
          <c:xMode val="edge"/>
          <c:yMode val="edge"/>
          <c:x val="0.10320520046767864"/>
          <c:y val="0.64173122900448398"/>
          <c:w val="0.77791179493236939"/>
          <c:h val="0.33622840098043277"/>
        </c:manualLayout>
      </c:layout>
      <c:txPr>
        <a:bodyPr/>
        <a:lstStyle/>
        <a:p>
          <a:pPr>
            <a:defRPr sz="1000"/>
          </a:pPr>
          <a:endParaRPr lang="nl-BE"/>
        </a:p>
      </c:txPr>
    </c:legend>
    <c:plotVisOnly val="1"/>
    <c:dispBlanksAs val="gap"/>
  </c:chart>
  <c:txPr>
    <a:bodyPr/>
    <a:lstStyle/>
    <a:p>
      <a:pPr>
        <a:defRPr sz="1800"/>
      </a:pPr>
      <a:endParaRPr lang="nl-BE"/>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a:pPr>
            <a:r>
              <a:rPr lang="fr-FR" sz="1400" noProof="0" dirty="0" smtClean="0"/>
              <a:t>Mazout de chauffage</a:t>
            </a:r>
            <a:endParaRPr lang="fr-FR" sz="1400" noProof="0" dirty="0"/>
          </a:p>
        </c:rich>
      </c:tx>
      <c:layout>
        <c:manualLayout>
          <c:xMode val="edge"/>
          <c:yMode val="edge"/>
          <c:x val="0.26196129994759748"/>
          <c:y val="2.8880487292585588E-2"/>
        </c:manualLayout>
      </c:layout>
      <c:overlay val="1"/>
    </c:title>
    <c:plotArea>
      <c:layout>
        <c:manualLayout>
          <c:layoutTarget val="inner"/>
          <c:xMode val="edge"/>
          <c:yMode val="edge"/>
          <c:x val="0.1422165802417579"/>
          <c:y val="9.9904071463335214E-2"/>
          <c:w val="0.85778341975824213"/>
          <c:h val="0.5295544342401437"/>
        </c:manualLayout>
      </c:layout>
      <c:lineChart>
        <c:grouping val="standard"/>
        <c:ser>
          <c:idx val="0"/>
          <c:order val="0"/>
          <c:tx>
            <c:strRef>
              <c:f>Sheet1!$B$1</c:f>
              <c:strCache>
                <c:ptCount val="1"/>
                <c:pt idx="0">
                  <c:v>België</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Sheet1!$B$2:$B$33</c:f>
              <c:numCache>
                <c:formatCode>General</c:formatCode>
                <c:ptCount val="32"/>
                <c:pt idx="0">
                  <c:v>7.6347130370488268</c:v>
                </c:pt>
                <c:pt idx="1">
                  <c:v>7.6385530331415081</c:v>
                </c:pt>
                <c:pt idx="2">
                  <c:v>7.6739621300537504</c:v>
                </c:pt>
                <c:pt idx="3">
                  <c:v>7.6615034113286722</c:v>
                </c:pt>
                <c:pt idx="4">
                  <c:v>7.8787864400427789</c:v>
                </c:pt>
                <c:pt idx="5">
                  <c:v>7.6809536600125679</c:v>
                </c:pt>
                <c:pt idx="6">
                  <c:v>7.7423298431643524</c:v>
                </c:pt>
                <c:pt idx="7">
                  <c:v>7.7930298305496883</c:v>
                </c:pt>
                <c:pt idx="8">
                  <c:v>7.6516154770714255</c:v>
                </c:pt>
                <c:pt idx="9">
                  <c:v>7.6969992718180205</c:v>
                </c:pt>
                <c:pt idx="10">
                  <c:v>7.6155677458072875</c:v>
                </c:pt>
                <c:pt idx="11">
                  <c:v>7.5667010521739462</c:v>
                </c:pt>
                <c:pt idx="12">
                  <c:v>7.5356422321464596</c:v>
                </c:pt>
                <c:pt idx="13">
                  <c:v>7.5456598251847824</c:v>
                </c:pt>
                <c:pt idx="14">
                  <c:v>7.5074373118310795</c:v>
                </c:pt>
                <c:pt idx="15">
                  <c:v>7.5609263767246855</c:v>
                </c:pt>
                <c:pt idx="16">
                  <c:v>7.6241579476615309</c:v>
                </c:pt>
                <c:pt idx="17">
                  <c:v>7.7869360230336504</c:v>
                </c:pt>
                <c:pt idx="18">
                  <c:v>7.9270870141626384</c:v>
                </c:pt>
                <c:pt idx="19">
                  <c:v>7.8638112803882345</c:v>
                </c:pt>
                <c:pt idx="20">
                  <c:v>8.1997439619979051</c:v>
                </c:pt>
                <c:pt idx="21">
                  <c:v>8.2462000080091009</c:v>
                </c:pt>
                <c:pt idx="22">
                  <c:v>8.4538119668902443</c:v>
                </c:pt>
                <c:pt idx="23">
                  <c:v>8.8683879714934442</c:v>
                </c:pt>
                <c:pt idx="24">
                  <c:v>9.2177228224877972</c:v>
                </c:pt>
                <c:pt idx="25">
                  <c:v>9.4523929714164794</c:v>
                </c:pt>
                <c:pt idx="26">
                  <c:v>9.5240247472982631</c:v>
                </c:pt>
                <c:pt idx="27">
                  <c:v>9.4643677175409326</c:v>
                </c:pt>
                <c:pt idx="28">
                  <c:v>9.2396179238983009</c:v>
                </c:pt>
                <c:pt idx="29">
                  <c:v>9.3162279031889774</c:v>
                </c:pt>
                <c:pt idx="30">
                  <c:v>9.3339422919996267</c:v>
                </c:pt>
                <c:pt idx="31">
                  <c:v>9.3521797790861267</c:v>
                </c:pt>
              </c:numCache>
            </c:numRef>
          </c:val>
        </c:ser>
        <c:ser>
          <c:idx val="1"/>
          <c:order val="1"/>
          <c:tx>
            <c:strRef>
              <c:f>Sheet1!$C$1</c:f>
              <c:strCache>
                <c:ptCount val="1"/>
                <c:pt idx="0">
                  <c:v>Duitsland</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Sheet1!$C$2:$C$33</c:f>
              <c:numCache>
                <c:formatCode>General</c:formatCode>
                <c:ptCount val="32"/>
                <c:pt idx="0">
                  <c:v>5.854308998661554</c:v>
                </c:pt>
                <c:pt idx="1">
                  <c:v>6.0815822252407905</c:v>
                </c:pt>
                <c:pt idx="2">
                  <c:v>6.0607293390314787</c:v>
                </c:pt>
                <c:pt idx="3">
                  <c:v>6.0476328682670655</c:v>
                </c:pt>
                <c:pt idx="4">
                  <c:v>6.2308499918250062</c:v>
                </c:pt>
                <c:pt idx="5">
                  <c:v>6.1667644518613711</c:v>
                </c:pt>
                <c:pt idx="6">
                  <c:v>6.2047407059479314</c:v>
                </c:pt>
                <c:pt idx="7">
                  <c:v>6.2242354851334314</c:v>
                </c:pt>
                <c:pt idx="8">
                  <c:v>6.305350190999258</c:v>
                </c:pt>
                <c:pt idx="9">
                  <c:v>6.3166144889857945</c:v>
                </c:pt>
                <c:pt idx="10">
                  <c:v>6.2429902282347776</c:v>
                </c:pt>
                <c:pt idx="11">
                  <c:v>6.2239309467173802</c:v>
                </c:pt>
                <c:pt idx="12">
                  <c:v>6.1652613828227594</c:v>
                </c:pt>
                <c:pt idx="13">
                  <c:v>6.2024536758556588</c:v>
                </c:pt>
                <c:pt idx="14">
                  <c:v>6.2932860853892034</c:v>
                </c:pt>
                <c:pt idx="15">
                  <c:v>6.327023491270058</c:v>
                </c:pt>
                <c:pt idx="16">
                  <c:v>6.3369433568813873</c:v>
                </c:pt>
                <c:pt idx="17">
                  <c:v>6.4442080962955828</c:v>
                </c:pt>
                <c:pt idx="18">
                  <c:v>6.5543140363683454</c:v>
                </c:pt>
                <c:pt idx="19">
                  <c:v>6.5505298504379255</c:v>
                </c:pt>
                <c:pt idx="20">
                  <c:v>6.9839645359265177</c:v>
                </c:pt>
                <c:pt idx="21">
                  <c:v>7.0939527794875286</c:v>
                </c:pt>
                <c:pt idx="22">
                  <c:v>7.3616393163423384</c:v>
                </c:pt>
                <c:pt idx="23">
                  <c:v>7.7062069970768894</c:v>
                </c:pt>
                <c:pt idx="24">
                  <c:v>8.1859486514403272</c:v>
                </c:pt>
                <c:pt idx="25">
                  <c:v>8.6556306679298842</c:v>
                </c:pt>
                <c:pt idx="26">
                  <c:v>8.80002945969545</c:v>
                </c:pt>
                <c:pt idx="27">
                  <c:v>8.6978537663055189</c:v>
                </c:pt>
                <c:pt idx="28">
                  <c:v>8.6365265639034678</c:v>
                </c:pt>
                <c:pt idx="29">
                  <c:v>8.7675896153338275</c:v>
                </c:pt>
                <c:pt idx="30">
                  <c:v>8.7141496222501189</c:v>
                </c:pt>
                <c:pt idx="31">
                  <c:v>8.7363182630924356</c:v>
                </c:pt>
              </c:numCache>
            </c:numRef>
          </c:val>
        </c:ser>
        <c:ser>
          <c:idx val="2"/>
          <c:order val="2"/>
          <c:tx>
            <c:strRef>
              <c:f>Sheet1!$D$1</c:f>
              <c:strCache>
                <c:ptCount val="1"/>
                <c:pt idx="0">
                  <c:v>Frankrijk</c:v>
                </c:pt>
              </c:strCache>
            </c:strRef>
          </c:tx>
          <c:spPr>
            <a:ln>
              <a:solidFill>
                <a:srgbClr val="FF0000"/>
              </a:solidFill>
            </a:ln>
          </c:spPr>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Sheet1!$D$2:$D$33</c:f>
              <c:numCache>
                <c:formatCode>General</c:formatCode>
                <c:ptCount val="32"/>
                <c:pt idx="0">
                  <c:v>4.9853925133382964</c:v>
                </c:pt>
                <c:pt idx="1">
                  <c:v>5.0678437165613426</c:v>
                </c:pt>
                <c:pt idx="2">
                  <c:v>5.0753322495997395</c:v>
                </c:pt>
                <c:pt idx="3">
                  <c:v>5.0534237704592142</c:v>
                </c:pt>
                <c:pt idx="4">
                  <c:v>5.3859792755270766</c:v>
                </c:pt>
                <c:pt idx="5">
                  <c:v>5.3040517011940862</c:v>
                </c:pt>
                <c:pt idx="6">
                  <c:v>5.3590686203045124</c:v>
                </c:pt>
                <c:pt idx="7">
                  <c:v>5.4076518754404495</c:v>
                </c:pt>
                <c:pt idx="8">
                  <c:v>5.4638211179116434</c:v>
                </c:pt>
                <c:pt idx="9">
                  <c:v>5.4618997755994094</c:v>
                </c:pt>
                <c:pt idx="10">
                  <c:v>5.4476535352989952</c:v>
                </c:pt>
                <c:pt idx="11">
                  <c:v>5.5134329601021825</c:v>
                </c:pt>
                <c:pt idx="12">
                  <c:v>5.4253755402371375</c:v>
                </c:pt>
                <c:pt idx="13">
                  <c:v>5.4538949189693895</c:v>
                </c:pt>
                <c:pt idx="14">
                  <c:v>5.4507368759523764</c:v>
                </c:pt>
                <c:pt idx="15">
                  <c:v>5.4833215462010694</c:v>
                </c:pt>
                <c:pt idx="16">
                  <c:v>5.6106458157640429</c:v>
                </c:pt>
                <c:pt idx="17">
                  <c:v>5.7729337017027937</c:v>
                </c:pt>
                <c:pt idx="18">
                  <c:v>5.9522590461901794</c:v>
                </c:pt>
                <c:pt idx="19">
                  <c:v>5.9645165996855471</c:v>
                </c:pt>
                <c:pt idx="20">
                  <c:v>6.5646065955651229</c:v>
                </c:pt>
                <c:pt idx="21">
                  <c:v>6.7259088408344745</c:v>
                </c:pt>
                <c:pt idx="22">
                  <c:v>7.1855307041418239</c:v>
                </c:pt>
                <c:pt idx="23">
                  <c:v>7.3787921197339434</c:v>
                </c:pt>
                <c:pt idx="24">
                  <c:v>7.8860557977091474</c:v>
                </c:pt>
                <c:pt idx="25">
                  <c:v>8.0697969190594261</c:v>
                </c:pt>
                <c:pt idx="26">
                  <c:v>8.1869156412350979</c:v>
                </c:pt>
                <c:pt idx="27">
                  <c:v>8.1159047307675714</c:v>
                </c:pt>
                <c:pt idx="28">
                  <c:v>8.3270844719029267</c:v>
                </c:pt>
                <c:pt idx="29">
                  <c:v>8.4867286841639302</c:v>
                </c:pt>
                <c:pt idx="30">
                  <c:v>8.4299878999617768</c:v>
                </c:pt>
                <c:pt idx="31">
                  <c:v>8.4025830778669413</c:v>
                </c:pt>
              </c:numCache>
            </c:numRef>
          </c:val>
        </c:ser>
        <c:marker val="1"/>
        <c:axId val="215140992"/>
        <c:axId val="215143168"/>
      </c:lineChart>
      <c:catAx>
        <c:axId val="215140992"/>
        <c:scaling>
          <c:orientation val="minMax"/>
          <c:min val="1"/>
        </c:scaling>
        <c:axPos val="b"/>
        <c:title>
          <c:tx>
            <c:rich>
              <a:bodyPr/>
              <a:lstStyle/>
              <a:p>
                <a:pPr>
                  <a:defRPr sz="1100"/>
                </a:pPr>
                <a:r>
                  <a:rPr lang="fr-FR" sz="1100" noProof="0" dirty="0" smtClean="0"/>
                  <a:t>Fenêtre</a:t>
                </a:r>
                <a:r>
                  <a:rPr lang="fr-FR" sz="1100" baseline="0" noProof="0" dirty="0" smtClean="0"/>
                  <a:t> glissante de 10 ans</a:t>
                </a:r>
                <a:endParaRPr lang="fr-FR" sz="1100" noProof="0" dirty="0"/>
              </a:p>
            </c:rich>
          </c:tx>
          <c:layout/>
        </c:title>
        <c:numFmt formatCode="yyyy" sourceLinked="0"/>
        <c:tickLblPos val="low"/>
        <c:txPr>
          <a:bodyPr rot="-5400000" vert="horz"/>
          <a:lstStyle/>
          <a:p>
            <a:pPr>
              <a:defRPr sz="1200"/>
            </a:pPr>
            <a:endParaRPr lang="nl-BE"/>
          </a:p>
        </c:txPr>
        <c:crossAx val="215143168"/>
        <c:crosses val="autoZero"/>
        <c:auto val="1"/>
        <c:lblAlgn val="ctr"/>
        <c:lblOffset val="100"/>
        <c:tickLblSkip val="4"/>
        <c:tickMarkSkip val="4"/>
      </c:catAx>
      <c:valAx>
        <c:axId val="215143168"/>
        <c:scaling>
          <c:orientation val="minMax"/>
          <c:max val="10"/>
        </c:scaling>
        <c:axPos val="l"/>
        <c:majorGridlines/>
        <c:numFmt formatCode="#,##0" sourceLinked="0"/>
        <c:tickLblPos val="nextTo"/>
        <c:txPr>
          <a:bodyPr/>
          <a:lstStyle/>
          <a:p>
            <a:pPr>
              <a:defRPr sz="1200"/>
            </a:pPr>
            <a:endParaRPr lang="nl-BE"/>
          </a:p>
        </c:txPr>
        <c:crossAx val="215140992"/>
        <c:crosses val="autoZero"/>
        <c:crossBetween val="between"/>
      </c:valAx>
      <c:spPr>
        <a:solidFill>
          <a:srgbClr val="FFFFFF"/>
        </a:solidFill>
        <a:ln w="25400">
          <a:noFill/>
        </a:ln>
      </c:spPr>
    </c:plotArea>
    <c:plotVisOnly val="1"/>
  </c:chart>
  <c:txPr>
    <a:bodyPr/>
    <a:lstStyle/>
    <a:p>
      <a:pPr>
        <a:defRPr sz="1800"/>
      </a:pPr>
      <a:endParaRPr lang="nl-BE"/>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fr-FR" sz="1600" noProof="0" dirty="0" smtClean="0"/>
              <a:t>Allemagne</a:t>
            </a:r>
            <a:endParaRPr lang="fr-FR" sz="1600" noProof="0" dirty="0"/>
          </a:p>
        </c:rich>
      </c:tx>
      <c:layout>
        <c:manualLayout>
          <c:xMode val="edge"/>
          <c:yMode val="edge"/>
          <c:x val="0.19110637822582588"/>
          <c:y val="8.7957981018044376E-2"/>
        </c:manualLayout>
      </c:layout>
    </c:title>
    <c:plotArea>
      <c:layout>
        <c:manualLayout>
          <c:layoutTarget val="inner"/>
          <c:xMode val="edge"/>
          <c:yMode val="edge"/>
          <c:x val="5.9578195357344724E-2"/>
          <c:y val="0.21606064252612903"/>
          <c:w val="0.41622724253272875"/>
          <c:h val="0.47106043908001038"/>
        </c:manualLayout>
      </c:layout>
      <c:lineChart>
        <c:grouping val="stacked"/>
        <c:ser>
          <c:idx val="0"/>
          <c:order val="0"/>
          <c:tx>
            <c:strRef>
              <c:f>Sheet1!$B$1</c:f>
              <c:strCache>
                <c:ptCount val="1"/>
                <c:pt idx="0">
                  <c:v>Impact après un an</c:v>
                </c:pt>
              </c:strCache>
            </c:strRef>
          </c:tx>
          <c:marker>
            <c:symbol val="none"/>
          </c:marker>
          <c:cat>
            <c:strRef>
              <c:f>Sheet1!$A$2:$A$13</c:f>
              <c:strCache>
                <c:ptCount val="9"/>
                <c:pt idx="0">
                  <c:v> '99-'08</c:v>
                </c:pt>
                <c:pt idx="4">
                  <c:v> '00-'09</c:v>
                </c:pt>
                <c:pt idx="8">
                  <c:v> '01-'10</c:v>
                </c:pt>
              </c:strCache>
            </c:strRef>
          </c:cat>
          <c:val>
            <c:numRef>
              <c:f>Sheet1!$B$2:$B$13</c:f>
              <c:numCache>
                <c:formatCode>General</c:formatCode>
                <c:ptCount val="12"/>
                <c:pt idx="0">
                  <c:v>1.5830331782577711</c:v>
                </c:pt>
                <c:pt idx="1">
                  <c:v>1.8254151844140061</c:v>
                </c:pt>
                <c:pt idx="2">
                  <c:v>2.2106612058660402</c:v>
                </c:pt>
                <c:pt idx="3">
                  <c:v>2.0164750809765777</c:v>
                </c:pt>
                <c:pt idx="4">
                  <c:v>2.1712713091033837</c:v>
                </c:pt>
                <c:pt idx="5">
                  <c:v>2.4119561388783777</c:v>
                </c:pt>
                <c:pt idx="6">
                  <c:v>2.6272591765219615</c:v>
                </c:pt>
                <c:pt idx="7">
                  <c:v>2.8530160623673648</c:v>
                </c:pt>
                <c:pt idx="8">
                  <c:v>2.7696946368269759</c:v>
                </c:pt>
                <c:pt idx="9">
                  <c:v>2.6732178241255893</c:v>
                </c:pt>
                <c:pt idx="10">
                  <c:v>2.6472727788706738</c:v>
                </c:pt>
                <c:pt idx="11">
                  <c:v>2.6460719568899251</c:v>
                </c:pt>
              </c:numCache>
            </c:numRef>
          </c:val>
        </c:ser>
        <c:ser>
          <c:idx val="1"/>
          <c:order val="1"/>
          <c:tx>
            <c:strRef>
              <c:f>Sheet1!$C$1</c:f>
              <c:strCache>
                <c:ptCount val="1"/>
                <c:pt idx="0">
                  <c:v>après 2 ans</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0.61878021407443062</c:v>
                </c:pt>
                <c:pt idx="1">
                  <c:v>0.77456247967041969</c:v>
                </c:pt>
                <c:pt idx="2">
                  <c:v>0.84621342456899362</c:v>
                </c:pt>
                <c:pt idx="3">
                  <c:v>0.929377727919795</c:v>
                </c:pt>
                <c:pt idx="4">
                  <c:v>0.93189894886688784</c:v>
                </c:pt>
                <c:pt idx="5">
                  <c:v>1.1593223776496739</c:v>
                </c:pt>
                <c:pt idx="6">
                  <c:v>1.5536600207087861</c:v>
                </c:pt>
                <c:pt idx="7">
                  <c:v>1.852698510394722</c:v>
                </c:pt>
                <c:pt idx="8">
                  <c:v>1.7759214788403523</c:v>
                </c:pt>
                <c:pt idx="9">
                  <c:v>1.4744576651589301</c:v>
                </c:pt>
                <c:pt idx="10">
                  <c:v>1.4554523621618229</c:v>
                </c:pt>
                <c:pt idx="11">
                  <c:v>1.5390937844660746</c:v>
                </c:pt>
              </c:numCache>
            </c:numRef>
          </c:val>
        </c:ser>
        <c:ser>
          <c:idx val="2"/>
          <c:order val="2"/>
          <c:tx>
            <c:strRef>
              <c:f>Sheet1!$D$1</c:f>
              <c:strCache>
                <c:ptCount val="1"/>
                <c:pt idx="0">
                  <c:v>après 3 ans</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2.9173263291894586E-2</c:v>
                </c:pt>
                <c:pt idx="1">
                  <c:v>7.3137771744088434E-2</c:v>
                </c:pt>
                <c:pt idx="2">
                  <c:v>0.13279544495001391</c:v>
                </c:pt>
                <c:pt idx="3">
                  <c:v>0.13158056745306485</c:v>
                </c:pt>
                <c:pt idx="4">
                  <c:v>0.1033050675608579</c:v>
                </c:pt>
                <c:pt idx="5">
                  <c:v>6.9203255176102901E-2</c:v>
                </c:pt>
                <c:pt idx="6">
                  <c:v>0.25379071731803327</c:v>
                </c:pt>
                <c:pt idx="7">
                  <c:v>0.38309022757325484</c:v>
                </c:pt>
                <c:pt idx="8">
                  <c:v>0.36121698666748803</c:v>
                </c:pt>
                <c:pt idx="9">
                  <c:v>0.23715573283070371</c:v>
                </c:pt>
                <c:pt idx="10">
                  <c:v>0.23252256572334862</c:v>
                </c:pt>
                <c:pt idx="11">
                  <c:v>0.27688992672601581</c:v>
                </c:pt>
              </c:numCache>
            </c:numRef>
          </c:val>
        </c:ser>
        <c:marker val="1"/>
        <c:axId val="215371776"/>
        <c:axId val="215373312"/>
      </c:lineChart>
      <c:catAx>
        <c:axId val="215371776"/>
        <c:scaling>
          <c:orientation val="minMax"/>
          <c:min val="-1"/>
        </c:scaling>
        <c:axPos val="b"/>
        <c:numFmt formatCode="yyyy" sourceLinked="0"/>
        <c:tickLblPos val="nextTo"/>
        <c:txPr>
          <a:bodyPr rot="-2220000"/>
          <a:lstStyle/>
          <a:p>
            <a:pPr>
              <a:defRPr sz="1200"/>
            </a:pPr>
            <a:endParaRPr lang="nl-BE"/>
          </a:p>
        </c:txPr>
        <c:crossAx val="215373312"/>
        <c:crosses val="autoZero"/>
        <c:auto val="1"/>
        <c:lblAlgn val="ctr"/>
        <c:lblOffset val="100"/>
        <c:tickLblSkip val="4"/>
        <c:tickMarkSkip val="4"/>
      </c:catAx>
      <c:valAx>
        <c:axId val="215373312"/>
        <c:scaling>
          <c:orientation val="minMax"/>
          <c:max val="7"/>
          <c:min val="0"/>
        </c:scaling>
        <c:axPos val="l"/>
        <c:majorGridlines/>
        <c:numFmt formatCode="#,##0.0" sourceLinked="0"/>
        <c:tickLblPos val="low"/>
        <c:txPr>
          <a:bodyPr/>
          <a:lstStyle/>
          <a:p>
            <a:pPr>
              <a:defRPr sz="1200"/>
            </a:pPr>
            <a:endParaRPr lang="nl-BE"/>
          </a:p>
        </c:txPr>
        <c:crossAx val="215371776"/>
        <c:crossesAt val="0"/>
        <c:crossBetween val="between"/>
      </c:valAx>
      <c:spPr>
        <a:solidFill>
          <a:srgbClr val="FFFFFF"/>
        </a:solidFill>
      </c:spPr>
    </c:plotArea>
    <c:legend>
      <c:legendPos val="b"/>
      <c:layout>
        <c:manualLayout>
          <c:xMode val="edge"/>
          <c:yMode val="edge"/>
          <c:x val="0.16293332823022241"/>
          <c:y val="0.8818964987356035"/>
          <c:w val="0.67413321846331808"/>
          <c:h val="0.11810350126439599"/>
        </c:manualLayout>
      </c:layout>
      <c:txPr>
        <a:bodyPr/>
        <a:lstStyle/>
        <a:p>
          <a:pPr>
            <a:defRPr sz="1400" b="1"/>
          </a:pPr>
          <a:endParaRPr lang="nl-BE"/>
        </a:p>
      </c:txPr>
    </c:legend>
    <c:plotVisOnly val="1"/>
  </c:chart>
  <c:txPr>
    <a:bodyPr/>
    <a:lstStyle/>
    <a:p>
      <a:pPr>
        <a:defRPr sz="1800"/>
      </a:pPr>
      <a:endParaRPr lang="nl-BE"/>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a:pPr>
            <a:r>
              <a:rPr lang="fr-FR" sz="1600" noProof="0" dirty="0" smtClean="0"/>
              <a:t>Belgique: </a:t>
            </a:r>
            <a:r>
              <a:rPr lang="fr-FR" sz="1600" noProof="0" smtClean="0"/>
              <a:t>mesure alternative</a:t>
            </a:r>
            <a:endParaRPr lang="fr-FR" noProof="0" dirty="0"/>
          </a:p>
        </c:rich>
      </c:tx>
      <c:layout/>
      <c:overlay val="1"/>
    </c:title>
    <c:plotArea>
      <c:layout>
        <c:manualLayout>
          <c:layoutTarget val="inner"/>
          <c:xMode val="edge"/>
          <c:yMode val="edge"/>
          <c:x val="8.6790005250641067E-2"/>
          <c:y val="0.15135773317591544"/>
          <c:w val="0.87695124378935874"/>
          <c:h val="0.48009073246009526"/>
        </c:manualLayout>
      </c:layout>
      <c:lineChart>
        <c:grouping val="stacked"/>
        <c:ser>
          <c:idx val="0"/>
          <c:order val="0"/>
          <c:tx>
            <c:strRef>
              <c:f>Sheet1!$B$1</c:f>
              <c:strCache>
                <c:ptCount val="1"/>
                <c:pt idx="0">
                  <c:v>Impact na 1 jaar</c:v>
                </c:pt>
              </c:strCache>
            </c:strRef>
          </c:tx>
          <c:marker>
            <c:symbol val="none"/>
          </c:marker>
          <c:cat>
            <c:strRef>
              <c:f>Sheet1!$A$2:$A$13</c:f>
              <c:strCache>
                <c:ptCount val="9"/>
                <c:pt idx="0">
                  <c:v> '99-'08</c:v>
                </c:pt>
                <c:pt idx="4">
                  <c:v> '00-'09</c:v>
                </c:pt>
                <c:pt idx="8">
                  <c:v> '01-'10</c:v>
                </c:pt>
              </c:strCache>
            </c:strRef>
          </c:cat>
          <c:val>
            <c:numRef>
              <c:f>Sheet1!$B$2:$B$13</c:f>
              <c:numCache>
                <c:formatCode>General</c:formatCode>
                <c:ptCount val="12"/>
                <c:pt idx="0">
                  <c:v>3.7617020377499952</c:v>
                </c:pt>
                <c:pt idx="1">
                  <c:v>3.5596139453041578</c:v>
                </c:pt>
                <c:pt idx="2">
                  <c:v>4.1521452373541257</c:v>
                </c:pt>
                <c:pt idx="3">
                  <c:v>4.8601690386008736</c:v>
                </c:pt>
                <c:pt idx="4">
                  <c:v>5.4560145799076745</c:v>
                </c:pt>
                <c:pt idx="5">
                  <c:v>5.6385801832233824</c:v>
                </c:pt>
                <c:pt idx="6">
                  <c:v>5.6343894047954546</c:v>
                </c:pt>
                <c:pt idx="7">
                  <c:v>5.3820276737060855</c:v>
                </c:pt>
                <c:pt idx="8">
                  <c:v>5.2359547441078274</c:v>
                </c:pt>
                <c:pt idx="9">
                  <c:v>5.3688388289618745</c:v>
                </c:pt>
                <c:pt idx="10">
                  <c:v>5.3086232936349944</c:v>
                </c:pt>
                <c:pt idx="11">
                  <c:v>5.2808999482885115</c:v>
                </c:pt>
              </c:numCache>
            </c:numRef>
          </c:val>
        </c:ser>
        <c:ser>
          <c:idx val="1"/>
          <c:order val="1"/>
          <c:tx>
            <c:strRef>
              <c:f>Sheet1!$C$1</c:f>
              <c:strCache>
                <c:ptCount val="1"/>
                <c:pt idx="0">
                  <c:v>Impact na 2 jaar</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-0.58784722404429035</c:v>
                </c:pt>
                <c:pt idx="1">
                  <c:v>-0.11188490265663972</c:v>
                </c:pt>
                <c:pt idx="2">
                  <c:v>-0.75080855541531255</c:v>
                </c:pt>
                <c:pt idx="3">
                  <c:v>-0.43618880518812003</c:v>
                </c:pt>
                <c:pt idx="4">
                  <c:v>-2.9662362704312682E-2</c:v>
                </c:pt>
                <c:pt idx="5">
                  <c:v>0.2992792206486003</c:v>
                </c:pt>
                <c:pt idx="6">
                  <c:v>0.1715507026064759</c:v>
                </c:pt>
                <c:pt idx="7">
                  <c:v>-0.17088021880025372</c:v>
                </c:pt>
                <c:pt idx="8">
                  <c:v>-0.31790759545059138</c:v>
                </c:pt>
                <c:pt idx="9">
                  <c:v>-0.1312700533549476</c:v>
                </c:pt>
                <c:pt idx="10">
                  <c:v>-0.22857860984169123</c:v>
                </c:pt>
                <c:pt idx="11">
                  <c:v>-0.1978987053455952</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-0.24392863914167068</c:v>
                </c:pt>
                <c:pt idx="1">
                  <c:v>-0.1953301734860507</c:v>
                </c:pt>
                <c:pt idx="2">
                  <c:v>-9.2778082728861525E-2</c:v>
                </c:pt>
                <c:pt idx="3">
                  <c:v>-0.11539654925228461</c:v>
                </c:pt>
                <c:pt idx="4">
                  <c:v>2.2892659164809606E-2</c:v>
                </c:pt>
                <c:pt idx="5">
                  <c:v>5.6317808634136924E-3</c:v>
                </c:pt>
                <c:pt idx="6">
                  <c:v>-7.0587951687031594E-2</c:v>
                </c:pt>
                <c:pt idx="7">
                  <c:v>-0.15633095334876121</c:v>
                </c:pt>
                <c:pt idx="8">
                  <c:v>-0.13789039110747364</c:v>
                </c:pt>
                <c:pt idx="9">
                  <c:v>-0.13390741925923591</c:v>
                </c:pt>
                <c:pt idx="10">
                  <c:v>-0.13631987193795922</c:v>
                </c:pt>
                <c:pt idx="11">
                  <c:v>-0.13403865067487003</c:v>
                </c:pt>
              </c:numCache>
            </c:numRef>
          </c:val>
        </c:ser>
        <c:marker val="1"/>
        <c:axId val="215244800"/>
        <c:axId val="215246336"/>
      </c:lineChart>
      <c:catAx>
        <c:axId val="215244800"/>
        <c:scaling>
          <c:orientation val="minMax"/>
          <c:min val="1"/>
        </c:scaling>
        <c:axPos val="b"/>
        <c:numFmt formatCode="yyyy" sourceLinked="1"/>
        <c:tickLblPos val="nextTo"/>
        <c:txPr>
          <a:bodyPr rot="-1920000" vert="horz"/>
          <a:lstStyle/>
          <a:p>
            <a:pPr>
              <a:defRPr sz="1200"/>
            </a:pPr>
            <a:endParaRPr lang="nl-BE"/>
          </a:p>
        </c:txPr>
        <c:crossAx val="215246336"/>
        <c:crosses val="autoZero"/>
        <c:auto val="1"/>
        <c:lblAlgn val="ctr"/>
        <c:lblOffset val="100"/>
        <c:tickLblSkip val="1"/>
        <c:tickMarkSkip val="4"/>
      </c:catAx>
      <c:valAx>
        <c:axId val="215246336"/>
        <c:scaling>
          <c:orientation val="minMax"/>
        </c:scaling>
        <c:axPos val="l"/>
        <c:majorGridlines/>
        <c:numFmt formatCode="#,##0.0" sourceLinked="0"/>
        <c:tickLblPos val="nextTo"/>
        <c:txPr>
          <a:bodyPr/>
          <a:lstStyle/>
          <a:p>
            <a:pPr>
              <a:defRPr sz="1200"/>
            </a:pPr>
            <a:endParaRPr lang="nl-BE"/>
          </a:p>
        </c:txPr>
        <c:crossAx val="215244800"/>
        <c:crosses val="autoZero"/>
        <c:crossBetween val="between"/>
      </c:valAx>
      <c:spPr>
        <a:solidFill>
          <a:srgbClr val="FFFFFF"/>
        </a:solidFill>
      </c:spPr>
    </c:plotArea>
    <c:plotVisOnly val="1"/>
  </c:chart>
  <c:txPr>
    <a:bodyPr/>
    <a:lstStyle/>
    <a:p>
      <a:pPr>
        <a:defRPr sz="1400"/>
      </a:pPr>
      <a:endParaRPr lang="nl-BE"/>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dirty="0" smtClean="0"/>
              <a:t>France</a:t>
            </a:r>
            <a:endParaRPr lang="nl-BE" sz="1600" dirty="0"/>
          </a:p>
        </c:rich>
      </c:tx>
      <c:layout>
        <c:manualLayout>
          <c:xMode val="edge"/>
          <c:yMode val="edge"/>
          <c:x val="0.41021842983216461"/>
          <c:y val="9.8880348366598758E-2"/>
        </c:manualLayout>
      </c:layout>
    </c:title>
    <c:plotArea>
      <c:layout>
        <c:manualLayout>
          <c:layoutTarget val="inner"/>
          <c:xMode val="edge"/>
          <c:yMode val="edge"/>
          <c:x val="0.11046281958710175"/>
          <c:y val="0.22860275518480638"/>
          <c:w val="0.85147378753767977"/>
          <c:h val="0.48054612729322038"/>
        </c:manualLayout>
      </c:layout>
      <c:lineChart>
        <c:grouping val="stacked"/>
        <c:ser>
          <c:idx val="0"/>
          <c:order val="0"/>
          <c:tx>
            <c:strRef>
              <c:f>Sheet1!$B$1</c:f>
              <c:strCache>
                <c:ptCount val="1"/>
                <c:pt idx="0">
                  <c:v>Impact na 1 jaar</c:v>
                </c:pt>
              </c:strCache>
            </c:strRef>
          </c:tx>
          <c:marker>
            <c:symbol val="none"/>
          </c:marker>
          <c:cat>
            <c:strRef>
              <c:f>Sheet1!$A$2:$A$13</c:f>
              <c:strCache>
                <c:ptCount val="9"/>
                <c:pt idx="0">
                  <c:v> '99-'08</c:v>
                </c:pt>
                <c:pt idx="4">
                  <c:v> '00-'09</c:v>
                </c:pt>
                <c:pt idx="8">
                  <c:v> '01-'10</c:v>
                </c:pt>
              </c:strCache>
            </c:strRef>
          </c:cat>
          <c:val>
            <c:numRef>
              <c:f>Sheet1!$B$2:$B$13</c:f>
              <c:numCache>
                <c:formatCode>0.00</c:formatCode>
                <c:ptCount val="12"/>
                <c:pt idx="0">
                  <c:v>1.987928779555143</c:v>
                </c:pt>
                <c:pt idx="1">
                  <c:v>2.0886797799524612</c:v>
                </c:pt>
                <c:pt idx="2">
                  <c:v>2.6537180396742968</c:v>
                </c:pt>
                <c:pt idx="3">
                  <c:v>2.4618592585400072</c:v>
                </c:pt>
                <c:pt idx="4">
                  <c:v>2.7596741489744452</c:v>
                </c:pt>
                <c:pt idx="5">
                  <c:v>3.1773462484437052</c:v>
                </c:pt>
                <c:pt idx="6">
                  <c:v>2.9270762997669992</c:v>
                </c:pt>
                <c:pt idx="7">
                  <c:v>3.097873283347603</c:v>
                </c:pt>
                <c:pt idx="8">
                  <c:v>2.8242366821805245</c:v>
                </c:pt>
                <c:pt idx="9">
                  <c:v>2.5935853078743611</c:v>
                </c:pt>
                <c:pt idx="10">
                  <c:v>2.5259756703077731</c:v>
                </c:pt>
                <c:pt idx="11">
                  <c:v>2.5373601067564655</c:v>
                </c:pt>
              </c:numCache>
            </c:numRef>
          </c:val>
        </c:ser>
        <c:ser>
          <c:idx val="1"/>
          <c:order val="1"/>
          <c:tx>
            <c:strRef>
              <c:f>Sheet1!$C$1</c:f>
              <c:strCache>
                <c:ptCount val="1"/>
                <c:pt idx="0">
                  <c:v>Impact na 2 jaar</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0.98138824401639058</c:v>
                </c:pt>
                <c:pt idx="1">
                  <c:v>1.0682919996863081</c:v>
                </c:pt>
                <c:pt idx="2">
                  <c:v>1.3740646948598236</c:v>
                </c:pt>
                <c:pt idx="3">
                  <c:v>1.169887012029853</c:v>
                </c:pt>
                <c:pt idx="4">
                  <c:v>1.2009557164106699</c:v>
                </c:pt>
                <c:pt idx="5">
                  <c:v>1.4082879483591846</c:v>
                </c:pt>
                <c:pt idx="6">
                  <c:v>0.87380533128946392</c:v>
                </c:pt>
                <c:pt idx="7">
                  <c:v>1.0311258876181426</c:v>
                </c:pt>
                <c:pt idx="8">
                  <c:v>0.81366279030039168</c:v>
                </c:pt>
                <c:pt idx="9">
                  <c:v>0.63733076187137416</c:v>
                </c:pt>
                <c:pt idx="10">
                  <c:v>0.63143269432479165</c:v>
                </c:pt>
                <c:pt idx="11">
                  <c:v>0.59109666461719268</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0.16790306307244537</c:v>
                </c:pt>
                <c:pt idx="1">
                  <c:v>0.20794113256660676</c:v>
                </c:pt>
                <c:pt idx="2">
                  <c:v>0.43266593858111879</c:v>
                </c:pt>
                <c:pt idx="3">
                  <c:v>0.31537283253709814</c:v>
                </c:pt>
                <c:pt idx="4">
                  <c:v>0.38426677173460883</c:v>
                </c:pt>
                <c:pt idx="5">
                  <c:v>0.50346388195780756</c:v>
                </c:pt>
                <c:pt idx="6">
                  <c:v>2.0725607936561048E-2</c:v>
                </c:pt>
                <c:pt idx="7">
                  <c:v>1.3366207901867429E-2</c:v>
                </c:pt>
                <c:pt idx="8">
                  <c:v>-3.3712830663375756E-2</c:v>
                </c:pt>
                <c:pt idx="9">
                  <c:v>-4.6137394672055278E-2</c:v>
                </c:pt>
                <c:pt idx="10">
                  <c:v>-4.6894058422164257E-2</c:v>
                </c:pt>
                <c:pt idx="11">
                  <c:v>-4.3777799184716734E-2</c:v>
                </c:pt>
              </c:numCache>
            </c:numRef>
          </c:val>
        </c:ser>
        <c:marker val="1"/>
        <c:axId val="215489920"/>
        <c:axId val="215499904"/>
      </c:lineChart>
      <c:catAx>
        <c:axId val="215489920"/>
        <c:scaling>
          <c:orientation val="minMax"/>
          <c:min val="-1"/>
        </c:scaling>
        <c:axPos val="b"/>
        <c:numFmt formatCode="yyyy" sourceLinked="0"/>
        <c:tickLblPos val="nextTo"/>
        <c:txPr>
          <a:bodyPr rot="-2220000"/>
          <a:lstStyle/>
          <a:p>
            <a:pPr>
              <a:defRPr sz="1200"/>
            </a:pPr>
            <a:endParaRPr lang="nl-BE"/>
          </a:p>
        </c:txPr>
        <c:crossAx val="215499904"/>
        <c:crosses val="autoZero"/>
        <c:auto val="1"/>
        <c:lblAlgn val="ctr"/>
        <c:lblOffset val="100"/>
        <c:tickLblSkip val="4"/>
        <c:tickMarkSkip val="4"/>
      </c:catAx>
      <c:valAx>
        <c:axId val="215499904"/>
        <c:scaling>
          <c:orientation val="minMax"/>
          <c:max val="7"/>
          <c:min val="0"/>
        </c:scaling>
        <c:axPos val="l"/>
        <c:majorGridlines/>
        <c:numFmt formatCode="#,##0.0" sourceLinked="0"/>
        <c:tickLblPos val="low"/>
        <c:txPr>
          <a:bodyPr/>
          <a:lstStyle/>
          <a:p>
            <a:pPr>
              <a:defRPr sz="1200"/>
            </a:pPr>
            <a:endParaRPr lang="nl-BE"/>
          </a:p>
        </c:txPr>
        <c:crossAx val="215489920"/>
        <c:crossesAt val="0"/>
        <c:crossBetween val="between"/>
        <c:majorUnit val="1"/>
      </c:valAx>
      <c:spPr>
        <a:solidFill>
          <a:srgbClr val="FFFFFF"/>
        </a:solidFill>
      </c:spPr>
    </c:plotArea>
    <c:plotVisOnly val="1"/>
  </c:chart>
  <c:txPr>
    <a:bodyPr/>
    <a:lstStyle/>
    <a:p>
      <a:pPr>
        <a:defRPr sz="1800"/>
      </a:pPr>
      <a:endParaRPr lang="nl-BE"/>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fr-FR" sz="1600" noProof="0" dirty="0" smtClean="0"/>
              <a:t>Belgique</a:t>
            </a:r>
            <a:endParaRPr lang="fr-FR" sz="1600" noProof="0" dirty="0"/>
          </a:p>
        </c:rich>
      </c:tx>
      <c:layout/>
      <c:overlay val="1"/>
    </c:title>
    <c:plotArea>
      <c:layout>
        <c:manualLayout>
          <c:layoutTarget val="inner"/>
          <c:xMode val="edge"/>
          <c:yMode val="edge"/>
          <c:x val="0.12527385479317588"/>
          <c:y val="0.13296209874592643"/>
          <c:w val="0.83846739424682359"/>
          <c:h val="0.48336900036256752"/>
        </c:manualLayout>
      </c:layout>
      <c:lineChart>
        <c:grouping val="stacked"/>
        <c:ser>
          <c:idx val="0"/>
          <c:order val="0"/>
          <c:tx>
            <c:strRef>
              <c:f>Sheet1!$B$1</c:f>
              <c:strCache>
                <c:ptCount val="1"/>
                <c:pt idx="0">
                  <c:v>Impact après 1 an</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Sheet1!$B$2:$B$97</c:f>
              <c:numCache>
                <c:formatCode>General</c:formatCode>
                <c:ptCount val="96"/>
                <c:pt idx="0">
                  <c:v>2.6313427324958587</c:v>
                </c:pt>
                <c:pt idx="1">
                  <c:v>2.6298053410637388</c:v>
                </c:pt>
                <c:pt idx="2">
                  <c:v>2.6321422449322593</c:v>
                </c:pt>
                <c:pt idx="3">
                  <c:v>2.6059642715378692</c:v>
                </c:pt>
                <c:pt idx="4">
                  <c:v>2.6025088079330874</c:v>
                </c:pt>
                <c:pt idx="5">
                  <c:v>2.6686321508664652</c:v>
                </c:pt>
                <c:pt idx="6">
                  <c:v>2.9979904252419982</c:v>
                </c:pt>
                <c:pt idx="7">
                  <c:v>3.0976223451956866</c:v>
                </c:pt>
                <c:pt idx="8">
                  <c:v>3.1878133628430412</c:v>
                </c:pt>
                <c:pt idx="9">
                  <c:v>3.2334647474744669</c:v>
                </c:pt>
                <c:pt idx="10">
                  <c:v>3.227528046967159</c:v>
                </c:pt>
                <c:pt idx="11">
                  <c:v>2.9140605010700966</c:v>
                </c:pt>
                <c:pt idx="12">
                  <c:v>2.7408493367587923</c:v>
                </c:pt>
                <c:pt idx="13">
                  <c:v>2.7172824211801667</c:v>
                </c:pt>
                <c:pt idx="14">
                  <c:v>2.6994107210803282</c:v>
                </c:pt>
                <c:pt idx="15">
                  <c:v>2.5772092638365351</c:v>
                </c:pt>
                <c:pt idx="16">
                  <c:v>2.6014799905508528</c:v>
                </c:pt>
                <c:pt idx="17">
                  <c:v>2.5688955192572553</c:v>
                </c:pt>
                <c:pt idx="18">
                  <c:v>2.5399344234940777</c:v>
                </c:pt>
                <c:pt idx="19">
                  <c:v>2.5408166718042304</c:v>
                </c:pt>
                <c:pt idx="20">
                  <c:v>2.5322477984939087</c:v>
                </c:pt>
                <c:pt idx="21">
                  <c:v>2.5228456444477727</c:v>
                </c:pt>
                <c:pt idx="22">
                  <c:v>2.4774616393812967</c:v>
                </c:pt>
                <c:pt idx="23">
                  <c:v>2.3877923322982317</c:v>
                </c:pt>
                <c:pt idx="24">
                  <c:v>2.3536827071132067</c:v>
                </c:pt>
                <c:pt idx="25">
                  <c:v>2.3609097902397838</c:v>
                </c:pt>
                <c:pt idx="26">
                  <c:v>2.3703322477197246</c:v>
                </c:pt>
                <c:pt idx="27">
                  <c:v>2.3442487194966137</c:v>
                </c:pt>
                <c:pt idx="28">
                  <c:v>2.3484721083243474</c:v>
                </c:pt>
                <c:pt idx="29">
                  <c:v>2.3853393053433813</c:v>
                </c:pt>
                <c:pt idx="30">
                  <c:v>2.3675736786266448</c:v>
                </c:pt>
                <c:pt idx="31">
                  <c:v>2.3907207531207741</c:v>
                </c:pt>
                <c:pt idx="32">
                  <c:v>2.3950691263070927</c:v>
                </c:pt>
                <c:pt idx="33">
                  <c:v>2.0992714645795307</c:v>
                </c:pt>
                <c:pt idx="34">
                  <c:v>1.7332017625382712</c:v>
                </c:pt>
                <c:pt idx="35">
                  <c:v>1.8518518052220039</c:v>
                </c:pt>
                <c:pt idx="36">
                  <c:v>2.0323584086712767</c:v>
                </c:pt>
                <c:pt idx="37">
                  <c:v>1.6771813135812441</c:v>
                </c:pt>
                <c:pt idx="38">
                  <c:v>1.6220734795118683</c:v>
                </c:pt>
                <c:pt idx="39">
                  <c:v>1.6735926264972945</c:v>
                </c:pt>
                <c:pt idx="40">
                  <c:v>1.6482766355590317</c:v>
                </c:pt>
                <c:pt idx="41">
                  <c:v>1.5166480511306142</c:v>
                </c:pt>
                <c:pt idx="42">
                  <c:v>1.4125241020521599</c:v>
                </c:pt>
                <c:pt idx="43">
                  <c:v>1.3076916073195914</c:v>
                </c:pt>
                <c:pt idx="44">
                  <c:v>1.2307470968732923</c:v>
                </c:pt>
                <c:pt idx="45">
                  <c:v>1.3501039970772033</c:v>
                </c:pt>
                <c:pt idx="46">
                  <c:v>1.3047089990786969</c:v>
                </c:pt>
                <c:pt idx="47">
                  <c:v>1.1144732045205021</c:v>
                </c:pt>
                <c:pt idx="48">
                  <c:v>0.8451147685389595</c:v>
                </c:pt>
                <c:pt idx="49">
                  <c:v>1.0890724726263121</c:v>
                </c:pt>
                <c:pt idx="50">
                  <c:v>1.0087900820060238</c:v>
                </c:pt>
                <c:pt idx="51">
                  <c:v>0.78449533133208504</c:v>
                </c:pt>
                <c:pt idx="52">
                  <c:v>0.83096327772405187</c:v>
                </c:pt>
                <c:pt idx="53">
                  <c:v>1.1663086521213673</c:v>
                </c:pt>
                <c:pt idx="54">
                  <c:v>1.4153101474018006</c:v>
                </c:pt>
                <c:pt idx="55">
                  <c:v>1.5244634413574518</c:v>
                </c:pt>
                <c:pt idx="56">
                  <c:v>1.4463829829344039</c:v>
                </c:pt>
                <c:pt idx="57">
                  <c:v>1.3102191010252902</c:v>
                </c:pt>
                <c:pt idx="58">
                  <c:v>1.3331252923874084</c:v>
                </c:pt>
                <c:pt idx="59">
                  <c:v>1.223352370858912</c:v>
                </c:pt>
                <c:pt idx="60">
                  <c:v>1.2880723985950664</c:v>
                </c:pt>
                <c:pt idx="61">
                  <c:v>1.2076961577657437</c:v>
                </c:pt>
                <c:pt idx="62">
                  <c:v>1.4445089261854787</c:v>
                </c:pt>
                <c:pt idx="63">
                  <c:v>1.4516792095357838</c:v>
                </c:pt>
                <c:pt idx="64">
                  <c:v>1.4732966476974099</c:v>
                </c:pt>
                <c:pt idx="65">
                  <c:v>1.5350425577475597</c:v>
                </c:pt>
                <c:pt idx="66">
                  <c:v>1.5462530375816921</c:v>
                </c:pt>
                <c:pt idx="67">
                  <c:v>1.5379906271623962</c:v>
                </c:pt>
                <c:pt idx="68">
                  <c:v>1.5604301667762099</c:v>
                </c:pt>
                <c:pt idx="69">
                  <c:v>1.5957972724727199</c:v>
                </c:pt>
                <c:pt idx="70">
                  <c:v>1.5426240692908397</c:v>
                </c:pt>
                <c:pt idx="71">
                  <c:v>1.486189204694736</c:v>
                </c:pt>
                <c:pt idx="72">
                  <c:v>1.6118664609666142</c:v>
                </c:pt>
                <c:pt idx="73">
                  <c:v>1.742677070371552</c:v>
                </c:pt>
                <c:pt idx="74">
                  <c:v>1.7550539912798166</c:v>
                </c:pt>
                <c:pt idx="75">
                  <c:v>1.7436984627871164</c:v>
                </c:pt>
                <c:pt idx="76">
                  <c:v>1.7720451534398061</c:v>
                </c:pt>
                <c:pt idx="77">
                  <c:v>1.9400469396395459</c:v>
                </c:pt>
                <c:pt idx="78">
                  <c:v>2.2624126403490181</c:v>
                </c:pt>
                <c:pt idx="79">
                  <c:v>2.0241889336683507</c:v>
                </c:pt>
                <c:pt idx="80">
                  <c:v>2.0706473899574371</c:v>
                </c:pt>
                <c:pt idx="81">
                  <c:v>1.9998747400980819</c:v>
                </c:pt>
                <c:pt idx="82">
                  <c:v>2.1356120900902527</c:v>
                </c:pt>
                <c:pt idx="83">
                  <c:v>2.7481118873322434</c:v>
                </c:pt>
                <c:pt idx="84">
                  <c:v>2.700106358854792</c:v>
                </c:pt>
                <c:pt idx="85">
                  <c:v>2.2317478858824402</c:v>
                </c:pt>
                <c:pt idx="86">
                  <c:v>2.9290791310489377</c:v>
                </c:pt>
                <c:pt idx="87">
                  <c:v>3.8329760209857593</c:v>
                </c:pt>
                <c:pt idx="88">
                  <c:v>5.1180482505615155</c:v>
                </c:pt>
                <c:pt idx="89">
                  <c:v>5.2519005931643434</c:v>
                </c:pt>
                <c:pt idx="90">
                  <c:v>5.5691573029813553</c:v>
                </c:pt>
                <c:pt idx="91">
                  <c:v>5.6250872926360245</c:v>
                </c:pt>
                <c:pt idx="92">
                  <c:v>5.3810002405379755</c:v>
                </c:pt>
                <c:pt idx="93">
                  <c:v>5.4331053975579673</c:v>
                </c:pt>
                <c:pt idx="94">
                  <c:v>5.3700025065716499</c:v>
                </c:pt>
                <c:pt idx="95">
                  <c:v>5.4779742483842675</c:v>
                </c:pt>
              </c:numCache>
            </c:numRef>
          </c:val>
        </c:ser>
        <c:ser>
          <c:idx val="1"/>
          <c:order val="1"/>
          <c:tx>
            <c:strRef>
              <c:f>Sheet1!$C$1</c:f>
              <c:strCache>
                <c:ptCount val="1"/>
                <c:pt idx="0">
                  <c:v>après 2 ans</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Sheet1!$C$2:$C$97</c:f>
              <c:numCache>
                <c:formatCode>General</c:formatCode>
                <c:ptCount val="96"/>
                <c:pt idx="0">
                  <c:v>1.8399360215914671</c:v>
                </c:pt>
                <c:pt idx="1">
                  <c:v>1.8841613366013761</c:v>
                </c:pt>
                <c:pt idx="2">
                  <c:v>1.880430666604886</c:v>
                </c:pt>
                <c:pt idx="3">
                  <c:v>1.9344077115676421</c:v>
                </c:pt>
                <c:pt idx="4">
                  <c:v>1.9341465062827949</c:v>
                </c:pt>
                <c:pt idx="5">
                  <c:v>2.0035620539514842</c:v>
                </c:pt>
                <c:pt idx="6">
                  <c:v>2.1490449769993316</c:v>
                </c:pt>
                <c:pt idx="7">
                  <c:v>2.2349969953646518</c:v>
                </c:pt>
                <c:pt idx="8">
                  <c:v>2.1760090703416277</c:v>
                </c:pt>
                <c:pt idx="9">
                  <c:v>2.0822024134399499</c:v>
                </c:pt>
                <c:pt idx="10">
                  <c:v>2.1433663943034542</c:v>
                </c:pt>
                <c:pt idx="11">
                  <c:v>2.2553662266655592</c:v>
                </c:pt>
                <c:pt idx="12">
                  <c:v>1.8307375597092101</c:v>
                </c:pt>
                <c:pt idx="13">
                  <c:v>1.9084903062404832</c:v>
                </c:pt>
                <c:pt idx="14">
                  <c:v>1.8384721204358494</c:v>
                </c:pt>
                <c:pt idx="15">
                  <c:v>1.6052945453716814</c:v>
                </c:pt>
                <c:pt idx="16">
                  <c:v>1.3940379209685279</c:v>
                </c:pt>
                <c:pt idx="17">
                  <c:v>1.4963662119102035</c:v>
                </c:pt>
                <c:pt idx="18">
                  <c:v>1.3720324229841447</c:v>
                </c:pt>
                <c:pt idx="19">
                  <c:v>1.3725344633371455</c:v>
                </c:pt>
                <c:pt idx="20">
                  <c:v>1.3572320567936864</c:v>
                </c:pt>
                <c:pt idx="21">
                  <c:v>1.4755644571367732</c:v>
                </c:pt>
                <c:pt idx="22">
                  <c:v>1.4329918539524751</c:v>
                </c:pt>
                <c:pt idx="23">
                  <c:v>1.3751167110938525</c:v>
                </c:pt>
                <c:pt idx="24">
                  <c:v>1.3952025293905614</c:v>
                </c:pt>
                <c:pt idx="25">
                  <c:v>1.3242287285886747</c:v>
                </c:pt>
                <c:pt idx="26">
                  <c:v>1.2745605009607621</c:v>
                </c:pt>
                <c:pt idx="27">
                  <c:v>1.2327254307779638</c:v>
                </c:pt>
                <c:pt idx="28">
                  <c:v>1.217591147331937</c:v>
                </c:pt>
                <c:pt idx="29">
                  <c:v>1.2270117929361202</c:v>
                </c:pt>
                <c:pt idx="30">
                  <c:v>1.2018288528604189</c:v>
                </c:pt>
                <c:pt idx="31">
                  <c:v>1.2503287380987622</c:v>
                </c:pt>
                <c:pt idx="32">
                  <c:v>1.2741800283862315</c:v>
                </c:pt>
                <c:pt idx="33">
                  <c:v>1.2378312539709222</c:v>
                </c:pt>
                <c:pt idx="34">
                  <c:v>1.1145782532814246</c:v>
                </c:pt>
                <c:pt idx="35">
                  <c:v>1.182514426952882</c:v>
                </c:pt>
                <c:pt idx="36">
                  <c:v>1.3347581500030981</c:v>
                </c:pt>
                <c:pt idx="37">
                  <c:v>0.56083049685331765</c:v>
                </c:pt>
                <c:pt idx="38">
                  <c:v>0.41240127826202244</c:v>
                </c:pt>
                <c:pt idx="39">
                  <c:v>0.22529737196838234</c:v>
                </c:pt>
                <c:pt idx="40">
                  <c:v>0.11962611143856856</c:v>
                </c:pt>
                <c:pt idx="41">
                  <c:v>2.4631184634339182E-2</c:v>
                </c:pt>
                <c:pt idx="42">
                  <c:v>4.0659152565367458E-2</c:v>
                </c:pt>
                <c:pt idx="43">
                  <c:v>3.3533382631333819E-2</c:v>
                </c:pt>
                <c:pt idx="44">
                  <c:v>-0.10980312917292399</c:v>
                </c:pt>
                <c:pt idx="45">
                  <c:v>8.9556543827449292E-2</c:v>
                </c:pt>
                <c:pt idx="46">
                  <c:v>0.1224251091952907</c:v>
                </c:pt>
                <c:pt idx="47">
                  <c:v>0.21012103785865677</c:v>
                </c:pt>
                <c:pt idx="48">
                  <c:v>0.25770249688126456</c:v>
                </c:pt>
                <c:pt idx="49">
                  <c:v>0.35209889833822006</c:v>
                </c:pt>
                <c:pt idx="50">
                  <c:v>0.3225919905046184</c:v>
                </c:pt>
                <c:pt idx="51">
                  <c:v>7.8351918100582799E-2</c:v>
                </c:pt>
                <c:pt idx="52">
                  <c:v>0.35271423031325588</c:v>
                </c:pt>
                <c:pt idx="53">
                  <c:v>1.2089154588118509</c:v>
                </c:pt>
                <c:pt idx="54">
                  <c:v>1.5029022109623718</c:v>
                </c:pt>
                <c:pt idx="55">
                  <c:v>1.2143552894539291</c:v>
                </c:pt>
                <c:pt idx="56">
                  <c:v>0.97141338197433669</c:v>
                </c:pt>
                <c:pt idx="57">
                  <c:v>0.5943932318030708</c:v>
                </c:pt>
                <c:pt idx="58">
                  <c:v>0.65207124109055148</c:v>
                </c:pt>
                <c:pt idx="59">
                  <c:v>0.5317677588278763</c:v>
                </c:pt>
                <c:pt idx="60">
                  <c:v>0.67040707087537765</c:v>
                </c:pt>
                <c:pt idx="61">
                  <c:v>0.52510677541242756</c:v>
                </c:pt>
                <c:pt idx="62">
                  <c:v>0.69803806711190208</c:v>
                </c:pt>
                <c:pt idx="63">
                  <c:v>0.89531500214585369</c:v>
                </c:pt>
                <c:pt idx="64">
                  <c:v>0.92974796762821565</c:v>
                </c:pt>
                <c:pt idx="65">
                  <c:v>0.94833585886505467</c:v>
                </c:pt>
                <c:pt idx="66">
                  <c:v>0.96231961849524794</c:v>
                </c:pt>
                <c:pt idx="67">
                  <c:v>0.95719963805435226</c:v>
                </c:pt>
                <c:pt idx="68">
                  <c:v>0.95074976941941736</c:v>
                </c:pt>
                <c:pt idx="69">
                  <c:v>0.97750993324130864</c:v>
                </c:pt>
                <c:pt idx="70">
                  <c:v>0.94338402325078063</c:v>
                </c:pt>
                <c:pt idx="71">
                  <c:v>0.87938493542250273</c:v>
                </c:pt>
                <c:pt idx="72">
                  <c:v>0.95007023859558637</c:v>
                </c:pt>
                <c:pt idx="73">
                  <c:v>1.1091172081857863</c:v>
                </c:pt>
                <c:pt idx="74">
                  <c:v>1.0450476157161697</c:v>
                </c:pt>
                <c:pt idx="75">
                  <c:v>1.020905895578917</c:v>
                </c:pt>
                <c:pt idx="76">
                  <c:v>1.0234184226228127</c:v>
                </c:pt>
                <c:pt idx="77">
                  <c:v>0.81514444401786568</c:v>
                </c:pt>
                <c:pt idx="78">
                  <c:v>0.82020544064321665</c:v>
                </c:pt>
                <c:pt idx="79">
                  <c:v>0.48869923581312674</c:v>
                </c:pt>
                <c:pt idx="80">
                  <c:v>0.21602785173716443</c:v>
                </c:pt>
                <c:pt idx="81">
                  <c:v>-0.66282594964836128</c:v>
                </c:pt>
                <c:pt idx="82">
                  <c:v>-0.56040589183343792</c:v>
                </c:pt>
                <c:pt idx="83">
                  <c:v>-0.31181482441100788</c:v>
                </c:pt>
                <c:pt idx="84">
                  <c:v>-0.64064704396374617</c:v>
                </c:pt>
                <c:pt idx="85">
                  <c:v>-0.38971237223441196</c:v>
                </c:pt>
                <c:pt idx="86">
                  <c:v>-1.1429440545209488</c:v>
                </c:pt>
                <c:pt idx="87">
                  <c:v>-0.79349130610140484</c:v>
                </c:pt>
                <c:pt idx="88">
                  <c:v>0.30677013408462883</c:v>
                </c:pt>
                <c:pt idx="89">
                  <c:v>0.40766286248659139</c:v>
                </c:pt>
                <c:pt idx="90">
                  <c:v>0.74072171424573341</c:v>
                </c:pt>
                <c:pt idx="91">
                  <c:v>0.7047131635701307</c:v>
                </c:pt>
                <c:pt idx="92">
                  <c:v>0.43196455521876054</c:v>
                </c:pt>
                <c:pt idx="93">
                  <c:v>0.41337809147316718</c:v>
                </c:pt>
                <c:pt idx="94">
                  <c:v>0.32137200717012365</c:v>
                </c:pt>
                <c:pt idx="95">
                  <c:v>0.30549874027295643</c:v>
                </c:pt>
              </c:numCache>
            </c:numRef>
          </c:val>
        </c:ser>
        <c:ser>
          <c:idx val="2"/>
          <c:order val="2"/>
          <c:tx>
            <c:strRef>
              <c:f>Sheet1!$D$1</c:f>
              <c:strCache>
                <c:ptCount val="1"/>
                <c:pt idx="0">
                  <c:v>après 3 ans</c:v>
                </c:pt>
              </c:strCache>
            </c:strRef>
          </c:tx>
          <c:spPr>
            <a:ln>
              <a:solidFill>
                <a:srgbClr val="FF0000"/>
              </a:solidFill>
            </a:ln>
          </c:spPr>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Sheet1!$D$2:$D$97</c:f>
              <c:numCache>
                <c:formatCode>General</c:formatCode>
                <c:ptCount val="96"/>
                <c:pt idx="0">
                  <c:v>0.70662971172663713</c:v>
                </c:pt>
                <c:pt idx="1">
                  <c:v>0.6785115225192857</c:v>
                </c:pt>
                <c:pt idx="2">
                  <c:v>0.66912706804415245</c:v>
                </c:pt>
                <c:pt idx="3">
                  <c:v>0.64208047655457601</c:v>
                </c:pt>
                <c:pt idx="4">
                  <c:v>0.64611134717232066</c:v>
                </c:pt>
                <c:pt idx="5">
                  <c:v>0.64504002925073556</c:v>
                </c:pt>
                <c:pt idx="6">
                  <c:v>0.554978342104403</c:v>
                </c:pt>
                <c:pt idx="7">
                  <c:v>0.51118446000211559</c:v>
                </c:pt>
                <c:pt idx="8">
                  <c:v>0.52226862969791099</c:v>
                </c:pt>
                <c:pt idx="9">
                  <c:v>0.55447205006320011</c:v>
                </c:pt>
                <c:pt idx="10">
                  <c:v>0.54729872247008893</c:v>
                </c:pt>
                <c:pt idx="11">
                  <c:v>0.49853459763553731</c:v>
                </c:pt>
                <c:pt idx="12">
                  <c:v>0.37819360219288889</c:v>
                </c:pt>
                <c:pt idx="13">
                  <c:v>0.47444201015362281</c:v>
                </c:pt>
                <c:pt idx="14">
                  <c:v>0.43141961583025829</c:v>
                </c:pt>
                <c:pt idx="15">
                  <c:v>0.29508080095068095</c:v>
                </c:pt>
                <c:pt idx="16">
                  <c:v>0.22458462811119143</c:v>
                </c:pt>
                <c:pt idx="17">
                  <c:v>0.27463773729874008</c:v>
                </c:pt>
                <c:pt idx="18">
                  <c:v>0.20067621871649421</c:v>
                </c:pt>
                <c:pt idx="19">
                  <c:v>0.20216541742395455</c:v>
                </c:pt>
                <c:pt idx="20">
                  <c:v>0.19039706158053901</c:v>
                </c:pt>
                <c:pt idx="21">
                  <c:v>0.23257531061470885</c:v>
                </c:pt>
                <c:pt idx="22">
                  <c:v>0.17207441904492191</c:v>
                </c:pt>
                <c:pt idx="23">
                  <c:v>6.8520253133421624E-2</c:v>
                </c:pt>
                <c:pt idx="24">
                  <c:v>3.8180176372890555E-2</c:v>
                </c:pt>
                <c:pt idx="25">
                  <c:v>5.3272942793239846E-2</c:v>
                </c:pt>
                <c:pt idx="26">
                  <c:v>5.4134394088224513E-2</c:v>
                </c:pt>
                <c:pt idx="27">
                  <c:v>1.2020443645728381E-2</c:v>
                </c:pt>
                <c:pt idx="28">
                  <c:v>1.8420839319022653E-2</c:v>
                </c:pt>
                <c:pt idx="29">
                  <c:v>4.7292062796780762E-2</c:v>
                </c:pt>
                <c:pt idx="30">
                  <c:v>4.6589755865616457E-2</c:v>
                </c:pt>
                <c:pt idx="31">
                  <c:v>8.6013263941530083E-2</c:v>
                </c:pt>
                <c:pt idx="32">
                  <c:v>0.11936466205173329</c:v>
                </c:pt>
                <c:pt idx="33">
                  <c:v>0.16751996608665909</c:v>
                </c:pt>
                <c:pt idx="34">
                  <c:v>0.18549469466391794</c:v>
                </c:pt>
                <c:pt idx="35">
                  <c:v>0.17914192689525141</c:v>
                </c:pt>
                <c:pt idx="36">
                  <c:v>0.21847469887270418</c:v>
                </c:pt>
                <c:pt idx="37">
                  <c:v>-1.680808667489405E-2</c:v>
                </c:pt>
                <c:pt idx="38">
                  <c:v>-3.7390987101718086E-2</c:v>
                </c:pt>
                <c:pt idx="39">
                  <c:v>-5.4503539942534845E-2</c:v>
                </c:pt>
                <c:pt idx="40">
                  <c:v>-3.3594394881466594E-2</c:v>
                </c:pt>
                <c:pt idx="41">
                  <c:v>-2.4751456483263611E-2</c:v>
                </c:pt>
                <c:pt idx="42">
                  <c:v>-3.6885120345590404E-2</c:v>
                </c:pt>
                <c:pt idx="43">
                  <c:v>-3.5402150665552044E-2</c:v>
                </c:pt>
                <c:pt idx="44">
                  <c:v>-1.8266732217705875E-2</c:v>
                </c:pt>
                <c:pt idx="45">
                  <c:v>-6.1459228838547424E-2</c:v>
                </c:pt>
                <c:pt idx="46">
                  <c:v>-6.0269921145900934E-2</c:v>
                </c:pt>
                <c:pt idx="47">
                  <c:v>-6.6518103922813224E-2</c:v>
                </c:pt>
                <c:pt idx="48">
                  <c:v>-5.6576494454177034E-2</c:v>
                </c:pt>
                <c:pt idx="49">
                  <c:v>-8.555541933218852E-2</c:v>
                </c:pt>
                <c:pt idx="50">
                  <c:v>-7.8840867699651776E-2</c:v>
                </c:pt>
                <c:pt idx="51">
                  <c:v>-0.11379242476321802</c:v>
                </c:pt>
                <c:pt idx="52">
                  <c:v>-0.2358509517508032</c:v>
                </c:pt>
                <c:pt idx="53">
                  <c:v>0.442873613811685</c:v>
                </c:pt>
                <c:pt idx="54">
                  <c:v>0.85827454122127067</c:v>
                </c:pt>
                <c:pt idx="55">
                  <c:v>0.5216363442603702</c:v>
                </c:pt>
                <c:pt idx="56">
                  <c:v>0.2725631330800381</c:v>
                </c:pt>
                <c:pt idx="57">
                  <c:v>-0.11186916109120108</c:v>
                </c:pt>
                <c:pt idx="58">
                  <c:v>-4.307362939724093E-2</c:v>
                </c:pt>
                <c:pt idx="59">
                  <c:v>-6.0638455656300223E-2</c:v>
                </c:pt>
                <c:pt idx="60">
                  <c:v>-1.9617823485922798E-2</c:v>
                </c:pt>
                <c:pt idx="61">
                  <c:v>-9.4339828902274589E-2</c:v>
                </c:pt>
                <c:pt idx="62">
                  <c:v>-8.7553584787947048E-3</c:v>
                </c:pt>
                <c:pt idx="63">
                  <c:v>2.1164685774059843E-2</c:v>
                </c:pt>
                <c:pt idx="64">
                  <c:v>3.0397792780795452E-2</c:v>
                </c:pt>
                <c:pt idx="65">
                  <c:v>4.2669758190718408E-2</c:v>
                </c:pt>
                <c:pt idx="66">
                  <c:v>1.7393266720210378E-2</c:v>
                </c:pt>
                <c:pt idx="67">
                  <c:v>1.6311127473777345E-2</c:v>
                </c:pt>
                <c:pt idx="68">
                  <c:v>1.4152039744938467E-2</c:v>
                </c:pt>
                <c:pt idx="69">
                  <c:v>-2.4049458362378272E-3</c:v>
                </c:pt>
                <c:pt idx="70">
                  <c:v>-2.2433571900101291E-2</c:v>
                </c:pt>
                <c:pt idx="71">
                  <c:v>-3.2362898471460642E-2</c:v>
                </c:pt>
                <c:pt idx="72">
                  <c:v>4.2769618030088934E-2</c:v>
                </c:pt>
                <c:pt idx="73">
                  <c:v>9.8292273031686264E-2</c:v>
                </c:pt>
                <c:pt idx="74">
                  <c:v>4.0276056520689357E-2</c:v>
                </c:pt>
                <c:pt idx="75">
                  <c:v>3.1123349569596614E-2</c:v>
                </c:pt>
                <c:pt idx="76">
                  <c:v>-6.0836348783593185E-3</c:v>
                </c:pt>
                <c:pt idx="77">
                  <c:v>-0.30556050817117481</c:v>
                </c:pt>
                <c:pt idx="78">
                  <c:v>-1.0228999041974938</c:v>
                </c:pt>
                <c:pt idx="79">
                  <c:v>-0.51982260664299862</c:v>
                </c:pt>
                <c:pt idx="80">
                  <c:v>-0.25928869635610885</c:v>
                </c:pt>
                <c:pt idx="81">
                  <c:v>1.9269631021491063E-3</c:v>
                </c:pt>
                <c:pt idx="82">
                  <c:v>-9.9021500747247526E-3</c:v>
                </c:pt>
                <c:pt idx="83">
                  <c:v>-0.52514591045639458</c:v>
                </c:pt>
                <c:pt idx="84">
                  <c:v>-0.31744652711574939</c:v>
                </c:pt>
                <c:pt idx="85">
                  <c:v>-0.26230300108026888</c:v>
                </c:pt>
                <c:pt idx="86">
                  <c:v>-0.11881090954374975</c:v>
                </c:pt>
                <c:pt idx="87">
                  <c:v>-0.20804316344300244</c:v>
                </c:pt>
                <c:pt idx="88">
                  <c:v>6.5362378410904781E-2</c:v>
                </c:pt>
                <c:pt idx="89">
                  <c:v>6.873994058300148E-2</c:v>
                </c:pt>
                <c:pt idx="90">
                  <c:v>1.6477428646643054E-2</c:v>
                </c:pt>
                <c:pt idx="91">
                  <c:v>-5.8926661582127414E-2</c:v>
                </c:pt>
                <c:pt idx="92">
                  <c:v>-7.8557913686886083E-2</c:v>
                </c:pt>
                <c:pt idx="93">
                  <c:v>-8.0106509952019747E-2</c:v>
                </c:pt>
                <c:pt idx="94">
                  <c:v>-9.3000445764225781E-2</c:v>
                </c:pt>
                <c:pt idx="95">
                  <c:v>-9.706571492570068E-2</c:v>
                </c:pt>
              </c:numCache>
            </c:numRef>
          </c:val>
        </c:ser>
        <c:marker val="1"/>
        <c:axId val="213004672"/>
        <c:axId val="213006592"/>
      </c:lineChart>
      <c:catAx>
        <c:axId val="213004672"/>
        <c:scaling>
          <c:orientation val="minMax"/>
          <c:min val="1"/>
        </c:scaling>
        <c:axPos val="b"/>
        <c:title>
          <c:tx>
            <c:rich>
              <a:bodyPr/>
              <a:lstStyle/>
              <a:p>
                <a:pPr>
                  <a:defRPr sz="1100"/>
                </a:pPr>
                <a:r>
                  <a:rPr lang="fr-FR" sz="1100" baseline="0" noProof="0" dirty="0" smtClean="0"/>
                  <a:t>Fenêtre glissante de 10 ans</a:t>
                </a:r>
                <a:endParaRPr lang="fr-FR" sz="1100" noProof="0" dirty="0"/>
              </a:p>
            </c:rich>
          </c:tx>
          <c:layout>
            <c:manualLayout>
              <c:xMode val="edge"/>
              <c:yMode val="edge"/>
              <c:x val="2.0997113055927611E-2"/>
              <c:y val="0.84768846043004964"/>
            </c:manualLayout>
          </c:layout>
        </c:title>
        <c:numFmt formatCode="yyyy" sourceLinked="1"/>
        <c:tickLblPos val="low"/>
        <c:txPr>
          <a:bodyPr rot="-5400000" vert="horz"/>
          <a:lstStyle/>
          <a:p>
            <a:pPr>
              <a:defRPr sz="1200"/>
            </a:pPr>
            <a:endParaRPr lang="nl-BE"/>
          </a:p>
        </c:txPr>
        <c:crossAx val="213006592"/>
        <c:crosses val="autoZero"/>
        <c:auto val="1"/>
        <c:lblAlgn val="ctr"/>
        <c:lblOffset val="100"/>
        <c:tickLblSkip val="8"/>
        <c:tickMarkSkip val="4"/>
      </c:catAx>
      <c:valAx>
        <c:axId val="213006592"/>
        <c:scaling>
          <c:orientation val="minMax"/>
          <c:max val="7"/>
          <c:min val="0"/>
        </c:scaling>
        <c:axPos val="l"/>
        <c:majorGridlines/>
        <c:numFmt formatCode="#,##0.0" sourceLinked="0"/>
        <c:tickLblPos val="nextTo"/>
        <c:txPr>
          <a:bodyPr/>
          <a:lstStyle/>
          <a:p>
            <a:pPr>
              <a:defRPr sz="1200"/>
            </a:pPr>
            <a:endParaRPr lang="nl-BE"/>
          </a:p>
        </c:txPr>
        <c:crossAx val="213004672"/>
        <c:crosses val="autoZero"/>
        <c:crossBetween val="between"/>
      </c:valAx>
      <c:spPr>
        <a:solidFill>
          <a:schemeClr val="bg1"/>
        </a:solidFill>
      </c:spPr>
    </c:plotArea>
    <c:plotVisOnly val="1"/>
  </c:chart>
  <c:txPr>
    <a:bodyPr/>
    <a:lstStyle/>
    <a:p>
      <a:pPr>
        <a:defRPr sz="1800"/>
      </a:pPr>
      <a:endParaRPr lang="nl-BE"/>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fr-FR" sz="1600" noProof="0" dirty="0" smtClean="0"/>
              <a:t>Allemagne</a:t>
            </a:r>
            <a:endParaRPr lang="fr-FR" sz="1600" noProof="0" dirty="0"/>
          </a:p>
        </c:rich>
      </c:tx>
      <c:layout>
        <c:manualLayout>
          <c:xMode val="edge"/>
          <c:yMode val="edge"/>
          <c:x val="0.18476738574240606"/>
          <c:y val="9.8545230118145005E-2"/>
        </c:manualLayout>
      </c:layout>
    </c:title>
    <c:plotArea>
      <c:layout>
        <c:manualLayout>
          <c:layoutTarget val="inner"/>
          <c:xMode val="edge"/>
          <c:yMode val="edge"/>
          <c:x val="5.8110865872457777E-2"/>
          <c:y val="0.21606064252612903"/>
          <c:w val="0.41201260850915788"/>
          <c:h val="0.46275749026145785"/>
        </c:manualLayout>
      </c:layout>
      <c:lineChart>
        <c:grouping val="stacked"/>
        <c:ser>
          <c:idx val="0"/>
          <c:order val="0"/>
          <c:tx>
            <c:strRef>
              <c:f>Sheet1!$B$1</c:f>
              <c:strCache>
                <c:ptCount val="1"/>
                <c:pt idx="0">
                  <c:v>Impact après 1 an</c:v>
                </c:pt>
              </c:strCache>
            </c:strRef>
          </c:tx>
          <c:marker>
            <c:symbol val="none"/>
          </c:marker>
          <c:cat>
            <c:strRef>
              <c:f>Sheet1!$A$2:$A$21</c:f>
              <c:strCache>
                <c:ptCount val="17"/>
                <c:pt idx="0">
                  <c:v> '97-'06</c:v>
                </c:pt>
                <c:pt idx="4">
                  <c:v> '98-'07</c:v>
                </c:pt>
                <c:pt idx="8">
                  <c:v> '99-'08</c:v>
                </c:pt>
                <c:pt idx="12">
                  <c:v> '00-'09</c:v>
                </c:pt>
                <c:pt idx="16">
                  <c:v> '01-'10</c:v>
                </c:pt>
              </c:strCache>
            </c:strRef>
          </c:cat>
          <c:val>
            <c:numRef>
              <c:f>Sheet1!$B$2:$B$21</c:f>
              <c:numCache>
                <c:formatCode>General</c:formatCode>
                <c:ptCount val="20"/>
                <c:pt idx="0">
                  <c:v>-0.64262401194604701</c:v>
                </c:pt>
                <c:pt idx="1">
                  <c:v>-0.70537034982583557</c:v>
                </c:pt>
                <c:pt idx="2">
                  <c:v>-0.67561154063714579</c:v>
                </c:pt>
                <c:pt idx="3">
                  <c:v>-0.6982629670730125</c:v>
                </c:pt>
                <c:pt idx="4">
                  <c:v>-0.7069445787313533</c:v>
                </c:pt>
                <c:pt idx="5">
                  <c:v>-0.65840435569383471</c:v>
                </c:pt>
                <c:pt idx="6">
                  <c:v>-0.66809932341865819</c:v>
                </c:pt>
                <c:pt idx="7">
                  <c:v>-0.73881927400403202</c:v>
                </c:pt>
                <c:pt idx="8">
                  <c:v>-0.89026693218412067</c:v>
                </c:pt>
                <c:pt idx="9">
                  <c:v>-0.94745460839220252</c:v>
                </c:pt>
                <c:pt idx="10">
                  <c:v>-0.73775713720459613</c:v>
                </c:pt>
                <c:pt idx="11">
                  <c:v>-0.70259258945498237</c:v>
                </c:pt>
                <c:pt idx="12">
                  <c:v>-0.38236859730818457</c:v>
                </c:pt>
                <c:pt idx="13">
                  <c:v>-0.344399897835446</c:v>
                </c:pt>
                <c:pt idx="14">
                  <c:v>-0.14774158849358204</c:v>
                </c:pt>
                <c:pt idx="15">
                  <c:v>-0.10577001998489922</c:v>
                </c:pt>
                <c:pt idx="16">
                  <c:v>-0.12972856260847038</c:v>
                </c:pt>
                <c:pt idx="17">
                  <c:v>-3.9041751591698787E-2</c:v>
                </c:pt>
                <c:pt idx="18">
                  <c:v>-2.2272054148497394E-2</c:v>
                </c:pt>
                <c:pt idx="19">
                  <c:v>-2.6429414401384299E-2</c:v>
                </c:pt>
              </c:numCache>
            </c:numRef>
          </c:val>
        </c:ser>
        <c:ser>
          <c:idx val="1"/>
          <c:order val="1"/>
          <c:tx>
            <c:strRef>
              <c:f>Sheet1!$C$1</c:f>
              <c:strCache>
                <c:ptCount val="1"/>
                <c:pt idx="0">
                  <c:v>après 2 ans</c:v>
                </c:pt>
              </c:strCache>
            </c:strRef>
          </c:tx>
          <c:marker>
            <c:symbol val="none"/>
          </c:marker>
          <c:cat>
            <c:strRef>
              <c:f>Sheet1!$A$2:$A$21</c:f>
              <c:strCache>
                <c:ptCount val="17"/>
                <c:pt idx="0">
                  <c:v> '97-'06</c:v>
                </c:pt>
                <c:pt idx="4">
                  <c:v> '98-'07</c:v>
                </c:pt>
                <c:pt idx="8">
                  <c:v> '99-'08</c:v>
                </c:pt>
                <c:pt idx="12">
                  <c:v> '00-'09</c:v>
                </c:pt>
                <c:pt idx="16">
                  <c:v> '01-'10</c:v>
                </c:pt>
              </c:strCache>
            </c:strRef>
          </c:cat>
          <c:val>
            <c:numRef>
              <c:f>Sheet1!$C$2:$C$21</c:f>
              <c:numCache>
                <c:formatCode>General</c:formatCode>
                <c:ptCount val="20"/>
                <c:pt idx="0">
                  <c:v>0.17463401832320719</c:v>
                </c:pt>
                <c:pt idx="1">
                  <c:v>9.2988106038280657E-2</c:v>
                </c:pt>
                <c:pt idx="2">
                  <c:v>7.2494313619735934E-2</c:v>
                </c:pt>
                <c:pt idx="3">
                  <c:v>7.5785706726563332E-2</c:v>
                </c:pt>
                <c:pt idx="4">
                  <c:v>9.3197411425012866E-2</c:v>
                </c:pt>
                <c:pt idx="5">
                  <c:v>-6.9991811711699214E-2</c:v>
                </c:pt>
                <c:pt idx="6">
                  <c:v>-7.6343641909054002E-2</c:v>
                </c:pt>
                <c:pt idx="7">
                  <c:v>-8.6408669116402506E-2</c:v>
                </c:pt>
                <c:pt idx="8">
                  <c:v>-6.8370923618969057E-2</c:v>
                </c:pt>
                <c:pt idx="9">
                  <c:v>-7.767217277089529E-2</c:v>
                </c:pt>
                <c:pt idx="10">
                  <c:v>-0.12669236745751125</c:v>
                </c:pt>
                <c:pt idx="11">
                  <c:v>-0.13216668001328158</c:v>
                </c:pt>
                <c:pt idx="12">
                  <c:v>-0.19830500376797144</c:v>
                </c:pt>
                <c:pt idx="13">
                  <c:v>-0.15180063155171941</c:v>
                </c:pt>
                <c:pt idx="14">
                  <c:v>-2.1947274265880001E-2</c:v>
                </c:pt>
                <c:pt idx="15">
                  <c:v>-1.2679246423347971E-2</c:v>
                </c:pt>
                <c:pt idx="16">
                  <c:v>-1.8150601880201081E-2</c:v>
                </c:pt>
                <c:pt idx="17">
                  <c:v>-3.2135047861259203E-2</c:v>
                </c:pt>
                <c:pt idx="18">
                  <c:v>-2.8511103455357831E-2</c:v>
                </c:pt>
                <c:pt idx="19">
                  <c:v>-2.6761368005595816E-2</c:v>
                </c:pt>
              </c:numCache>
            </c:numRef>
          </c:val>
        </c:ser>
        <c:ser>
          <c:idx val="2"/>
          <c:order val="2"/>
          <c:tx>
            <c:strRef>
              <c:f>Sheet1!$D$1</c:f>
              <c:strCache>
                <c:ptCount val="1"/>
                <c:pt idx="0">
                  <c:v>après 3 ans</c:v>
                </c:pt>
              </c:strCache>
            </c:strRef>
          </c:tx>
          <c:spPr>
            <a:ln>
              <a:solidFill>
                <a:srgbClr val="FF0000"/>
              </a:solidFill>
            </a:ln>
          </c:spPr>
          <c:marker>
            <c:symbol val="none"/>
          </c:marker>
          <c:cat>
            <c:strRef>
              <c:f>Sheet1!$A$2:$A$21</c:f>
              <c:strCache>
                <c:ptCount val="17"/>
                <c:pt idx="0">
                  <c:v> '97-'06</c:v>
                </c:pt>
                <c:pt idx="4">
                  <c:v> '98-'07</c:v>
                </c:pt>
                <c:pt idx="8">
                  <c:v> '99-'08</c:v>
                </c:pt>
                <c:pt idx="12">
                  <c:v> '00-'09</c:v>
                </c:pt>
                <c:pt idx="16">
                  <c:v> '01-'10</c:v>
                </c:pt>
              </c:strCache>
            </c:strRef>
          </c:cat>
          <c:val>
            <c:numRef>
              <c:f>Sheet1!$D$2:$D$21</c:f>
              <c:numCache>
                <c:formatCode>General</c:formatCode>
                <c:ptCount val="20"/>
                <c:pt idx="0">
                  <c:v>2.8709342515639464E-2</c:v>
                </c:pt>
                <c:pt idx="1">
                  <c:v>2.5646221494279569E-2</c:v>
                </c:pt>
                <c:pt idx="2">
                  <c:v>2.3415513994655638E-2</c:v>
                </c:pt>
                <c:pt idx="3">
                  <c:v>2.3152654917047724E-2</c:v>
                </c:pt>
                <c:pt idx="4">
                  <c:v>2.30248966582998E-2</c:v>
                </c:pt>
                <c:pt idx="5">
                  <c:v>4.2725199229937914E-3</c:v>
                </c:pt>
                <c:pt idx="6">
                  <c:v>2.5345749366227012E-3</c:v>
                </c:pt>
                <c:pt idx="7">
                  <c:v>3.7104015865094627E-4</c:v>
                </c:pt>
                <c:pt idx="8">
                  <c:v>8.8164088733521748E-3</c:v>
                </c:pt>
                <c:pt idx="9">
                  <c:v>8.1387480539878085E-3</c:v>
                </c:pt>
                <c:pt idx="10">
                  <c:v>-1.6347889028804605E-2</c:v>
                </c:pt>
                <c:pt idx="11">
                  <c:v>-1.9075613199436701E-2</c:v>
                </c:pt>
                <c:pt idx="12">
                  <c:v>-4.3977737357553733E-2</c:v>
                </c:pt>
                <c:pt idx="13">
                  <c:v>-3.1580336324761996E-2</c:v>
                </c:pt>
                <c:pt idx="14">
                  <c:v>-8.6288290546897867E-3</c:v>
                </c:pt>
                <c:pt idx="15">
                  <c:v>-4.7874342254611724E-3</c:v>
                </c:pt>
                <c:pt idx="16">
                  <c:v>-5.6213286911464024E-3</c:v>
                </c:pt>
                <c:pt idx="17">
                  <c:v>-1.0867055236033879E-2</c:v>
                </c:pt>
                <c:pt idx="18">
                  <c:v>-1.1522742865815725E-2</c:v>
                </c:pt>
                <c:pt idx="19">
                  <c:v>-1.0595160034509415E-2</c:v>
                </c:pt>
              </c:numCache>
            </c:numRef>
          </c:val>
        </c:ser>
        <c:marker val="1"/>
        <c:axId val="215884160"/>
        <c:axId val="215885696"/>
      </c:lineChart>
      <c:catAx>
        <c:axId val="215884160"/>
        <c:scaling>
          <c:orientation val="minMax"/>
        </c:scaling>
        <c:axPos val="b"/>
        <c:numFmt formatCode="yyyy" sourceLinked="0"/>
        <c:tickLblPos val="low"/>
        <c:txPr>
          <a:bodyPr rot="-2160000"/>
          <a:lstStyle/>
          <a:p>
            <a:pPr>
              <a:defRPr sz="1200"/>
            </a:pPr>
            <a:endParaRPr lang="nl-BE"/>
          </a:p>
        </c:txPr>
        <c:crossAx val="215885696"/>
        <c:crosses val="autoZero"/>
        <c:auto val="1"/>
        <c:lblAlgn val="ctr"/>
        <c:lblOffset val="100"/>
        <c:tickLblSkip val="4"/>
        <c:tickMarkSkip val="4"/>
      </c:catAx>
      <c:valAx>
        <c:axId val="215885696"/>
        <c:scaling>
          <c:orientation val="minMax"/>
          <c:max val="2.5"/>
          <c:min val="-1.5"/>
        </c:scaling>
        <c:axPos val="l"/>
        <c:majorGridlines/>
        <c:numFmt formatCode="#,##0.0" sourceLinked="0"/>
        <c:tickLblPos val="nextTo"/>
        <c:txPr>
          <a:bodyPr/>
          <a:lstStyle/>
          <a:p>
            <a:pPr>
              <a:defRPr sz="1200"/>
            </a:pPr>
            <a:endParaRPr lang="nl-BE"/>
          </a:p>
        </c:txPr>
        <c:crossAx val="215884160"/>
        <c:crosses val="autoZero"/>
        <c:crossBetween val="between"/>
      </c:valAx>
      <c:spPr>
        <a:solidFill>
          <a:srgbClr val="FFFFFF"/>
        </a:solidFill>
      </c:spPr>
    </c:plotArea>
    <c:legend>
      <c:legendPos val="b"/>
      <c:layout>
        <c:manualLayout>
          <c:xMode val="edge"/>
          <c:yMode val="edge"/>
          <c:x val="0.17989414181083982"/>
          <c:y val="0.89065500713359813"/>
          <c:w val="0.64021171637833663"/>
          <c:h val="0.10934499286641766"/>
        </c:manualLayout>
      </c:layout>
      <c:txPr>
        <a:bodyPr/>
        <a:lstStyle/>
        <a:p>
          <a:pPr>
            <a:defRPr sz="1400" b="1"/>
          </a:pPr>
          <a:endParaRPr lang="nl-BE"/>
        </a:p>
      </c:txPr>
    </c:legend>
    <c:plotVisOnly val="1"/>
  </c:chart>
  <c:txPr>
    <a:bodyPr/>
    <a:lstStyle/>
    <a:p>
      <a:pPr>
        <a:defRPr sz="1800"/>
      </a:pPr>
      <a:endParaRPr lang="nl-BE"/>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dirty="0" smtClean="0"/>
              <a:t>France</a:t>
            </a:r>
            <a:endParaRPr lang="nl-BE" sz="1600" dirty="0"/>
          </a:p>
        </c:rich>
      </c:tx>
      <c:layout>
        <c:manualLayout>
          <c:xMode val="edge"/>
          <c:yMode val="edge"/>
          <c:x val="0.40362592794655339"/>
          <c:y val="9.8175549564052972E-2"/>
        </c:manualLayout>
      </c:layout>
    </c:title>
    <c:plotArea>
      <c:layout/>
      <c:lineChart>
        <c:grouping val="stacked"/>
        <c:ser>
          <c:idx val="0"/>
          <c:order val="0"/>
          <c:tx>
            <c:strRef>
              <c:f>Sheet1!$B$1</c:f>
              <c:strCache>
                <c:ptCount val="1"/>
                <c:pt idx="0">
                  <c:v>Impact na 1 jaar</c:v>
                </c:pt>
              </c:strCache>
            </c:strRef>
          </c:tx>
          <c:marker>
            <c:symbol val="none"/>
          </c:marker>
          <c:cat>
            <c:strRef>
              <c:f>Sheet1!$A$2:$A$21</c:f>
              <c:strCache>
                <c:ptCount val="17"/>
                <c:pt idx="0">
                  <c:v> '97-'06</c:v>
                </c:pt>
                <c:pt idx="4">
                  <c:v> '98-'07</c:v>
                </c:pt>
                <c:pt idx="8">
                  <c:v> '99-'08</c:v>
                </c:pt>
                <c:pt idx="12">
                  <c:v> '00-'09</c:v>
                </c:pt>
                <c:pt idx="16">
                  <c:v> '01-'10</c:v>
                </c:pt>
              </c:strCache>
            </c:strRef>
          </c:cat>
          <c:val>
            <c:numRef>
              <c:f>Sheet1!$B$2:$B$21</c:f>
              <c:numCache>
                <c:formatCode>General</c:formatCode>
                <c:ptCount val="20"/>
                <c:pt idx="0">
                  <c:v>1.7992721305172561E-2</c:v>
                </c:pt>
                <c:pt idx="1">
                  <c:v>2.1097781141350261E-2</c:v>
                </c:pt>
                <c:pt idx="2">
                  <c:v>9.8880436325064747E-4</c:v>
                </c:pt>
                <c:pt idx="3">
                  <c:v>1.0598932399683875E-2</c:v>
                </c:pt>
                <c:pt idx="4">
                  <c:v>1.4573417408688533E-2</c:v>
                </c:pt>
                <c:pt idx="5">
                  <c:v>5.7378888706000497E-2</c:v>
                </c:pt>
                <c:pt idx="6">
                  <c:v>-1.5821078309664643E-2</c:v>
                </c:pt>
                <c:pt idx="7">
                  <c:v>3.7493763185140118E-2</c:v>
                </c:pt>
                <c:pt idx="8">
                  <c:v>7.6797540803389703E-3</c:v>
                </c:pt>
                <c:pt idx="9">
                  <c:v>-0.15222263880210524</c:v>
                </c:pt>
                <c:pt idx="10">
                  <c:v>-0.20992888955479763</c:v>
                </c:pt>
                <c:pt idx="11">
                  <c:v>-0.23310633447168044</c:v>
                </c:pt>
                <c:pt idx="12">
                  <c:v>-0.23116172497600368</c:v>
                </c:pt>
                <c:pt idx="13">
                  <c:v>-0.24397840128138099</c:v>
                </c:pt>
                <c:pt idx="14">
                  <c:v>-0.16327408184736919</c:v>
                </c:pt>
                <c:pt idx="15">
                  <c:v>-0.12470150931940439</c:v>
                </c:pt>
                <c:pt idx="16">
                  <c:v>-8.0628980778558207E-2</c:v>
                </c:pt>
                <c:pt idx="17">
                  <c:v>0.14267364776500188</c:v>
                </c:pt>
                <c:pt idx="18">
                  <c:v>-3.4775945850396416E-2</c:v>
                </c:pt>
                <c:pt idx="19">
                  <c:v>-3.4137657601261986E-2</c:v>
                </c:pt>
              </c:numCache>
            </c:numRef>
          </c:val>
        </c:ser>
        <c:ser>
          <c:idx val="1"/>
          <c:order val="1"/>
          <c:tx>
            <c:strRef>
              <c:f>Sheet1!$C$1</c:f>
              <c:strCache>
                <c:ptCount val="1"/>
                <c:pt idx="0">
                  <c:v>Impact na 2 jaar</c:v>
                </c:pt>
              </c:strCache>
            </c:strRef>
          </c:tx>
          <c:marker>
            <c:symbol val="none"/>
          </c:marker>
          <c:cat>
            <c:strRef>
              <c:f>Sheet1!$A$2:$A$21</c:f>
              <c:strCache>
                <c:ptCount val="17"/>
                <c:pt idx="0">
                  <c:v> '97-'06</c:v>
                </c:pt>
                <c:pt idx="4">
                  <c:v> '98-'07</c:v>
                </c:pt>
                <c:pt idx="8">
                  <c:v> '99-'08</c:v>
                </c:pt>
                <c:pt idx="12">
                  <c:v> '00-'09</c:v>
                </c:pt>
                <c:pt idx="16">
                  <c:v> '01-'10</c:v>
                </c:pt>
              </c:strCache>
            </c:strRef>
          </c:cat>
          <c:val>
            <c:numRef>
              <c:f>Sheet1!$C$2:$C$21</c:f>
              <c:numCache>
                <c:formatCode>General</c:formatCode>
                <c:ptCount val="20"/>
                <c:pt idx="0">
                  <c:v>0.130915468683547</c:v>
                </c:pt>
                <c:pt idx="1">
                  <c:v>0.12471171740514712</c:v>
                </c:pt>
                <c:pt idx="2">
                  <c:v>0.14458771829102129</c:v>
                </c:pt>
                <c:pt idx="3">
                  <c:v>0.15038227942751772</c:v>
                </c:pt>
                <c:pt idx="4">
                  <c:v>0.14708735441029858</c:v>
                </c:pt>
                <c:pt idx="5">
                  <c:v>0.17279508039291763</c:v>
                </c:pt>
                <c:pt idx="6">
                  <c:v>0.10126729169876335</c:v>
                </c:pt>
                <c:pt idx="7">
                  <c:v>0.13472544368147077</c:v>
                </c:pt>
                <c:pt idx="8">
                  <c:v>0.11370273841137145</c:v>
                </c:pt>
                <c:pt idx="9">
                  <c:v>-5.1624988555972057E-2</c:v>
                </c:pt>
                <c:pt idx="10">
                  <c:v>-5.4785770915979914E-2</c:v>
                </c:pt>
                <c:pt idx="11">
                  <c:v>-3.0983391014233252E-2</c:v>
                </c:pt>
                <c:pt idx="12">
                  <c:v>-2.3155108626065096E-2</c:v>
                </c:pt>
                <c:pt idx="13">
                  <c:v>-5.3640665717646273E-2</c:v>
                </c:pt>
                <c:pt idx="14">
                  <c:v>-8.8594004166756436E-3</c:v>
                </c:pt>
                <c:pt idx="15">
                  <c:v>-1.2481071772222381E-2</c:v>
                </c:pt>
                <c:pt idx="16">
                  <c:v>1.6959597332795763E-2</c:v>
                </c:pt>
                <c:pt idx="17">
                  <c:v>0.19630572756021589</c:v>
                </c:pt>
                <c:pt idx="18">
                  <c:v>3.9939617689094785E-2</c:v>
                </c:pt>
                <c:pt idx="19">
                  <c:v>3.9688564255685004E-2</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Sheet1!$A$2:$A$21</c:f>
              <c:strCache>
                <c:ptCount val="17"/>
                <c:pt idx="0">
                  <c:v> '97-'06</c:v>
                </c:pt>
                <c:pt idx="4">
                  <c:v> '98-'07</c:v>
                </c:pt>
                <c:pt idx="8">
                  <c:v> '99-'08</c:v>
                </c:pt>
                <c:pt idx="12">
                  <c:v> '00-'09</c:v>
                </c:pt>
                <c:pt idx="16">
                  <c:v> '01-'10</c:v>
                </c:pt>
              </c:strCache>
            </c:strRef>
          </c:cat>
          <c:val>
            <c:numRef>
              <c:f>Sheet1!$D$2:$D$21</c:f>
              <c:numCache>
                <c:formatCode>General</c:formatCode>
                <c:ptCount val="20"/>
                <c:pt idx="0">
                  <c:v>4.2443478442199464E-2</c:v>
                </c:pt>
                <c:pt idx="1">
                  <c:v>3.8906997487891642E-2</c:v>
                </c:pt>
                <c:pt idx="2">
                  <c:v>5.7712147642867112E-2</c:v>
                </c:pt>
                <c:pt idx="3">
                  <c:v>6.3212646441153084E-2</c:v>
                </c:pt>
                <c:pt idx="4">
                  <c:v>6.2593251275144104E-2</c:v>
                </c:pt>
                <c:pt idx="5">
                  <c:v>8.5353730019616852E-2</c:v>
                </c:pt>
                <c:pt idx="6">
                  <c:v>3.8823282087614319E-2</c:v>
                </c:pt>
                <c:pt idx="7">
                  <c:v>6.4620206829572438E-2</c:v>
                </c:pt>
                <c:pt idx="8">
                  <c:v>5.2049248060543465E-2</c:v>
                </c:pt>
                <c:pt idx="9">
                  <c:v>-1.1227379602194281E-2</c:v>
                </c:pt>
                <c:pt idx="10">
                  <c:v>-8.4065349419091082E-3</c:v>
                </c:pt>
                <c:pt idx="11">
                  <c:v>-1.1551203249003203E-3</c:v>
                </c:pt>
                <c:pt idx="12">
                  <c:v>-2.9129110032818191E-3</c:v>
                </c:pt>
                <c:pt idx="13">
                  <c:v>-6.3900436943489583E-3</c:v>
                </c:pt>
                <c:pt idx="14">
                  <c:v>1.1211567928931365E-3</c:v>
                </c:pt>
                <c:pt idx="15">
                  <c:v>1.6577588451129961E-3</c:v>
                </c:pt>
                <c:pt idx="16">
                  <c:v>5.3618391989957714E-3</c:v>
                </c:pt>
                <c:pt idx="17">
                  <c:v>6.8180356705335621E-2</c:v>
                </c:pt>
                <c:pt idx="18">
                  <c:v>1.2585224069647561E-3</c:v>
                </c:pt>
                <c:pt idx="19">
                  <c:v>1.2714925070097041E-3</c:v>
                </c:pt>
              </c:numCache>
            </c:numRef>
          </c:val>
        </c:ser>
        <c:marker val="1"/>
        <c:axId val="216007808"/>
        <c:axId val="216009344"/>
      </c:lineChart>
      <c:catAx>
        <c:axId val="216007808"/>
        <c:scaling>
          <c:orientation val="minMax"/>
        </c:scaling>
        <c:axPos val="b"/>
        <c:numFmt formatCode="yyyy" sourceLinked="0"/>
        <c:tickLblPos val="low"/>
        <c:txPr>
          <a:bodyPr rot="-2160000"/>
          <a:lstStyle/>
          <a:p>
            <a:pPr>
              <a:defRPr sz="1200"/>
            </a:pPr>
            <a:endParaRPr lang="nl-BE"/>
          </a:p>
        </c:txPr>
        <c:crossAx val="216009344"/>
        <c:crosses val="autoZero"/>
        <c:auto val="1"/>
        <c:lblAlgn val="ctr"/>
        <c:lblOffset val="100"/>
        <c:tickLblSkip val="4"/>
        <c:tickMarkSkip val="4"/>
      </c:catAx>
      <c:valAx>
        <c:axId val="216009344"/>
        <c:scaling>
          <c:orientation val="minMax"/>
          <c:max val="2.5"/>
          <c:min val="-1.5"/>
        </c:scaling>
        <c:axPos val="l"/>
        <c:majorGridlines/>
        <c:numFmt formatCode="#,##0.0" sourceLinked="0"/>
        <c:tickLblPos val="low"/>
        <c:txPr>
          <a:bodyPr/>
          <a:lstStyle/>
          <a:p>
            <a:pPr>
              <a:defRPr sz="1200"/>
            </a:pPr>
            <a:endParaRPr lang="nl-BE"/>
          </a:p>
        </c:txPr>
        <c:crossAx val="216007808"/>
        <c:crosses val="autoZero"/>
        <c:crossBetween val="between"/>
      </c:valAx>
      <c:spPr>
        <a:solidFill>
          <a:srgbClr val="FFFFFF"/>
        </a:solidFill>
      </c:spPr>
    </c:plotArea>
    <c:plotVisOnly val="1"/>
  </c:chart>
  <c:txPr>
    <a:bodyPr/>
    <a:lstStyle/>
    <a:p>
      <a:pPr>
        <a:defRPr sz="1800"/>
      </a:pPr>
      <a:endParaRPr lang="nl-BE"/>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fr-FR" sz="1600" noProof="0" dirty="0" smtClean="0"/>
              <a:t>Belgique</a:t>
            </a:r>
            <a:endParaRPr lang="fr-FR" sz="1600" noProof="0" dirty="0"/>
          </a:p>
        </c:rich>
      </c:tx>
      <c:layout/>
      <c:overlay val="1"/>
    </c:title>
    <c:plotArea>
      <c:layout>
        <c:manualLayout>
          <c:layoutTarget val="inner"/>
          <c:xMode val="edge"/>
          <c:yMode val="edge"/>
          <c:x val="0.12527385479317588"/>
          <c:y val="0.13296209874592649"/>
          <c:w val="0.83846739424682359"/>
          <c:h val="0.48336900036256764"/>
        </c:manualLayout>
      </c:layout>
      <c:lineChart>
        <c:grouping val="stacked"/>
        <c:ser>
          <c:idx val="0"/>
          <c:order val="0"/>
          <c:tx>
            <c:strRef>
              <c:f>Sheet1!$B$1</c:f>
              <c:strCache>
                <c:ptCount val="1"/>
                <c:pt idx="0">
                  <c:v>Impact après 1 an</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Sheet1!$B$2:$B$97</c:f>
              <c:numCache>
                <c:formatCode>General</c:formatCode>
                <c:ptCount val="96"/>
                <c:pt idx="0">
                  <c:v>0.32195120956619772</c:v>
                </c:pt>
                <c:pt idx="1">
                  <c:v>0.35629161216776711</c:v>
                </c:pt>
                <c:pt idx="2">
                  <c:v>0.32713264415901205</c:v>
                </c:pt>
                <c:pt idx="3">
                  <c:v>0.32648910260412134</c:v>
                </c:pt>
                <c:pt idx="4">
                  <c:v>0.31907946234080886</c:v>
                </c:pt>
                <c:pt idx="5">
                  <c:v>0.33931667939320864</c:v>
                </c:pt>
                <c:pt idx="6">
                  <c:v>0.36720294742607634</c:v>
                </c:pt>
                <c:pt idx="7">
                  <c:v>0.40100015599375138</c:v>
                </c:pt>
                <c:pt idx="8">
                  <c:v>0.46258794041421902</c:v>
                </c:pt>
                <c:pt idx="9">
                  <c:v>0.37801953123636689</c:v>
                </c:pt>
                <c:pt idx="10">
                  <c:v>0.3471418537191453</c:v>
                </c:pt>
                <c:pt idx="11">
                  <c:v>0.39085825594611434</c:v>
                </c:pt>
                <c:pt idx="12">
                  <c:v>0.35610962249373279</c:v>
                </c:pt>
                <c:pt idx="13">
                  <c:v>0.37902286703655419</c:v>
                </c:pt>
                <c:pt idx="14">
                  <c:v>0.38404870340155334</c:v>
                </c:pt>
                <c:pt idx="15">
                  <c:v>0.37974464309266193</c:v>
                </c:pt>
                <c:pt idx="16">
                  <c:v>0.37794526902954073</c:v>
                </c:pt>
                <c:pt idx="17">
                  <c:v>0.39597472454688437</c:v>
                </c:pt>
                <c:pt idx="18">
                  <c:v>0.48450725636285114</c:v>
                </c:pt>
                <c:pt idx="19">
                  <c:v>0.52197274546058325</c:v>
                </c:pt>
                <c:pt idx="20">
                  <c:v>0.51760305863739664</c:v>
                </c:pt>
                <c:pt idx="21">
                  <c:v>0.50795692687769856</c:v>
                </c:pt>
                <c:pt idx="22">
                  <c:v>0.49314880965830798</c:v>
                </c:pt>
                <c:pt idx="23">
                  <c:v>0.47755420426111983</c:v>
                </c:pt>
                <c:pt idx="24">
                  <c:v>0.46929441792232812</c:v>
                </c:pt>
                <c:pt idx="25">
                  <c:v>0.44963289624051994</c:v>
                </c:pt>
                <c:pt idx="26">
                  <c:v>0.43570362565027032</c:v>
                </c:pt>
                <c:pt idx="27">
                  <c:v>0.45282937777590265</c:v>
                </c:pt>
                <c:pt idx="28">
                  <c:v>0.46095329017976133</c:v>
                </c:pt>
                <c:pt idx="29">
                  <c:v>0.46600703513535202</c:v>
                </c:pt>
                <c:pt idx="30">
                  <c:v>0.422572423984443</c:v>
                </c:pt>
                <c:pt idx="31">
                  <c:v>0.41520959192752982</c:v>
                </c:pt>
                <c:pt idx="32">
                  <c:v>0.42433341801436508</c:v>
                </c:pt>
                <c:pt idx="33">
                  <c:v>0.46817684361149858</c:v>
                </c:pt>
                <c:pt idx="34">
                  <c:v>0.44669873085310463</c:v>
                </c:pt>
                <c:pt idx="35">
                  <c:v>0.17567402559882905</c:v>
                </c:pt>
                <c:pt idx="36">
                  <c:v>-2.5923260881692192E-2</c:v>
                </c:pt>
                <c:pt idx="37">
                  <c:v>-2.6685600042305035E-2</c:v>
                </c:pt>
                <c:pt idx="38">
                  <c:v>-3.3254842712223925E-2</c:v>
                </c:pt>
                <c:pt idx="39">
                  <c:v>9.187031944458128E-3</c:v>
                </c:pt>
                <c:pt idx="40">
                  <c:v>2.1600445929594612E-2</c:v>
                </c:pt>
                <c:pt idx="41">
                  <c:v>-1.1969597764145901E-2</c:v>
                </c:pt>
                <c:pt idx="42">
                  <c:v>-5.9359024247784081E-2</c:v>
                </c:pt>
                <c:pt idx="43">
                  <c:v>-6.3295665295847681E-2</c:v>
                </c:pt>
                <c:pt idx="44">
                  <c:v>-1.9074232168149831E-2</c:v>
                </c:pt>
                <c:pt idx="45">
                  <c:v>2.4491616880176318E-2</c:v>
                </c:pt>
                <c:pt idx="46">
                  <c:v>9.6349914308815187E-3</c:v>
                </c:pt>
                <c:pt idx="47">
                  <c:v>-9.1538521070504628E-2</c:v>
                </c:pt>
                <c:pt idx="48">
                  <c:v>-0.13992577104903342</c:v>
                </c:pt>
                <c:pt idx="49">
                  <c:v>-0.17277187513356518</c:v>
                </c:pt>
                <c:pt idx="50">
                  <c:v>-0.18074809161716268</c:v>
                </c:pt>
                <c:pt idx="51">
                  <c:v>-0.25340042914696137</c:v>
                </c:pt>
                <c:pt idx="52">
                  <c:v>-0.24843503938063549</c:v>
                </c:pt>
                <c:pt idx="53">
                  <c:v>-0.35394212663267532</c:v>
                </c:pt>
                <c:pt idx="54">
                  <c:v>-0.26248594106626738</c:v>
                </c:pt>
                <c:pt idx="55">
                  <c:v>-0.29085585501991668</c:v>
                </c:pt>
                <c:pt idx="56">
                  <c:v>-0.23189676348248794</c:v>
                </c:pt>
                <c:pt idx="57">
                  <c:v>-0.2223249909133293</c:v>
                </c:pt>
                <c:pt idx="58">
                  <c:v>-0.13880937572199994</c:v>
                </c:pt>
                <c:pt idx="59">
                  <c:v>-0.15044588790180383</c:v>
                </c:pt>
                <c:pt idx="60">
                  <c:v>-0.26475855576189866</c:v>
                </c:pt>
                <c:pt idx="61">
                  <c:v>-0.26231285192216464</c:v>
                </c:pt>
                <c:pt idx="62">
                  <c:v>-0.24848243925947636</c:v>
                </c:pt>
                <c:pt idx="63">
                  <c:v>-0.26489790536746394</c:v>
                </c:pt>
                <c:pt idx="64">
                  <c:v>-0.26620281310066374</c:v>
                </c:pt>
                <c:pt idx="65">
                  <c:v>-0.28983884733275828</c:v>
                </c:pt>
                <c:pt idx="66">
                  <c:v>-0.26396427355656882</c:v>
                </c:pt>
                <c:pt idx="67">
                  <c:v>-0.22923703880757884</c:v>
                </c:pt>
                <c:pt idx="68">
                  <c:v>-0.1694841564398572</c:v>
                </c:pt>
                <c:pt idx="69">
                  <c:v>-0.17772383709929518</c:v>
                </c:pt>
                <c:pt idx="70">
                  <c:v>-0.27156610258408581</c:v>
                </c:pt>
                <c:pt idx="71">
                  <c:v>-0.25078296797868127</c:v>
                </c:pt>
                <c:pt idx="72">
                  <c:v>-0.2285367221033652</c:v>
                </c:pt>
                <c:pt idx="73">
                  <c:v>-0.21302525040103351</c:v>
                </c:pt>
                <c:pt idx="74">
                  <c:v>-0.20394085132971845</c:v>
                </c:pt>
                <c:pt idx="75">
                  <c:v>-0.21137738988432453</c:v>
                </c:pt>
                <c:pt idx="76">
                  <c:v>-0.21835020310996894</c:v>
                </c:pt>
                <c:pt idx="77">
                  <c:v>-0.29957107240477882</c:v>
                </c:pt>
                <c:pt idx="78">
                  <c:v>-0.28975479127106435</c:v>
                </c:pt>
                <c:pt idx="79">
                  <c:v>-0.27867730692492532</c:v>
                </c:pt>
                <c:pt idx="80">
                  <c:v>-0.27127319810642903</c:v>
                </c:pt>
                <c:pt idx="81">
                  <c:v>-5.2505393404213854E-2</c:v>
                </c:pt>
                <c:pt idx="82">
                  <c:v>0.13532736190883338</c:v>
                </c:pt>
                <c:pt idx="83">
                  <c:v>9.794143980654943E-2</c:v>
                </c:pt>
                <c:pt idx="84">
                  <c:v>-3.9690648671558892E-3</c:v>
                </c:pt>
                <c:pt idx="85">
                  <c:v>0.14347610592506621</c:v>
                </c:pt>
                <c:pt idx="86">
                  <c:v>0.37669632106496626</c:v>
                </c:pt>
                <c:pt idx="87">
                  <c:v>0.36197175430681494</c:v>
                </c:pt>
                <c:pt idx="88">
                  <c:v>0.72697544871382735</c:v>
                </c:pt>
                <c:pt idx="89">
                  <c:v>0.94396261472316789</c:v>
                </c:pt>
                <c:pt idx="90">
                  <c:v>0.97947254638448999</c:v>
                </c:pt>
                <c:pt idx="91">
                  <c:v>1.2224950842292528</c:v>
                </c:pt>
                <c:pt idx="92">
                  <c:v>1.2313076165556438</c:v>
                </c:pt>
                <c:pt idx="93">
                  <c:v>1.5168867620842779</c:v>
                </c:pt>
                <c:pt idx="94">
                  <c:v>1.8094399385087245</c:v>
                </c:pt>
                <c:pt idx="95">
                  <c:v>1.9113052802538517</c:v>
                </c:pt>
              </c:numCache>
            </c:numRef>
          </c:val>
        </c:ser>
        <c:ser>
          <c:idx val="1"/>
          <c:order val="1"/>
          <c:tx>
            <c:strRef>
              <c:f>Sheet1!$C$1</c:f>
              <c:strCache>
                <c:ptCount val="1"/>
                <c:pt idx="0">
                  <c:v>après 2 ans</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Sheet1!$C$2:$C$97</c:f>
              <c:numCache>
                <c:formatCode>General</c:formatCode>
                <c:ptCount val="96"/>
                <c:pt idx="0">
                  <c:v>0.66030637045511964</c:v>
                </c:pt>
                <c:pt idx="1">
                  <c:v>0.67015968775480128</c:v>
                </c:pt>
                <c:pt idx="2">
                  <c:v>0.64362532436191389</c:v>
                </c:pt>
                <c:pt idx="3">
                  <c:v>0.64288265236420028</c:v>
                </c:pt>
                <c:pt idx="4">
                  <c:v>0.62089199488053481</c:v>
                </c:pt>
                <c:pt idx="5">
                  <c:v>0.62238220924717369</c:v>
                </c:pt>
                <c:pt idx="6">
                  <c:v>0.63885850619166062</c:v>
                </c:pt>
                <c:pt idx="7">
                  <c:v>0.65756963905801402</c:v>
                </c:pt>
                <c:pt idx="8">
                  <c:v>0.70125985473765029</c:v>
                </c:pt>
                <c:pt idx="9">
                  <c:v>0.53305745803428461</c:v>
                </c:pt>
                <c:pt idx="10">
                  <c:v>0.48168440766152998</c:v>
                </c:pt>
                <c:pt idx="11">
                  <c:v>0.49233369431825946</c:v>
                </c:pt>
                <c:pt idx="12">
                  <c:v>0.46369048129310431</c:v>
                </c:pt>
                <c:pt idx="13">
                  <c:v>0.52437667676314192</c:v>
                </c:pt>
                <c:pt idx="14">
                  <c:v>0.43392839751343237</c:v>
                </c:pt>
                <c:pt idx="15">
                  <c:v>0.46654919996045058</c:v>
                </c:pt>
                <c:pt idx="16">
                  <c:v>0.49996696929351658</c:v>
                </c:pt>
                <c:pt idx="17">
                  <c:v>0.44753384944263963</c:v>
                </c:pt>
                <c:pt idx="18">
                  <c:v>0.56460063791879289</c:v>
                </c:pt>
                <c:pt idx="19">
                  <c:v>0.58213209408300048</c:v>
                </c:pt>
                <c:pt idx="20">
                  <c:v>0.58198676644128389</c:v>
                </c:pt>
                <c:pt idx="21">
                  <c:v>0.58975594504780549</c:v>
                </c:pt>
                <c:pt idx="22">
                  <c:v>0.55815070525801391</c:v>
                </c:pt>
                <c:pt idx="23">
                  <c:v>0.50217040853466099</c:v>
                </c:pt>
                <c:pt idx="24">
                  <c:v>0.4751940410797999</c:v>
                </c:pt>
                <c:pt idx="25">
                  <c:v>0.45454388482539654</c:v>
                </c:pt>
                <c:pt idx="26">
                  <c:v>0.43324248457697134</c:v>
                </c:pt>
                <c:pt idx="27">
                  <c:v>0.45759140437574108</c:v>
                </c:pt>
                <c:pt idx="28">
                  <c:v>0.44407791993700546</c:v>
                </c:pt>
                <c:pt idx="29">
                  <c:v>0.44729489695998131</c:v>
                </c:pt>
                <c:pt idx="30">
                  <c:v>0.37870675160483114</c:v>
                </c:pt>
                <c:pt idx="31">
                  <c:v>0.36569599374285688</c:v>
                </c:pt>
                <c:pt idx="32">
                  <c:v>0.39250147589511797</c:v>
                </c:pt>
                <c:pt idx="33">
                  <c:v>0.38925320616637327</c:v>
                </c:pt>
                <c:pt idx="34">
                  <c:v>0.37958326994419561</c:v>
                </c:pt>
                <c:pt idx="35">
                  <c:v>0.26587361556106531</c:v>
                </c:pt>
                <c:pt idx="36">
                  <c:v>0.18733192434252621</c:v>
                </c:pt>
                <c:pt idx="37">
                  <c:v>0.19311978324748996</c:v>
                </c:pt>
                <c:pt idx="38">
                  <c:v>0.15781640600217697</c:v>
                </c:pt>
                <c:pt idx="39">
                  <c:v>0.14493082387543363</c:v>
                </c:pt>
                <c:pt idx="40">
                  <c:v>0.14350246687354323</c:v>
                </c:pt>
                <c:pt idx="41">
                  <c:v>0.1417317057695</c:v>
                </c:pt>
                <c:pt idx="42">
                  <c:v>0.14403426741565045</c:v>
                </c:pt>
                <c:pt idx="43">
                  <c:v>0.14528354895665563</c:v>
                </c:pt>
                <c:pt idx="44">
                  <c:v>0.15420864293283881</c:v>
                </c:pt>
                <c:pt idx="45">
                  <c:v>0.16225180917225906</c:v>
                </c:pt>
                <c:pt idx="46">
                  <c:v>0.18884158986050356</c:v>
                </c:pt>
                <c:pt idx="47">
                  <c:v>0.18116618154159586</c:v>
                </c:pt>
                <c:pt idx="48">
                  <c:v>0.18634542955774552</c:v>
                </c:pt>
                <c:pt idx="49">
                  <c:v>0.18890658967199581</c:v>
                </c:pt>
                <c:pt idx="50">
                  <c:v>0.12688257967602887</c:v>
                </c:pt>
                <c:pt idx="51">
                  <c:v>-4.8254325186273955E-3</c:v>
                </c:pt>
                <c:pt idx="52">
                  <c:v>5.5181750341862859E-3</c:v>
                </c:pt>
                <c:pt idx="53">
                  <c:v>0.11578827024752512</c:v>
                </c:pt>
                <c:pt idx="54">
                  <c:v>1.931105944156802E-2</c:v>
                </c:pt>
                <c:pt idx="55">
                  <c:v>5.9872934241721576E-2</c:v>
                </c:pt>
                <c:pt idx="56">
                  <c:v>1.7688167450061472E-2</c:v>
                </c:pt>
                <c:pt idx="57">
                  <c:v>-6.0127916105675333E-2</c:v>
                </c:pt>
                <c:pt idx="58">
                  <c:v>-0.2072567156591959</c:v>
                </c:pt>
                <c:pt idx="59">
                  <c:v>-0.19651384567961655</c:v>
                </c:pt>
                <c:pt idx="60">
                  <c:v>-2.4506038486243687E-3</c:v>
                </c:pt>
                <c:pt idx="61">
                  <c:v>2.859720161691005E-2</c:v>
                </c:pt>
                <c:pt idx="62">
                  <c:v>2.3529437272967583E-2</c:v>
                </c:pt>
                <c:pt idx="63">
                  <c:v>6.5171001852579624E-2</c:v>
                </c:pt>
                <c:pt idx="64">
                  <c:v>6.0380084868507336E-2</c:v>
                </c:pt>
                <c:pt idx="65">
                  <c:v>6.5523235407378214E-2</c:v>
                </c:pt>
                <c:pt idx="66">
                  <c:v>2.3380978100808043E-2</c:v>
                </c:pt>
                <c:pt idx="67">
                  <c:v>5.7883902493221194E-2</c:v>
                </c:pt>
                <c:pt idx="68">
                  <c:v>5.9980546832870983E-2</c:v>
                </c:pt>
                <c:pt idx="69">
                  <c:v>5.5322768591084148E-2</c:v>
                </c:pt>
                <c:pt idx="70">
                  <c:v>-1.1436566891889191E-2</c:v>
                </c:pt>
                <c:pt idx="71">
                  <c:v>7.0234083720720694E-2</c:v>
                </c:pt>
                <c:pt idx="72">
                  <c:v>5.7706530726859433E-2</c:v>
                </c:pt>
                <c:pt idx="73">
                  <c:v>4.4772833404675423E-2</c:v>
                </c:pt>
                <c:pt idx="74">
                  <c:v>5.9865502776807626E-2</c:v>
                </c:pt>
                <c:pt idx="75">
                  <c:v>9.065494928547424E-2</c:v>
                </c:pt>
                <c:pt idx="76">
                  <c:v>7.2523600903324922E-2</c:v>
                </c:pt>
                <c:pt idx="77">
                  <c:v>0.10374984365493578</c:v>
                </c:pt>
                <c:pt idx="78">
                  <c:v>8.3110909505248645E-2</c:v>
                </c:pt>
                <c:pt idx="79">
                  <c:v>0.10167755695001079</c:v>
                </c:pt>
                <c:pt idx="80">
                  <c:v>9.8496063205068568E-2</c:v>
                </c:pt>
                <c:pt idx="81">
                  <c:v>0.10906870737521224</c:v>
                </c:pt>
                <c:pt idx="82">
                  <c:v>0.29169350068273309</c:v>
                </c:pt>
                <c:pt idx="83">
                  <c:v>0.24708892838297344</c:v>
                </c:pt>
                <c:pt idx="84">
                  <c:v>0.28470697619774965</c:v>
                </c:pt>
                <c:pt idx="85">
                  <c:v>9.8351230231002548E-2</c:v>
                </c:pt>
                <c:pt idx="86">
                  <c:v>-0.24641187801732076</c:v>
                </c:pt>
                <c:pt idx="87">
                  <c:v>-0.25884655390331412</c:v>
                </c:pt>
                <c:pt idx="88">
                  <c:v>-0.23442561692369868</c:v>
                </c:pt>
                <c:pt idx="89">
                  <c:v>-0.22965604680043344</c:v>
                </c:pt>
                <c:pt idx="90">
                  <c:v>-0.24531222815900741</c:v>
                </c:pt>
                <c:pt idx="91">
                  <c:v>-0.11245613322579855</c:v>
                </c:pt>
                <c:pt idx="92">
                  <c:v>-0.10518730632263804</c:v>
                </c:pt>
                <c:pt idx="93">
                  <c:v>6.3397625334180932E-2</c:v>
                </c:pt>
                <c:pt idx="94">
                  <c:v>0.31465358619679951</c:v>
                </c:pt>
                <c:pt idx="95">
                  <c:v>0.35688820210803662</c:v>
                </c:pt>
              </c:numCache>
            </c:numRef>
          </c:val>
        </c:ser>
        <c:ser>
          <c:idx val="2"/>
          <c:order val="2"/>
          <c:tx>
            <c:strRef>
              <c:f>Sheet1!$D$1</c:f>
              <c:strCache>
                <c:ptCount val="1"/>
                <c:pt idx="0">
                  <c:v>après 3 ans</c:v>
                </c:pt>
              </c:strCache>
            </c:strRef>
          </c:tx>
          <c:spPr>
            <a:ln>
              <a:solidFill>
                <a:srgbClr val="FF0000"/>
              </a:solidFill>
            </a:ln>
          </c:spPr>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Sheet1!$D$2:$D$97</c:f>
              <c:numCache>
                <c:formatCode>General</c:formatCode>
                <c:ptCount val="96"/>
                <c:pt idx="0">
                  <c:v>0.36135858447637031</c:v>
                </c:pt>
                <c:pt idx="1">
                  <c:v>0.36662565162353783</c:v>
                </c:pt>
                <c:pt idx="2">
                  <c:v>0.32196928423879911</c:v>
                </c:pt>
                <c:pt idx="3">
                  <c:v>0.31855354312746775</c:v>
                </c:pt>
                <c:pt idx="4">
                  <c:v>0.30065106119127138</c:v>
                </c:pt>
                <c:pt idx="5">
                  <c:v>0.29408189547398988</c:v>
                </c:pt>
                <c:pt idx="6">
                  <c:v>0.3117909552735369</c:v>
                </c:pt>
                <c:pt idx="7">
                  <c:v>0.31102762273833134</c:v>
                </c:pt>
                <c:pt idx="8">
                  <c:v>0.31809306857595748</c:v>
                </c:pt>
                <c:pt idx="9">
                  <c:v>0.28557108173866586</c:v>
                </c:pt>
                <c:pt idx="10">
                  <c:v>0.26280863535687315</c:v>
                </c:pt>
                <c:pt idx="11">
                  <c:v>0.26820994254437153</c:v>
                </c:pt>
                <c:pt idx="12">
                  <c:v>0.25731400896001355</c:v>
                </c:pt>
                <c:pt idx="13">
                  <c:v>0.28891121544023191</c:v>
                </c:pt>
                <c:pt idx="14">
                  <c:v>0.20504270975087421</c:v>
                </c:pt>
                <c:pt idx="15">
                  <c:v>0.19226780307563621</c:v>
                </c:pt>
                <c:pt idx="16">
                  <c:v>0.21461356648565361</c:v>
                </c:pt>
                <c:pt idx="17">
                  <c:v>0.19458243633045721</c:v>
                </c:pt>
                <c:pt idx="18">
                  <c:v>0.27491364117670331</c:v>
                </c:pt>
                <c:pt idx="19">
                  <c:v>0.28888306374589329</c:v>
                </c:pt>
                <c:pt idx="20">
                  <c:v>0.30661004460589408</c:v>
                </c:pt>
                <c:pt idx="21">
                  <c:v>0.26191995893029518</c:v>
                </c:pt>
                <c:pt idx="22">
                  <c:v>0.21618223357724581</c:v>
                </c:pt>
                <c:pt idx="23">
                  <c:v>0.16862383649384169</c:v>
                </c:pt>
                <c:pt idx="24">
                  <c:v>0.1505216302289662</c:v>
                </c:pt>
                <c:pt idx="25">
                  <c:v>0.11164962039777689</c:v>
                </c:pt>
                <c:pt idx="26">
                  <c:v>9.9013008540517505E-2</c:v>
                </c:pt>
                <c:pt idx="27">
                  <c:v>0.12616096277385117</c:v>
                </c:pt>
                <c:pt idx="28">
                  <c:v>0.12243531829011313</c:v>
                </c:pt>
                <c:pt idx="29">
                  <c:v>0.12356479106822513</c:v>
                </c:pt>
                <c:pt idx="30">
                  <c:v>7.1213076257549732E-2</c:v>
                </c:pt>
                <c:pt idx="31">
                  <c:v>6.2436095411207329E-2</c:v>
                </c:pt>
                <c:pt idx="32">
                  <c:v>8.3789542482895246E-2</c:v>
                </c:pt>
                <c:pt idx="33">
                  <c:v>7.1868924347932933E-2</c:v>
                </c:pt>
                <c:pt idx="34">
                  <c:v>7.3076660298710794E-2</c:v>
                </c:pt>
                <c:pt idx="35">
                  <c:v>5.7513864429354911E-2</c:v>
                </c:pt>
                <c:pt idx="36">
                  <c:v>2.4263453587296094E-2</c:v>
                </c:pt>
                <c:pt idx="37">
                  <c:v>2.5827373192615292E-2</c:v>
                </c:pt>
                <c:pt idx="38">
                  <c:v>1.7790973906563031E-2</c:v>
                </c:pt>
                <c:pt idx="39">
                  <c:v>9.2129590512394204E-3</c:v>
                </c:pt>
                <c:pt idx="40">
                  <c:v>7.1574173459499684E-3</c:v>
                </c:pt>
                <c:pt idx="41">
                  <c:v>3.7962558315253352E-3</c:v>
                </c:pt>
                <c:pt idx="42">
                  <c:v>-3.3252575787932202E-3</c:v>
                </c:pt>
                <c:pt idx="43">
                  <c:v>-7.4166225370982134E-3</c:v>
                </c:pt>
                <c:pt idx="44">
                  <c:v>-6.8154135482957857E-3</c:v>
                </c:pt>
                <c:pt idx="45">
                  <c:v>-8.6269436674711441E-3</c:v>
                </c:pt>
                <c:pt idx="46">
                  <c:v>-6.0535313064100128E-3</c:v>
                </c:pt>
                <c:pt idx="47">
                  <c:v>2.3980983263492787E-3</c:v>
                </c:pt>
                <c:pt idx="48">
                  <c:v>-2.4389574986914612E-3</c:v>
                </c:pt>
                <c:pt idx="49">
                  <c:v>-1.7832966659488921E-3</c:v>
                </c:pt>
                <c:pt idx="50">
                  <c:v>-1.3866377896525672E-4</c:v>
                </c:pt>
                <c:pt idx="51">
                  <c:v>-9.1892772749946547E-3</c:v>
                </c:pt>
                <c:pt idx="52">
                  <c:v>-8.1698940885584267E-3</c:v>
                </c:pt>
                <c:pt idx="53">
                  <c:v>6.0379599806794895E-5</c:v>
                </c:pt>
                <c:pt idx="54">
                  <c:v>-4.7437216451332205E-3</c:v>
                </c:pt>
                <c:pt idx="55">
                  <c:v>-5.129421948047838E-4</c:v>
                </c:pt>
                <c:pt idx="56">
                  <c:v>-6.6509115054141504E-3</c:v>
                </c:pt>
                <c:pt idx="57">
                  <c:v>-4.5273984402161901E-3</c:v>
                </c:pt>
                <c:pt idx="58">
                  <c:v>-2.9488154617196781E-3</c:v>
                </c:pt>
                <c:pt idx="59">
                  <c:v>-1.3534040891991546E-2</c:v>
                </c:pt>
                <c:pt idx="60">
                  <c:v>-1.0794123460770761E-3</c:v>
                </c:pt>
                <c:pt idx="61">
                  <c:v>-9.9268672889113278E-4</c:v>
                </c:pt>
                <c:pt idx="62">
                  <c:v>-7.1432286000786102E-4</c:v>
                </c:pt>
                <c:pt idx="63">
                  <c:v>-1.4357535580583533E-3</c:v>
                </c:pt>
                <c:pt idx="64">
                  <c:v>-3.1528607459378279E-3</c:v>
                </c:pt>
                <c:pt idx="65">
                  <c:v>-3.6427212531974953E-3</c:v>
                </c:pt>
                <c:pt idx="66">
                  <c:v>-9.4005849296941747E-4</c:v>
                </c:pt>
                <c:pt idx="67">
                  <c:v>-5.0935281340423032E-3</c:v>
                </c:pt>
                <c:pt idx="68">
                  <c:v>-5.7125312665746997E-3</c:v>
                </c:pt>
                <c:pt idx="69">
                  <c:v>-5.6311271433654424E-3</c:v>
                </c:pt>
                <c:pt idx="70">
                  <c:v>-3.2126580676180004E-3</c:v>
                </c:pt>
                <c:pt idx="71">
                  <c:v>-1.4340856878541978E-2</c:v>
                </c:pt>
                <c:pt idx="72">
                  <c:v>-7.4812488783052534E-3</c:v>
                </c:pt>
                <c:pt idx="73">
                  <c:v>-2.9529063292030827E-3</c:v>
                </c:pt>
                <c:pt idx="74">
                  <c:v>-1.22883847570974E-2</c:v>
                </c:pt>
                <c:pt idx="75">
                  <c:v>-3.1805672340511214E-3</c:v>
                </c:pt>
                <c:pt idx="76">
                  <c:v>-1.9367912870906668E-3</c:v>
                </c:pt>
                <c:pt idx="77">
                  <c:v>1.1022599230759095E-2</c:v>
                </c:pt>
                <c:pt idx="78">
                  <c:v>9.0357016851169546E-3</c:v>
                </c:pt>
                <c:pt idx="79">
                  <c:v>3.2210603243470488E-3</c:v>
                </c:pt>
                <c:pt idx="80">
                  <c:v>2.207076140734811E-3</c:v>
                </c:pt>
                <c:pt idx="81">
                  <c:v>3.0968474955487005E-2</c:v>
                </c:pt>
                <c:pt idx="82">
                  <c:v>0.1412191658564336</c:v>
                </c:pt>
                <c:pt idx="83">
                  <c:v>0.10786036611377205</c:v>
                </c:pt>
                <c:pt idx="84">
                  <c:v>0.14867702696403515</c:v>
                </c:pt>
                <c:pt idx="85">
                  <c:v>1.6332700383041743E-2</c:v>
                </c:pt>
                <c:pt idx="86">
                  <c:v>9.6253259078692546E-2</c:v>
                </c:pt>
                <c:pt idx="87">
                  <c:v>5.8645546742803346E-2</c:v>
                </c:pt>
                <c:pt idx="88">
                  <c:v>4.1867602832902133E-2</c:v>
                </c:pt>
                <c:pt idx="89">
                  <c:v>3.4547174975866436E-2</c:v>
                </c:pt>
                <c:pt idx="90">
                  <c:v>6.6117937706935914E-2</c:v>
                </c:pt>
                <c:pt idx="91">
                  <c:v>5.8707337364437034E-2</c:v>
                </c:pt>
                <c:pt idx="92">
                  <c:v>5.4308884041887134E-2</c:v>
                </c:pt>
                <c:pt idx="93">
                  <c:v>2.5770935026732611E-2</c:v>
                </c:pt>
                <c:pt idx="94">
                  <c:v>3.9013303096108752E-2</c:v>
                </c:pt>
                <c:pt idx="95">
                  <c:v>4.5110088439901122E-2</c:v>
                </c:pt>
              </c:numCache>
            </c:numRef>
          </c:val>
        </c:ser>
        <c:marker val="1"/>
        <c:axId val="216067072"/>
        <c:axId val="216069248"/>
      </c:lineChart>
      <c:catAx>
        <c:axId val="216067072"/>
        <c:scaling>
          <c:orientation val="minMax"/>
          <c:min val="1"/>
        </c:scaling>
        <c:axPos val="b"/>
        <c:title>
          <c:tx>
            <c:rich>
              <a:bodyPr/>
              <a:lstStyle/>
              <a:p>
                <a:pPr>
                  <a:defRPr sz="1100"/>
                </a:pPr>
                <a:r>
                  <a:rPr lang="fr-FR" sz="1100" baseline="0" noProof="0" smtClean="0"/>
                  <a:t>Fenêtre glissante de </a:t>
                </a:r>
                <a:r>
                  <a:rPr lang="fr-FR" sz="1100" baseline="0" noProof="0" dirty="0" smtClean="0"/>
                  <a:t>10 ans</a:t>
                </a:r>
                <a:endParaRPr lang="fr-FR" sz="1100" noProof="0" dirty="0"/>
              </a:p>
            </c:rich>
          </c:tx>
          <c:layout>
            <c:manualLayout>
              <c:xMode val="edge"/>
              <c:yMode val="edge"/>
              <c:x val="1.2196125322909241E-3"/>
              <c:y val="0.84768846043004964"/>
            </c:manualLayout>
          </c:layout>
        </c:title>
        <c:numFmt formatCode="yyyy" sourceLinked="1"/>
        <c:tickLblPos val="low"/>
        <c:txPr>
          <a:bodyPr rot="-5400000" vert="horz"/>
          <a:lstStyle/>
          <a:p>
            <a:pPr>
              <a:defRPr sz="1200"/>
            </a:pPr>
            <a:endParaRPr lang="nl-BE"/>
          </a:p>
        </c:txPr>
        <c:crossAx val="216069248"/>
        <c:crosses val="autoZero"/>
        <c:auto val="1"/>
        <c:lblAlgn val="ctr"/>
        <c:lblOffset val="100"/>
        <c:tickLblSkip val="8"/>
        <c:tickMarkSkip val="4"/>
      </c:catAx>
      <c:valAx>
        <c:axId val="216069248"/>
        <c:scaling>
          <c:orientation val="minMax"/>
          <c:max val="2.5"/>
          <c:min val="-0.5"/>
        </c:scaling>
        <c:axPos val="l"/>
        <c:majorGridlines/>
        <c:numFmt formatCode="#,##0.0" sourceLinked="0"/>
        <c:tickLblPos val="nextTo"/>
        <c:txPr>
          <a:bodyPr/>
          <a:lstStyle/>
          <a:p>
            <a:pPr>
              <a:defRPr sz="1200"/>
            </a:pPr>
            <a:endParaRPr lang="nl-BE"/>
          </a:p>
        </c:txPr>
        <c:crossAx val="216067072"/>
        <c:crosses val="autoZero"/>
        <c:crossBetween val="between"/>
      </c:valAx>
      <c:spPr>
        <a:solidFill>
          <a:schemeClr val="bg1"/>
        </a:solidFill>
      </c:spPr>
    </c:plotArea>
    <c:plotVisOnly val="1"/>
  </c:chart>
  <c:txPr>
    <a:bodyPr/>
    <a:lstStyle/>
    <a:p>
      <a:pPr>
        <a:defRPr sz="1800"/>
      </a:pPr>
      <a:endParaRPr lang="nl-BE"/>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a:pPr>
            <a:r>
              <a:rPr lang="fr-FR" sz="1600" noProof="0" dirty="0" smtClean="0"/>
              <a:t>Belgique: </a:t>
            </a:r>
            <a:r>
              <a:rPr lang="fr-FR" sz="1600" noProof="0" smtClean="0"/>
              <a:t>mesure alternative</a:t>
            </a:r>
            <a:endParaRPr lang="fr-FR" noProof="0" dirty="0"/>
          </a:p>
        </c:rich>
      </c:tx>
      <c:layout/>
      <c:overlay val="1"/>
    </c:title>
    <c:plotArea>
      <c:layout>
        <c:manualLayout>
          <c:layoutTarget val="inner"/>
          <c:xMode val="edge"/>
          <c:yMode val="edge"/>
          <c:x val="8.6790005250641067E-2"/>
          <c:y val="0.15135773317591544"/>
          <c:w val="0.87695124378935874"/>
          <c:h val="0.41288315370961975"/>
        </c:manualLayout>
      </c:layout>
      <c:lineChart>
        <c:grouping val="stacked"/>
        <c:ser>
          <c:idx val="0"/>
          <c:order val="0"/>
          <c:tx>
            <c:strRef>
              <c:f>Sheet1!$B$1</c:f>
              <c:strCache>
                <c:ptCount val="1"/>
                <c:pt idx="0">
                  <c:v>Impact na 1 jaar</c:v>
                </c:pt>
              </c:strCache>
            </c:strRef>
          </c:tx>
          <c:marker>
            <c:symbol val="none"/>
          </c:marker>
          <c:cat>
            <c:strRef>
              <c:f>Sheet1!$A$2:$A$13</c:f>
              <c:strCache>
                <c:ptCount val="9"/>
                <c:pt idx="0">
                  <c:v> '99-'08</c:v>
                </c:pt>
                <c:pt idx="4">
                  <c:v> '00-'09</c:v>
                </c:pt>
                <c:pt idx="8">
                  <c:v> '01-'10</c:v>
                </c:pt>
              </c:strCache>
            </c:strRef>
          </c:cat>
          <c:val>
            <c:numRef>
              <c:f>Sheet1!$B$2:$B$13</c:f>
              <c:numCache>
                <c:formatCode>General</c:formatCode>
                <c:ptCount val="12"/>
                <c:pt idx="0">
                  <c:v>-2.6538558849295287E-2</c:v>
                </c:pt>
                <c:pt idx="1">
                  <c:v>-0.11339134767409989</c:v>
                </c:pt>
                <c:pt idx="2">
                  <c:v>7.2682707636534033E-2</c:v>
                </c:pt>
                <c:pt idx="3">
                  <c:v>0.17333088883586706</c:v>
                </c:pt>
                <c:pt idx="4">
                  <c:v>0.39819900441504846</c:v>
                </c:pt>
                <c:pt idx="5">
                  <c:v>0.56379670154689165</c:v>
                </c:pt>
                <c:pt idx="6">
                  <c:v>0.64655402841218845</c:v>
                </c:pt>
                <c:pt idx="7">
                  <c:v>0.7415240307626455</c:v>
                </c:pt>
                <c:pt idx="8">
                  <c:v>0.73428636454651652</c:v>
                </c:pt>
                <c:pt idx="9">
                  <c:v>1.0082398993504378</c:v>
                </c:pt>
                <c:pt idx="10">
                  <c:v>1.0128653032166379</c:v>
                </c:pt>
                <c:pt idx="11">
                  <c:v>1.0233534170797274</c:v>
                </c:pt>
              </c:numCache>
            </c:numRef>
          </c:val>
        </c:ser>
        <c:ser>
          <c:idx val="1"/>
          <c:order val="1"/>
          <c:tx>
            <c:strRef>
              <c:f>Sheet1!$C$1</c:f>
              <c:strCache>
                <c:ptCount val="1"/>
                <c:pt idx="0">
                  <c:v>Impact na 2 jaar</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-0.23670035096450001</c:v>
                </c:pt>
                <c:pt idx="1">
                  <c:v>-0.25411856682804862</c:v>
                </c:pt>
                <c:pt idx="2">
                  <c:v>-0.5663589316873936</c:v>
                </c:pt>
                <c:pt idx="3">
                  <c:v>-0.65172763447387083</c:v>
                </c:pt>
                <c:pt idx="4">
                  <c:v>-0.66739345038678721</c:v>
                </c:pt>
                <c:pt idx="5">
                  <c:v>-0.66018761979453899</c:v>
                </c:pt>
                <c:pt idx="6">
                  <c:v>-0.65236187677369373</c:v>
                </c:pt>
                <c:pt idx="7">
                  <c:v>-0.52603905359842795</c:v>
                </c:pt>
                <c:pt idx="8">
                  <c:v>-0.52008794694582516</c:v>
                </c:pt>
                <c:pt idx="9">
                  <c:v>-0.42651543414177484</c:v>
                </c:pt>
                <c:pt idx="10">
                  <c:v>-0.43023808631191862</c:v>
                </c:pt>
                <c:pt idx="11">
                  <c:v>-0.42889786341027053</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6.3248026465478557E-2</c:v>
                </c:pt>
                <c:pt idx="1">
                  <c:v>3.1295356818360452E-2</c:v>
                </c:pt>
                <c:pt idx="2">
                  <c:v>0.17482178282110108</c:v>
                </c:pt>
                <c:pt idx="3">
                  <c:v>0.27409990564911885</c:v>
                </c:pt>
                <c:pt idx="4">
                  <c:v>0.40922607205160832</c:v>
                </c:pt>
                <c:pt idx="5">
                  <c:v>0.36742423628744203</c:v>
                </c:pt>
                <c:pt idx="6">
                  <c:v>0.31684278222030055</c:v>
                </c:pt>
                <c:pt idx="7">
                  <c:v>0.25166140453881619</c:v>
                </c:pt>
                <c:pt idx="8">
                  <c:v>0.25009515712206443</c:v>
                </c:pt>
                <c:pt idx="9">
                  <c:v>0.16852037561201932</c:v>
                </c:pt>
                <c:pt idx="10">
                  <c:v>0.16695143027737833</c:v>
                </c:pt>
                <c:pt idx="11">
                  <c:v>0.16581249703026849</c:v>
                </c:pt>
              </c:numCache>
            </c:numRef>
          </c:val>
        </c:ser>
        <c:marker val="1"/>
        <c:axId val="215734144"/>
        <c:axId val="215735680"/>
      </c:lineChart>
      <c:catAx>
        <c:axId val="215734144"/>
        <c:scaling>
          <c:orientation val="minMax"/>
          <c:min val="1"/>
        </c:scaling>
        <c:axPos val="b"/>
        <c:numFmt formatCode="yyyy" sourceLinked="1"/>
        <c:tickLblPos val="low"/>
        <c:txPr>
          <a:bodyPr rot="-1980000"/>
          <a:lstStyle/>
          <a:p>
            <a:pPr>
              <a:defRPr sz="1200"/>
            </a:pPr>
            <a:endParaRPr lang="nl-BE"/>
          </a:p>
        </c:txPr>
        <c:crossAx val="215735680"/>
        <c:crosses val="autoZero"/>
        <c:auto val="1"/>
        <c:lblAlgn val="ctr"/>
        <c:lblOffset val="100"/>
        <c:tickLblSkip val="4"/>
        <c:tickMarkSkip val="4"/>
      </c:catAx>
      <c:valAx>
        <c:axId val="215735680"/>
        <c:scaling>
          <c:orientation val="minMax"/>
          <c:max val="2.5"/>
          <c:min val="-0.5"/>
        </c:scaling>
        <c:axPos val="l"/>
        <c:majorGridlines/>
        <c:numFmt formatCode="#,##0.0" sourceLinked="0"/>
        <c:tickLblPos val="nextTo"/>
        <c:txPr>
          <a:bodyPr/>
          <a:lstStyle/>
          <a:p>
            <a:pPr>
              <a:defRPr sz="1200"/>
            </a:pPr>
            <a:endParaRPr lang="nl-BE"/>
          </a:p>
        </c:txPr>
        <c:crossAx val="215734144"/>
        <c:crosses val="autoZero"/>
        <c:crossBetween val="between"/>
      </c:valAx>
      <c:spPr>
        <a:solidFill>
          <a:srgbClr val="FFFFFF"/>
        </a:solidFill>
      </c:spPr>
    </c:plotArea>
    <c:plotVisOnly val="1"/>
  </c:chart>
  <c:txPr>
    <a:bodyPr/>
    <a:lstStyle/>
    <a:p>
      <a:pPr>
        <a:defRPr sz="1400"/>
      </a:pPr>
      <a:endParaRPr lang="nl-BE"/>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0.12035408631264365"/>
          <c:y val="5.9670901794989781E-2"/>
          <c:w val="0.84778834329053465"/>
          <c:h val="0.86008403276918821"/>
        </c:manualLayout>
      </c:layout>
      <c:lineChart>
        <c:grouping val="standard"/>
        <c:ser>
          <c:idx val="7"/>
          <c:order val="0"/>
          <c:tx>
            <c:strRef>
              <c:f>'CHARTtoPPT-Chart Chart 4 (2)'!$C$6</c:f>
              <c:strCache>
                <c:ptCount val="1"/>
                <c:pt idx="0">
                  <c:v>Belgique</c:v>
                </c:pt>
              </c:strCache>
            </c:strRef>
          </c:tx>
          <c:spPr>
            <a:ln w="25400">
              <a:solidFill>
                <a:srgbClr val="FF0000"/>
              </a:solidFill>
              <a:prstDash val="solid"/>
            </a:ln>
          </c:spPr>
          <c:marker>
            <c:symbol val="none"/>
          </c:marker>
          <c:cat>
            <c:numRef>
              <c:f>'CHARTtoPPT-Chart Chart 4 (2)'!$A$7:$A$199</c:f>
              <c:numCache>
                <c:formatCode>yy/mm</c:formatCode>
                <c:ptCount val="193"/>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39356</c:v>
                </c:pt>
                <c:pt idx="24">
                  <c:v>39539</c:v>
                </c:pt>
                <c:pt idx="25">
                  <c:v>39722</c:v>
                </c:pt>
                <c:pt idx="26">
                  <c:v>39904</c:v>
                </c:pt>
                <c:pt idx="27">
                  <c:v>40087</c:v>
                </c:pt>
                <c:pt idx="28">
                  <c:v>40269</c:v>
                </c:pt>
                <c:pt idx="29">
                  <c:v>40452</c:v>
                </c:pt>
                <c:pt idx="30">
                  <c:v>40634</c:v>
                </c:pt>
                <c:pt idx="31">
                  <c:v>40817</c:v>
                </c:pt>
              </c:numCache>
            </c:numRef>
          </c:cat>
          <c:val>
            <c:numRef>
              <c:f>'CHARTtoPPT-Chart Chart 4 (2)'!$C$7:$C$197</c:f>
              <c:numCache>
                <c:formatCode>General</c:formatCode>
                <c:ptCount val="191"/>
                <c:pt idx="0">
                  <c:v>0.12370000000000073</c:v>
                </c:pt>
                <c:pt idx="1">
                  <c:v>0.12200000000000009</c:v>
                </c:pt>
                <c:pt idx="2">
                  <c:v>0.11910000000000009</c:v>
                </c:pt>
                <c:pt idx="3">
                  <c:v>0.11870000000000012</c:v>
                </c:pt>
                <c:pt idx="4">
                  <c:v>0.11860000000000002</c:v>
                </c:pt>
                <c:pt idx="5">
                  <c:v>0.11950000000000002</c:v>
                </c:pt>
                <c:pt idx="6">
                  <c:v>0.11820000000000012</c:v>
                </c:pt>
                <c:pt idx="7">
                  <c:v>0.11770000000000012</c:v>
                </c:pt>
                <c:pt idx="8">
                  <c:v>0.11710000000000002</c:v>
                </c:pt>
                <c:pt idx="9">
                  <c:v>0.1168</c:v>
                </c:pt>
                <c:pt idx="10">
                  <c:v>0.11840000000000002</c:v>
                </c:pt>
                <c:pt idx="11">
                  <c:v>0.11840000000000002</c:v>
                </c:pt>
                <c:pt idx="12">
                  <c:v>0.11370000000000002</c:v>
                </c:pt>
                <c:pt idx="13">
                  <c:v>0.1111</c:v>
                </c:pt>
                <c:pt idx="14">
                  <c:v>0.112</c:v>
                </c:pt>
                <c:pt idx="15">
                  <c:v>0.1115</c:v>
                </c:pt>
                <c:pt idx="16">
                  <c:v>0.1145</c:v>
                </c:pt>
                <c:pt idx="17">
                  <c:v>0.1144</c:v>
                </c:pt>
                <c:pt idx="18">
                  <c:v>0.1116</c:v>
                </c:pt>
                <c:pt idx="19">
                  <c:v>0.1101</c:v>
                </c:pt>
                <c:pt idx="20">
                  <c:v>0.1123</c:v>
                </c:pt>
                <c:pt idx="21">
                  <c:v>0.11360000000000002</c:v>
                </c:pt>
                <c:pt idx="22">
                  <c:v>0.12290000000000002</c:v>
                </c:pt>
                <c:pt idx="23">
                  <c:v>0.12859999999999999</c:v>
                </c:pt>
                <c:pt idx="24">
                  <c:v>0.15000000000000024</c:v>
                </c:pt>
                <c:pt idx="25">
                  <c:v>0.16189999999999999</c:v>
                </c:pt>
                <c:pt idx="26">
                  <c:v>0.1431</c:v>
                </c:pt>
                <c:pt idx="27">
                  <c:v>0.13900000000000001</c:v>
                </c:pt>
                <c:pt idx="28">
                  <c:v>0.14490000000000094</c:v>
                </c:pt>
                <c:pt idx="29">
                  <c:v>0.14600000000000021</c:v>
                </c:pt>
                <c:pt idx="30">
                  <c:v>0.15720000000000148</c:v>
                </c:pt>
              </c:numCache>
            </c:numRef>
          </c:val>
        </c:ser>
        <c:ser>
          <c:idx val="9"/>
          <c:order val="1"/>
          <c:tx>
            <c:strRef>
              <c:f>'CHARTtoPPT-Chart Chart 4 (2)'!$D$6</c:f>
              <c:strCache>
                <c:ptCount val="1"/>
                <c:pt idx="0">
                  <c:v>Trois principaux pays voisins</c:v>
                </c:pt>
              </c:strCache>
            </c:strRef>
          </c:tx>
          <c:spPr>
            <a:ln w="25400">
              <a:solidFill>
                <a:srgbClr val="0033CC"/>
              </a:solidFill>
              <a:prstDash val="solid"/>
            </a:ln>
          </c:spPr>
          <c:marker>
            <c:symbol val="none"/>
          </c:marker>
          <c:cat>
            <c:numRef>
              <c:f>'CHARTtoPPT-Chart Chart 4 (2)'!$A$7:$A$199</c:f>
              <c:numCache>
                <c:formatCode>yy/mm</c:formatCode>
                <c:ptCount val="193"/>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39356</c:v>
                </c:pt>
                <c:pt idx="24">
                  <c:v>39539</c:v>
                </c:pt>
                <c:pt idx="25">
                  <c:v>39722</c:v>
                </c:pt>
                <c:pt idx="26">
                  <c:v>39904</c:v>
                </c:pt>
                <c:pt idx="27">
                  <c:v>40087</c:v>
                </c:pt>
                <c:pt idx="28">
                  <c:v>40269</c:v>
                </c:pt>
                <c:pt idx="29">
                  <c:v>40452</c:v>
                </c:pt>
                <c:pt idx="30">
                  <c:v>40634</c:v>
                </c:pt>
                <c:pt idx="31">
                  <c:v>40817</c:v>
                </c:pt>
              </c:numCache>
            </c:numRef>
          </c:cat>
          <c:val>
            <c:numRef>
              <c:f>'CHARTtoPPT-Chart Chart 4 (2)'!$D$7:$D$197</c:f>
              <c:numCache>
                <c:formatCode>General</c:formatCode>
                <c:ptCount val="191"/>
                <c:pt idx="0">
                  <c:v>0.11911551429434585</c:v>
                </c:pt>
                <c:pt idx="1">
                  <c:v>0.11736452930978386</c:v>
                </c:pt>
                <c:pt idx="2">
                  <c:v>0.11560494349183241</c:v>
                </c:pt>
                <c:pt idx="3">
                  <c:v>0.11272850204496007</c:v>
                </c:pt>
                <c:pt idx="4">
                  <c:v>0.11333107796905693</c:v>
                </c:pt>
                <c:pt idx="5">
                  <c:v>0.11273866344887112</c:v>
                </c:pt>
                <c:pt idx="6">
                  <c:v>0.11432212009311676</c:v>
                </c:pt>
                <c:pt idx="7">
                  <c:v>0.11417323787565153</c:v>
                </c:pt>
                <c:pt idx="8">
                  <c:v>0.10885604610102886</c:v>
                </c:pt>
                <c:pt idx="9">
                  <c:v>0.11002704352808509</c:v>
                </c:pt>
                <c:pt idx="10">
                  <c:v>0.11048818840637341</c:v>
                </c:pt>
                <c:pt idx="11">
                  <c:v>0.11020616561116063</c:v>
                </c:pt>
                <c:pt idx="12">
                  <c:v>0.11283487601248289</c:v>
                </c:pt>
                <c:pt idx="13">
                  <c:v>0.11256440711885056</c:v>
                </c:pt>
                <c:pt idx="14">
                  <c:v>0.11252608811723112</c:v>
                </c:pt>
                <c:pt idx="15">
                  <c:v>0.11188396348551739</c:v>
                </c:pt>
                <c:pt idx="16">
                  <c:v>0.11298628140034002</c:v>
                </c:pt>
                <c:pt idx="17">
                  <c:v>0.11420278908356229</c:v>
                </c:pt>
                <c:pt idx="18">
                  <c:v>0.11809468718754702</c:v>
                </c:pt>
                <c:pt idx="19">
                  <c:v>0.11898410689052658</c:v>
                </c:pt>
                <c:pt idx="20">
                  <c:v>0.12134096690523714</c:v>
                </c:pt>
                <c:pt idx="21">
                  <c:v>0.12378460733808738</c:v>
                </c:pt>
                <c:pt idx="22">
                  <c:v>0.12692913183672744</c:v>
                </c:pt>
                <c:pt idx="23">
                  <c:v>0.11681244547361508</c:v>
                </c:pt>
                <c:pt idx="24">
                  <c:v>0.11755734218814</c:v>
                </c:pt>
                <c:pt idx="25">
                  <c:v>0.12037174670661435</c:v>
                </c:pt>
                <c:pt idx="26">
                  <c:v>0.1248867491957372</c:v>
                </c:pt>
                <c:pt idx="27">
                  <c:v>0.12191536096143572</c:v>
                </c:pt>
                <c:pt idx="28">
                  <c:v>0.12275987294520004</c:v>
                </c:pt>
                <c:pt idx="29">
                  <c:v>0.12357936634877408</c:v>
                </c:pt>
                <c:pt idx="30">
                  <c:v>0.13269273795577666</c:v>
                </c:pt>
              </c:numCache>
            </c:numRef>
          </c:val>
        </c:ser>
        <c:marker val="1"/>
        <c:axId val="216436736"/>
        <c:axId val="216438272"/>
      </c:lineChart>
      <c:dateAx>
        <c:axId val="216436736"/>
        <c:scaling>
          <c:orientation val="minMax"/>
          <c:max val="40878"/>
          <c:min val="35065"/>
        </c:scaling>
        <c:axPos val="b"/>
        <c:majorGridlines>
          <c:spPr>
            <a:ln w="3175">
              <a:solidFill>
                <a:srgbClr val="808080"/>
              </a:solidFill>
              <a:prstDash val="sysDot"/>
            </a:ln>
          </c:spPr>
        </c:majorGridlines>
        <c:numFmt formatCode="__________yy" sourceLinked="0"/>
        <c:tickLblPos val="nextTo"/>
        <c:spPr>
          <a:ln w="3175">
            <a:solidFill>
              <a:srgbClr val="000000"/>
            </a:solidFill>
            <a:prstDash val="solid"/>
          </a:ln>
        </c:spPr>
        <c:txPr>
          <a:bodyPr rot="0" vert="horz"/>
          <a:lstStyle/>
          <a:p>
            <a:pPr>
              <a:defRPr/>
            </a:pPr>
            <a:endParaRPr lang="nl-BE"/>
          </a:p>
        </c:txPr>
        <c:crossAx val="216438272"/>
        <c:crosses val="autoZero"/>
        <c:auto val="1"/>
        <c:lblOffset val="100"/>
        <c:baseTimeUnit val="months"/>
        <c:majorUnit val="1"/>
        <c:majorTimeUnit val="years"/>
        <c:minorUnit val="6"/>
        <c:minorTimeUnit val="months"/>
      </c:dateAx>
      <c:valAx>
        <c:axId val="216438272"/>
        <c:scaling>
          <c:orientation val="minMax"/>
          <c:max val="0.2"/>
          <c:min val="0.05"/>
        </c:scaling>
        <c:axPos val="l"/>
        <c:majorGridlines>
          <c:spPr>
            <a:ln w="3175">
              <a:solidFill>
                <a:srgbClr val="808080"/>
              </a:solidFill>
              <a:prstDash val="sysDot"/>
            </a:ln>
          </c:spPr>
        </c:majorGridlines>
        <c:numFmt formatCode="0.00" sourceLinked="0"/>
        <c:tickLblPos val="nextTo"/>
        <c:spPr>
          <a:ln w="3175">
            <a:solidFill>
              <a:srgbClr val="000000"/>
            </a:solidFill>
            <a:prstDash val="solid"/>
          </a:ln>
        </c:spPr>
        <c:txPr>
          <a:bodyPr rot="0" vert="horz"/>
          <a:lstStyle/>
          <a:p>
            <a:pPr>
              <a:defRPr/>
            </a:pPr>
            <a:endParaRPr lang="nl-BE"/>
          </a:p>
        </c:txPr>
        <c:crossAx val="216436736"/>
        <c:crosses val="autoZero"/>
        <c:crossBetween val="between"/>
        <c:majorUnit val="0.05"/>
      </c:valAx>
      <c:spPr>
        <a:solidFill>
          <a:srgbClr val="FFFFFF"/>
        </a:solidFill>
        <a:ln w="12700">
          <a:solidFill>
            <a:srgbClr val="808080"/>
          </a:solidFill>
          <a:prstDash val="solid"/>
        </a:ln>
      </c:spPr>
    </c:plotArea>
    <c:plotVisOnly val="1"/>
    <c:dispBlanksAs val="gap"/>
  </c:chart>
  <c:spPr>
    <a:noFill/>
    <a:ln w="9525">
      <a:noFill/>
    </a:ln>
  </c:spPr>
  <c:txPr>
    <a:bodyPr/>
    <a:lstStyle/>
    <a:p>
      <a:pPr>
        <a:defRPr sz="1100" b="0" i="0" u="none" strike="noStrike" baseline="0">
          <a:solidFill>
            <a:srgbClr val="000000"/>
          </a:solidFill>
          <a:latin typeface="Arial"/>
          <a:ea typeface="Arial"/>
          <a:cs typeface="Arial"/>
        </a:defRPr>
      </a:pPr>
      <a:endParaRPr lang="nl-BE"/>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8.2686015520433226E-2"/>
          <c:y val="4.2655902437981771E-2"/>
          <c:w val="0.87940963638688563"/>
          <c:h val="0.75933063515158516"/>
        </c:manualLayout>
      </c:layout>
      <c:barChart>
        <c:barDir val="col"/>
        <c:grouping val="clustered"/>
        <c:ser>
          <c:idx val="0"/>
          <c:order val="0"/>
          <c:tx>
            <c:strRef>
              <c:f>Sheet1!$B$1</c:f>
              <c:strCache>
                <c:ptCount val="1"/>
                <c:pt idx="0">
                  <c:v>1996</c:v>
                </c:pt>
              </c:strCache>
            </c:strRef>
          </c:tx>
          <c:spPr>
            <a:solidFill>
              <a:srgbClr val="00B0F0"/>
            </a:solidFill>
          </c:spPr>
          <c:cat>
            <c:strRef>
              <c:f>Sheet1!$A$2:$A$5</c:f>
              <c:strCache>
                <c:ptCount val="4"/>
                <c:pt idx="0">
                  <c:v>BE</c:v>
                </c:pt>
                <c:pt idx="1">
                  <c:v>DE</c:v>
                </c:pt>
                <c:pt idx="2">
                  <c:v>FR</c:v>
                </c:pt>
                <c:pt idx="3">
                  <c:v>NL</c:v>
                </c:pt>
              </c:strCache>
            </c:strRef>
          </c:cat>
          <c:val>
            <c:numRef>
              <c:f>Sheet1!$B$2:$B$5</c:f>
              <c:numCache>
                <c:formatCode>0.0</c:formatCode>
                <c:ptCount val="4"/>
                <c:pt idx="0">
                  <c:v>3.9466348999999998</c:v>
                </c:pt>
                <c:pt idx="1">
                  <c:v>-0.59413329999999476</c:v>
                </c:pt>
                <c:pt idx="2">
                  <c:v>1.2302548</c:v>
                </c:pt>
                <c:pt idx="3">
                  <c:v>4.9750589999999999</c:v>
                </c:pt>
              </c:numCache>
            </c:numRef>
          </c:val>
        </c:ser>
        <c:ser>
          <c:idx val="1"/>
          <c:order val="1"/>
          <c:tx>
            <c:strRef>
              <c:f>Sheet1!$C$1</c:f>
              <c:strCache>
                <c:ptCount val="1"/>
                <c:pt idx="0">
                  <c:v>2010</c:v>
                </c:pt>
              </c:strCache>
            </c:strRef>
          </c:tx>
          <c:spPr>
            <a:solidFill>
              <a:srgbClr val="C00000"/>
            </a:solidFill>
          </c:spPr>
          <c:cat>
            <c:strRef>
              <c:f>Sheet1!$A$2:$A$5</c:f>
              <c:strCache>
                <c:ptCount val="4"/>
                <c:pt idx="0">
                  <c:v>BE</c:v>
                </c:pt>
                <c:pt idx="1">
                  <c:v>DE</c:v>
                </c:pt>
                <c:pt idx="2">
                  <c:v>FR</c:v>
                </c:pt>
                <c:pt idx="3">
                  <c:v>NL</c:v>
                </c:pt>
              </c:strCache>
            </c:strRef>
          </c:cat>
          <c:val>
            <c:numRef>
              <c:f>Sheet1!$C$2:$C$5</c:f>
              <c:numCache>
                <c:formatCode>General</c:formatCode>
                <c:ptCount val="4"/>
                <c:pt idx="0">
                  <c:v>3.1469222000000001</c:v>
                </c:pt>
                <c:pt idx="1">
                  <c:v>5.7957848999999655</c:v>
                </c:pt>
                <c:pt idx="2">
                  <c:v>-2.2420304999999998</c:v>
                </c:pt>
                <c:pt idx="3">
                  <c:v>5.1200344999999645</c:v>
                </c:pt>
              </c:numCache>
            </c:numRef>
          </c:val>
        </c:ser>
        <c:axId val="167488896"/>
        <c:axId val="167404672"/>
      </c:barChart>
      <c:catAx>
        <c:axId val="167488896"/>
        <c:scaling>
          <c:orientation val="minMax"/>
        </c:scaling>
        <c:axPos val="b"/>
        <c:tickLblPos val="low"/>
        <c:txPr>
          <a:bodyPr/>
          <a:lstStyle/>
          <a:p>
            <a:pPr>
              <a:defRPr sz="1000"/>
            </a:pPr>
            <a:endParaRPr lang="nl-BE"/>
          </a:p>
        </c:txPr>
        <c:crossAx val="167404672"/>
        <c:crosses val="autoZero"/>
        <c:auto val="1"/>
        <c:lblAlgn val="ctr"/>
        <c:lblOffset val="100"/>
      </c:catAx>
      <c:valAx>
        <c:axId val="167404672"/>
        <c:scaling>
          <c:orientation val="minMax"/>
        </c:scaling>
        <c:axPos val="l"/>
        <c:majorGridlines>
          <c:spPr>
            <a:ln>
              <a:solidFill>
                <a:schemeClr val="bg1">
                  <a:lumMod val="75000"/>
                </a:schemeClr>
              </a:solidFill>
            </a:ln>
          </c:spPr>
        </c:majorGridlines>
        <c:numFmt formatCode="0" sourceLinked="0"/>
        <c:tickLblPos val="nextTo"/>
        <c:txPr>
          <a:bodyPr/>
          <a:lstStyle/>
          <a:p>
            <a:pPr>
              <a:defRPr sz="1000"/>
            </a:pPr>
            <a:endParaRPr lang="nl-BE"/>
          </a:p>
        </c:txPr>
        <c:crossAx val="167488896"/>
        <c:crosses val="autoZero"/>
        <c:crossBetween val="between"/>
      </c:valAx>
      <c:spPr>
        <a:solidFill>
          <a:schemeClr val="bg1"/>
        </a:solidFill>
        <a:ln>
          <a:solidFill>
            <a:schemeClr val="tx1"/>
          </a:solidFill>
        </a:ln>
      </c:spPr>
    </c:plotArea>
    <c:legend>
      <c:legendPos val="b"/>
      <c:layout/>
      <c:txPr>
        <a:bodyPr/>
        <a:lstStyle/>
        <a:p>
          <a:pPr>
            <a:defRPr sz="1000"/>
          </a:pPr>
          <a:endParaRPr lang="nl-BE"/>
        </a:p>
      </c:txPr>
    </c:legend>
    <c:plotVisOnly val="1"/>
  </c:chart>
  <c:txPr>
    <a:bodyPr/>
    <a:lstStyle/>
    <a:p>
      <a:pPr>
        <a:defRPr sz="1800"/>
      </a:pPr>
      <a:endParaRPr lang="nl-BE"/>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9.0225567229720027E-2"/>
          <c:y val="6.0041498919411934E-2"/>
          <c:w val="0.87594065358161299"/>
          <c:h val="0.83731306496483249"/>
        </c:manualLayout>
      </c:layout>
      <c:lineChart>
        <c:grouping val="standard"/>
        <c:ser>
          <c:idx val="7"/>
          <c:order val="0"/>
          <c:tx>
            <c:strRef>
              <c:f>'CHARTtoPPT-Chart Chart 2'!$C$6</c:f>
              <c:strCache>
                <c:ptCount val="1"/>
                <c:pt idx="0">
                  <c:v>BE+from 2008 "Energy statistics" post 2007 methodo</c:v>
                </c:pt>
              </c:strCache>
            </c:strRef>
          </c:tx>
          <c:spPr>
            <a:ln w="25400">
              <a:solidFill>
                <a:srgbClr val="FF0000"/>
              </a:solidFill>
              <a:prstDash val="solid"/>
            </a:ln>
          </c:spPr>
          <c:marker>
            <c:symbol val="none"/>
          </c:marker>
          <c:cat>
            <c:numRef>
              <c:f>'CHARTtoPPT-Chart Chart 2'!$A$7:$A$197</c:f>
              <c:numCache>
                <c:formatCode>yy/mm</c:formatCode>
                <c:ptCount val="191"/>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39264</c:v>
                </c:pt>
                <c:pt idx="24">
                  <c:v>39539</c:v>
                </c:pt>
                <c:pt idx="25">
                  <c:v>39722</c:v>
                </c:pt>
                <c:pt idx="26">
                  <c:v>39904</c:v>
                </c:pt>
                <c:pt idx="27">
                  <c:v>40087</c:v>
                </c:pt>
                <c:pt idx="28">
                  <c:v>40269</c:v>
                </c:pt>
                <c:pt idx="29">
                  <c:v>40452</c:v>
                </c:pt>
                <c:pt idx="30">
                  <c:v>40634</c:v>
                </c:pt>
                <c:pt idx="31">
                  <c:v>40817</c:v>
                </c:pt>
              </c:numCache>
            </c:numRef>
          </c:cat>
          <c:val>
            <c:numRef>
              <c:f>'CHARTtoPPT-Chart Chart 2'!$C$7:$C$197</c:f>
              <c:numCache>
                <c:formatCode>General</c:formatCode>
                <c:ptCount val="191"/>
                <c:pt idx="0">
                  <c:v>6.8637999999999995</c:v>
                </c:pt>
                <c:pt idx="1">
                  <c:v>6.8262999999999998</c:v>
                </c:pt>
                <c:pt idx="2">
                  <c:v>6.9242999999999997</c:v>
                </c:pt>
                <c:pt idx="3">
                  <c:v>7.0454999999999997</c:v>
                </c:pt>
                <c:pt idx="4">
                  <c:v>7.0264999999999995</c:v>
                </c:pt>
                <c:pt idx="5">
                  <c:v>6.7458999999999998</c:v>
                </c:pt>
                <c:pt idx="6">
                  <c:v>6.4576000000000002</c:v>
                </c:pt>
                <c:pt idx="7">
                  <c:v>6.3757999999999999</c:v>
                </c:pt>
                <c:pt idx="8">
                  <c:v>7.4368000000000034</c:v>
                </c:pt>
                <c:pt idx="9">
                  <c:v>8.2945000000000011</c:v>
                </c:pt>
                <c:pt idx="10">
                  <c:v>9.4497</c:v>
                </c:pt>
                <c:pt idx="11">
                  <c:v>8.8126000000000246</c:v>
                </c:pt>
                <c:pt idx="12">
                  <c:v>8.34</c:v>
                </c:pt>
                <c:pt idx="13">
                  <c:v>8.2000000000000011</c:v>
                </c:pt>
                <c:pt idx="14">
                  <c:v>8.58</c:v>
                </c:pt>
                <c:pt idx="15">
                  <c:v>8.56</c:v>
                </c:pt>
                <c:pt idx="16">
                  <c:v>8.39</c:v>
                </c:pt>
                <c:pt idx="17">
                  <c:v>8.5300000000000011</c:v>
                </c:pt>
                <c:pt idx="18">
                  <c:v>8.8500000000000068</c:v>
                </c:pt>
                <c:pt idx="19">
                  <c:v>10.030000000000001</c:v>
                </c:pt>
                <c:pt idx="20">
                  <c:v>10.75</c:v>
                </c:pt>
                <c:pt idx="21">
                  <c:v>11.219999999999999</c:v>
                </c:pt>
                <c:pt idx="22">
                  <c:v>10.33</c:v>
                </c:pt>
                <c:pt idx="23">
                  <c:v>9.9700000000000006</c:v>
                </c:pt>
                <c:pt idx="24">
                  <c:v>12.229999999999999</c:v>
                </c:pt>
                <c:pt idx="25">
                  <c:v>15.350000000000026</c:v>
                </c:pt>
                <c:pt idx="26">
                  <c:v>12.57</c:v>
                </c:pt>
                <c:pt idx="27">
                  <c:v>10.38</c:v>
                </c:pt>
                <c:pt idx="28">
                  <c:v>10.66</c:v>
                </c:pt>
                <c:pt idx="29">
                  <c:v>11.239999999999998</c:v>
                </c:pt>
                <c:pt idx="30">
                  <c:v>11.9</c:v>
                </c:pt>
              </c:numCache>
            </c:numRef>
          </c:val>
        </c:ser>
        <c:ser>
          <c:idx val="9"/>
          <c:order val="1"/>
          <c:tx>
            <c:strRef>
              <c:f>'CHARTtoPPT-Chart Chart 2'!$D$6</c:f>
              <c:strCache>
                <c:ptCount val="1"/>
                <c:pt idx="0">
                  <c:v>3Vois+from 2008 "Energy statistics" post 2007 methodo</c:v>
                </c:pt>
              </c:strCache>
            </c:strRef>
          </c:tx>
          <c:spPr>
            <a:ln w="25400">
              <a:solidFill>
                <a:schemeClr val="accent2"/>
              </a:solidFill>
              <a:prstDash val="solid"/>
            </a:ln>
          </c:spPr>
          <c:marker>
            <c:symbol val="none"/>
          </c:marker>
          <c:cat>
            <c:numRef>
              <c:f>'CHARTtoPPT-Chart Chart 2'!$A$7:$A$197</c:f>
              <c:numCache>
                <c:formatCode>yy/mm</c:formatCode>
                <c:ptCount val="191"/>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39264</c:v>
                </c:pt>
                <c:pt idx="24">
                  <c:v>39539</c:v>
                </c:pt>
                <c:pt idx="25">
                  <c:v>39722</c:v>
                </c:pt>
                <c:pt idx="26">
                  <c:v>39904</c:v>
                </c:pt>
                <c:pt idx="27">
                  <c:v>40087</c:v>
                </c:pt>
                <c:pt idx="28">
                  <c:v>40269</c:v>
                </c:pt>
                <c:pt idx="29">
                  <c:v>40452</c:v>
                </c:pt>
                <c:pt idx="30">
                  <c:v>40634</c:v>
                </c:pt>
                <c:pt idx="31">
                  <c:v>40817</c:v>
                </c:pt>
              </c:numCache>
            </c:numRef>
          </c:cat>
          <c:val>
            <c:numRef>
              <c:f>'CHARTtoPPT-Chart Chart 2'!$D$7:$D$197</c:f>
              <c:numCache>
                <c:formatCode>General</c:formatCode>
                <c:ptCount val="191"/>
                <c:pt idx="0">
                  <c:v>6.7523235768861865</c:v>
                </c:pt>
                <c:pt idx="1">
                  <c:v>6.7014263365508198</c:v>
                </c:pt>
                <c:pt idx="2">
                  <c:v>6.9599275659840414</c:v>
                </c:pt>
                <c:pt idx="3">
                  <c:v>7.0209959407251716</c:v>
                </c:pt>
                <c:pt idx="4">
                  <c:v>7.0130037771583291</c:v>
                </c:pt>
                <c:pt idx="5">
                  <c:v>6.8381438016646534</c:v>
                </c:pt>
                <c:pt idx="6">
                  <c:v>6.6521183913899256</c:v>
                </c:pt>
                <c:pt idx="7">
                  <c:v>6.2410815019883312</c:v>
                </c:pt>
                <c:pt idx="8">
                  <c:v>6.6752645888742004</c:v>
                </c:pt>
                <c:pt idx="9">
                  <c:v>7.4411398833937934</c:v>
                </c:pt>
                <c:pt idx="10">
                  <c:v>8.6183639311614755</c:v>
                </c:pt>
                <c:pt idx="11">
                  <c:v>9.0071709065682608</c:v>
                </c:pt>
                <c:pt idx="12">
                  <c:v>8.7682958103325159</c:v>
                </c:pt>
                <c:pt idx="13">
                  <c:v>8.4530360795405972</c:v>
                </c:pt>
                <c:pt idx="14">
                  <c:v>8.8089342252220248</c:v>
                </c:pt>
                <c:pt idx="15">
                  <c:v>9.0978642265899747</c:v>
                </c:pt>
                <c:pt idx="16">
                  <c:v>8.7808404163264928</c:v>
                </c:pt>
                <c:pt idx="17">
                  <c:v>8.7826617788108319</c:v>
                </c:pt>
                <c:pt idx="18">
                  <c:v>9.7280138126168119</c:v>
                </c:pt>
                <c:pt idx="19">
                  <c:v>9.970391163666303</c:v>
                </c:pt>
                <c:pt idx="20">
                  <c:v>11.60718367581436</c:v>
                </c:pt>
                <c:pt idx="21">
                  <c:v>12.36317411127302</c:v>
                </c:pt>
                <c:pt idx="22">
                  <c:v>12.911246487596138</c:v>
                </c:pt>
                <c:pt idx="23">
                  <c:v>11.410024322426224</c:v>
                </c:pt>
                <c:pt idx="24">
                  <c:v>11.682133362212021</c:v>
                </c:pt>
                <c:pt idx="25">
                  <c:v>13.475289751240776</c:v>
                </c:pt>
                <c:pt idx="26">
                  <c:v>12.306032941699527</c:v>
                </c:pt>
                <c:pt idx="27">
                  <c:v>10.778109592966954</c:v>
                </c:pt>
                <c:pt idx="28">
                  <c:v>10.498288707881848</c:v>
                </c:pt>
                <c:pt idx="29">
                  <c:v>11.250393773653919</c:v>
                </c:pt>
                <c:pt idx="30">
                  <c:v>11.705656826468024</c:v>
                </c:pt>
              </c:numCache>
            </c:numRef>
          </c:val>
        </c:ser>
        <c:marker val="1"/>
        <c:axId val="216466560"/>
        <c:axId val="216468096"/>
      </c:lineChart>
      <c:dateAx>
        <c:axId val="216466560"/>
        <c:scaling>
          <c:orientation val="minMax"/>
          <c:max val="40878"/>
          <c:min val="35065"/>
        </c:scaling>
        <c:axPos val="b"/>
        <c:majorGridlines>
          <c:spPr>
            <a:ln w="3175">
              <a:solidFill>
                <a:srgbClr val="808080"/>
              </a:solidFill>
              <a:prstDash val="sysDot"/>
            </a:ln>
          </c:spPr>
        </c:majorGridlines>
        <c:numFmt formatCode="____________yy" sourceLinked="0"/>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nl-BE"/>
          </a:p>
        </c:txPr>
        <c:crossAx val="216468096"/>
        <c:crosses val="autoZero"/>
        <c:auto val="1"/>
        <c:lblOffset val="100"/>
        <c:baseTimeUnit val="months"/>
        <c:majorUnit val="1"/>
        <c:majorTimeUnit val="years"/>
        <c:minorUnit val="6"/>
        <c:minorTimeUnit val="months"/>
      </c:dateAx>
      <c:valAx>
        <c:axId val="216468096"/>
        <c:scaling>
          <c:orientation val="minMax"/>
          <c:max val="20"/>
          <c:min val="5"/>
        </c:scaling>
        <c:axPos val="l"/>
        <c:majorGridlines>
          <c:spPr>
            <a:ln w="3175">
              <a:solidFill>
                <a:srgbClr val="808080"/>
              </a:solidFill>
              <a:prstDash val="sysDot"/>
            </a:ln>
          </c:spPr>
        </c:majorGridlines>
        <c:numFmt formatCode="0" sourceLinked="0"/>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nl-BE"/>
          </a:p>
        </c:txPr>
        <c:crossAx val="216466560"/>
        <c:crosses val="autoZero"/>
        <c:crossBetween val="between"/>
        <c:majorUnit val="5"/>
      </c:valAx>
      <c:spPr>
        <a:solidFill>
          <a:srgbClr val="FFFFFF"/>
        </a:solidFill>
        <a:ln w="12700">
          <a:solidFill>
            <a:srgbClr val="808080"/>
          </a:solidFill>
          <a:prstDash val="solid"/>
        </a:ln>
      </c:spPr>
    </c:plotArea>
    <c:plotVisOnly val="1"/>
    <c:dispBlanksAs val="gap"/>
  </c:chart>
  <c:spPr>
    <a:noFill/>
    <a:ln w="9525">
      <a:noFill/>
    </a:ln>
  </c:spPr>
  <c:txPr>
    <a:bodyPr/>
    <a:lstStyle/>
    <a:p>
      <a:pPr>
        <a:defRPr sz="1100" b="0" i="0" u="none" strike="noStrike" baseline="0">
          <a:solidFill>
            <a:srgbClr val="000000"/>
          </a:solidFill>
          <a:latin typeface="Arial"/>
          <a:ea typeface="Arial"/>
          <a:cs typeface="Arial"/>
        </a:defRPr>
      </a:pPr>
      <a:endParaRPr lang="nl-BE"/>
    </a:p>
  </c:txPr>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5.9194171767610403E-2"/>
          <c:y val="5.2161338785653689E-2"/>
          <c:w val="0.91841875744922552"/>
          <c:h val="0.83952375156458825"/>
        </c:manualLayout>
      </c:layout>
      <c:lineChart>
        <c:grouping val="standard"/>
        <c:ser>
          <c:idx val="0"/>
          <c:order val="0"/>
          <c:tx>
            <c:strRef>
              <c:f>'CHARTtoPPT-G-Niveaux mensu ex'!$B$6</c:f>
              <c:strCache>
                <c:ptCount val="1"/>
                <c:pt idx="0">
                  <c:v>Belgique</c:v>
                </c:pt>
              </c:strCache>
            </c:strRef>
          </c:tx>
          <c:spPr>
            <a:ln w="25400">
              <a:solidFill>
                <a:srgbClr val="FF0000"/>
              </a:solidFill>
            </a:ln>
          </c:spPr>
          <c:marker>
            <c:symbol val="none"/>
          </c:marker>
          <c:cat>
            <c:numRef>
              <c:f>'CHARTtoPPT-G-Niveaux mensu ex'!$A$7:$A$223</c:f>
              <c:numCache>
                <c:formatCode>mmm/yy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41640</c:v>
                </c:pt>
              </c:numCache>
            </c:numRef>
          </c:cat>
          <c:val>
            <c:numRef>
              <c:f>'CHARTtoPPT-G-Niveaux mensu ex'!$B$7:$B$223</c:f>
              <c:numCache>
                <c:formatCode>General</c:formatCode>
                <c:ptCount val="217"/>
                <c:pt idx="0">
                  <c:v>6.5694480758609233</c:v>
                </c:pt>
                <c:pt idx="1">
                  <c:v>6.5656468165070745</c:v>
                </c:pt>
                <c:pt idx="2">
                  <c:v>6.5587889305011053</c:v>
                </c:pt>
                <c:pt idx="3">
                  <c:v>6.5515832679838146</c:v>
                </c:pt>
                <c:pt idx="4">
                  <c:v>6.5501061437156896</c:v>
                </c:pt>
                <c:pt idx="5">
                  <c:v>6.5864673590643834</c:v>
                </c:pt>
                <c:pt idx="6">
                  <c:v>6.6343306448789345</c:v>
                </c:pt>
                <c:pt idx="7">
                  <c:v>6.6473337977434115</c:v>
                </c:pt>
                <c:pt idx="8">
                  <c:v>6.6619037116243023</c:v>
                </c:pt>
                <c:pt idx="9">
                  <c:v>6.6929955096736871</c:v>
                </c:pt>
                <c:pt idx="10">
                  <c:v>6.7431580082899369</c:v>
                </c:pt>
                <c:pt idx="11">
                  <c:v>6.7824305374391445</c:v>
                </c:pt>
                <c:pt idx="12">
                  <c:v>6.8748478195817251</c:v>
                </c:pt>
                <c:pt idx="13">
                  <c:v>6.8745818419808984</c:v>
                </c:pt>
                <c:pt idx="14">
                  <c:v>6.8740171669251255</c:v>
                </c:pt>
                <c:pt idx="15">
                  <c:v>6.8769059819127474</c:v>
                </c:pt>
                <c:pt idx="16">
                  <c:v>6.9851953865599015</c:v>
                </c:pt>
                <c:pt idx="17">
                  <c:v>6.9944982950441723</c:v>
                </c:pt>
                <c:pt idx="18">
                  <c:v>7.1118319807538564</c:v>
                </c:pt>
                <c:pt idx="19">
                  <c:v>7.1155392231614245</c:v>
                </c:pt>
                <c:pt idx="20">
                  <c:v>7.1628394605788355</c:v>
                </c:pt>
                <c:pt idx="21">
                  <c:v>7.1584984141531924</c:v>
                </c:pt>
                <c:pt idx="22">
                  <c:v>7.160777641379835</c:v>
                </c:pt>
                <c:pt idx="23">
                  <c:v>7.1613119282529345</c:v>
                </c:pt>
                <c:pt idx="24">
                  <c:v>7.0787830383514843</c:v>
                </c:pt>
                <c:pt idx="25">
                  <c:v>7.0677589905886711</c:v>
                </c:pt>
                <c:pt idx="26">
                  <c:v>7.0564525862672856</c:v>
                </c:pt>
                <c:pt idx="27">
                  <c:v>6.9151861244309378</c:v>
                </c:pt>
                <c:pt idx="28">
                  <c:v>6.9116833185191924</c:v>
                </c:pt>
                <c:pt idx="29">
                  <c:v>6.9068016536290724</c:v>
                </c:pt>
                <c:pt idx="30">
                  <c:v>6.7874690444964774</c:v>
                </c:pt>
                <c:pt idx="31">
                  <c:v>6.7836511690649823</c:v>
                </c:pt>
                <c:pt idx="32">
                  <c:v>6.7749350776319055</c:v>
                </c:pt>
                <c:pt idx="33">
                  <c:v>6.6175176610888249</c:v>
                </c:pt>
                <c:pt idx="34">
                  <c:v>6.6217529993738484</c:v>
                </c:pt>
                <c:pt idx="35">
                  <c:v>6.5762004405010561</c:v>
                </c:pt>
                <c:pt idx="36">
                  <c:v>6.4441777388415487</c:v>
                </c:pt>
                <c:pt idx="37">
                  <c:v>6.4390468687250806</c:v>
                </c:pt>
                <c:pt idx="38">
                  <c:v>6.4315429107885924</c:v>
                </c:pt>
                <c:pt idx="39">
                  <c:v>6.3541998982073826</c:v>
                </c:pt>
                <c:pt idx="40">
                  <c:v>6.3539175763705362</c:v>
                </c:pt>
                <c:pt idx="41">
                  <c:v>6.348015236070224</c:v>
                </c:pt>
                <c:pt idx="42">
                  <c:v>6.3637354448826891</c:v>
                </c:pt>
                <c:pt idx="43">
                  <c:v>6.4055360323934867</c:v>
                </c:pt>
                <c:pt idx="44">
                  <c:v>6.4057856428332407</c:v>
                </c:pt>
                <c:pt idx="45">
                  <c:v>6.7245397905636164</c:v>
                </c:pt>
                <c:pt idx="46">
                  <c:v>6.7298591884193923</c:v>
                </c:pt>
                <c:pt idx="47">
                  <c:v>6.9067357448752684</c:v>
                </c:pt>
                <c:pt idx="48">
                  <c:v>7.4052525351492724</c:v>
                </c:pt>
                <c:pt idx="49">
                  <c:v>7.4063327457069024</c:v>
                </c:pt>
                <c:pt idx="50">
                  <c:v>7.4417084824704913</c:v>
                </c:pt>
                <c:pt idx="51">
                  <c:v>7.9352294920819428</c:v>
                </c:pt>
                <c:pt idx="52">
                  <c:v>8.028656435142306</c:v>
                </c:pt>
                <c:pt idx="53">
                  <c:v>8.0419585044154989</c:v>
                </c:pt>
                <c:pt idx="54">
                  <c:v>8.2510755400446687</c:v>
                </c:pt>
                <c:pt idx="55">
                  <c:v>8.2999081999952811</c:v>
                </c:pt>
                <c:pt idx="56">
                  <c:v>8.3801855002473271</c:v>
                </c:pt>
                <c:pt idx="57">
                  <c:v>8.8942471369842266</c:v>
                </c:pt>
                <c:pt idx="58">
                  <c:v>9.018376875534269</c:v>
                </c:pt>
                <c:pt idx="59">
                  <c:v>8.9764288997033947</c:v>
                </c:pt>
                <c:pt idx="60">
                  <c:v>9.3874290117176766</c:v>
                </c:pt>
                <c:pt idx="61">
                  <c:v>9.3336719304289097</c:v>
                </c:pt>
                <c:pt idx="62">
                  <c:v>9.3769697661481075</c:v>
                </c:pt>
                <c:pt idx="63">
                  <c:v>9.1279734342279415</c:v>
                </c:pt>
                <c:pt idx="64">
                  <c:v>9.1280388777900487</c:v>
                </c:pt>
                <c:pt idx="65">
                  <c:v>9.1503000670268921</c:v>
                </c:pt>
                <c:pt idx="66">
                  <c:v>8.7510673440763984</c:v>
                </c:pt>
                <c:pt idx="67">
                  <c:v>8.7456581474967479</c:v>
                </c:pt>
                <c:pt idx="68">
                  <c:v>8.7001546277005239</c:v>
                </c:pt>
                <c:pt idx="69">
                  <c:v>8.6841109942867689</c:v>
                </c:pt>
                <c:pt idx="70">
                  <c:v>8.6883195064218199</c:v>
                </c:pt>
                <c:pt idx="71">
                  <c:v>8.6853495024189247</c:v>
                </c:pt>
                <c:pt idx="72">
                  <c:v>8.415965649023736</c:v>
                </c:pt>
                <c:pt idx="73">
                  <c:v>8.4209912346541689</c:v>
                </c:pt>
                <c:pt idx="74">
                  <c:v>8.4177731963312699</c:v>
                </c:pt>
                <c:pt idx="75">
                  <c:v>8.1217329708945609</c:v>
                </c:pt>
                <c:pt idx="76">
                  <c:v>8.20393825917043</c:v>
                </c:pt>
                <c:pt idx="77">
                  <c:v>8.2376897354782468</c:v>
                </c:pt>
                <c:pt idx="78">
                  <c:v>8.2768153531888977</c:v>
                </c:pt>
                <c:pt idx="79">
                  <c:v>8.264907735559385</c:v>
                </c:pt>
                <c:pt idx="80">
                  <c:v>8.2851170785675201</c:v>
                </c:pt>
                <c:pt idx="81">
                  <c:v>8.4316872300906667</c:v>
                </c:pt>
                <c:pt idx="82">
                  <c:v>8.5449991392196232</c:v>
                </c:pt>
                <c:pt idx="83">
                  <c:v>8.5589763085737882</c:v>
                </c:pt>
                <c:pt idx="84">
                  <c:v>8.6261053601184159</c:v>
                </c:pt>
                <c:pt idx="85">
                  <c:v>8.6075836996368356</c:v>
                </c:pt>
                <c:pt idx="86">
                  <c:v>8.6273145901009602</c:v>
                </c:pt>
                <c:pt idx="87">
                  <c:v>8.8565202213932768</c:v>
                </c:pt>
                <c:pt idx="88">
                  <c:v>8.8269827071829248</c:v>
                </c:pt>
                <c:pt idx="89">
                  <c:v>8.7624789302420076</c:v>
                </c:pt>
                <c:pt idx="90">
                  <c:v>8.6110985752920879</c:v>
                </c:pt>
                <c:pt idx="91">
                  <c:v>8.5970190469400194</c:v>
                </c:pt>
                <c:pt idx="92">
                  <c:v>8.6294131913107179</c:v>
                </c:pt>
                <c:pt idx="93">
                  <c:v>8.3158218851852723</c:v>
                </c:pt>
                <c:pt idx="94">
                  <c:v>8.3016834363125849</c:v>
                </c:pt>
                <c:pt idx="95">
                  <c:v>8.3143815706968187</c:v>
                </c:pt>
                <c:pt idx="96">
                  <c:v>8.3156310493238248</c:v>
                </c:pt>
                <c:pt idx="97">
                  <c:v>8.3071848840428597</c:v>
                </c:pt>
                <c:pt idx="98">
                  <c:v>8.3150321794101227</c:v>
                </c:pt>
                <c:pt idx="99">
                  <c:v>8.3054069753428887</c:v>
                </c:pt>
                <c:pt idx="100">
                  <c:v>8.3450741320471291</c:v>
                </c:pt>
                <c:pt idx="101">
                  <c:v>8.3002880027356198</c:v>
                </c:pt>
                <c:pt idx="102">
                  <c:v>8.4638775777793267</c:v>
                </c:pt>
                <c:pt idx="103">
                  <c:v>8.4694321516775268</c:v>
                </c:pt>
                <c:pt idx="104">
                  <c:v>8.4699162124943772</c:v>
                </c:pt>
                <c:pt idx="105">
                  <c:v>8.8405595077261054</c:v>
                </c:pt>
                <c:pt idx="106">
                  <c:v>8.8872941522174749</c:v>
                </c:pt>
                <c:pt idx="107">
                  <c:v>8.790128481483551</c:v>
                </c:pt>
                <c:pt idx="108">
                  <c:v>9.1182905605724489</c:v>
                </c:pt>
                <c:pt idx="109">
                  <c:v>9.1716992865811644</c:v>
                </c:pt>
                <c:pt idx="110">
                  <c:v>9.1706074778669748</c:v>
                </c:pt>
                <c:pt idx="111">
                  <c:v>9.3926350532034917</c:v>
                </c:pt>
                <c:pt idx="112">
                  <c:v>9.3546017223816698</c:v>
                </c:pt>
                <c:pt idx="113">
                  <c:v>9.4047182100664841</c:v>
                </c:pt>
                <c:pt idx="114">
                  <c:v>9.762356263751153</c:v>
                </c:pt>
                <c:pt idx="115">
                  <c:v>9.7560175134813267</c:v>
                </c:pt>
                <c:pt idx="116">
                  <c:v>9.7354439717108079</c:v>
                </c:pt>
                <c:pt idx="117">
                  <c:v>10.623655045610413</c:v>
                </c:pt>
                <c:pt idx="118">
                  <c:v>10.656979216475555</c:v>
                </c:pt>
                <c:pt idx="119">
                  <c:v>10.700247768111698</c:v>
                </c:pt>
                <c:pt idx="120">
                  <c:v>10.308081275336496</c:v>
                </c:pt>
                <c:pt idx="121">
                  <c:v>10.560869240549335</c:v>
                </c:pt>
                <c:pt idx="122">
                  <c:v>10.57291277373268</c:v>
                </c:pt>
                <c:pt idx="123">
                  <c:v>10.64463916940095</c:v>
                </c:pt>
                <c:pt idx="124">
                  <c:v>10.70979543693022</c:v>
                </c:pt>
                <c:pt idx="125">
                  <c:v>10.663240908142702</c:v>
                </c:pt>
                <c:pt idx="126">
                  <c:v>10.788434557007934</c:v>
                </c:pt>
                <c:pt idx="127">
                  <c:v>10.912423885128074</c:v>
                </c:pt>
                <c:pt idx="128">
                  <c:v>10.977682607891802</c:v>
                </c:pt>
                <c:pt idx="129">
                  <c:v>11.063083905755878</c:v>
                </c:pt>
                <c:pt idx="130">
                  <c:v>11.234499697532</c:v>
                </c:pt>
                <c:pt idx="131">
                  <c:v>10.968789714645579</c:v>
                </c:pt>
                <c:pt idx="132">
                  <c:v>10.843391017783746</c:v>
                </c:pt>
                <c:pt idx="133">
                  <c:v>9.9046460218037247</c:v>
                </c:pt>
                <c:pt idx="134">
                  <c:v>9.6333233396353659</c:v>
                </c:pt>
                <c:pt idx="135">
                  <c:v>9.3430206337291022</c:v>
                </c:pt>
                <c:pt idx="136">
                  <c:v>8.860223647422151</c:v>
                </c:pt>
                <c:pt idx="137">
                  <c:v>8.7691367985591224</c:v>
                </c:pt>
                <c:pt idx="138">
                  <c:v>9.1586461497478027</c:v>
                </c:pt>
                <c:pt idx="139">
                  <c:v>9.1136838703588356</c:v>
                </c:pt>
                <c:pt idx="140">
                  <c:v>9.5400943680834001</c:v>
                </c:pt>
                <c:pt idx="141">
                  <c:v>10.454104998371896</c:v>
                </c:pt>
                <c:pt idx="142">
                  <c:v>11.09730979898959</c:v>
                </c:pt>
                <c:pt idx="143">
                  <c:v>11.625689199896577</c:v>
                </c:pt>
                <c:pt idx="144">
                  <c:v>12.233856431422803</c:v>
                </c:pt>
                <c:pt idx="145">
                  <c:v>12.7548782454283</c:v>
                </c:pt>
                <c:pt idx="146">
                  <c:v>12.740403712468078</c:v>
                </c:pt>
                <c:pt idx="147">
                  <c:v>12.663555995678896</c:v>
                </c:pt>
                <c:pt idx="148">
                  <c:v>13.327332617486476</c:v>
                </c:pt>
                <c:pt idx="149">
                  <c:v>13.507873094419399</c:v>
                </c:pt>
                <c:pt idx="150">
                  <c:v>13.740381581484341</c:v>
                </c:pt>
                <c:pt idx="151">
                  <c:v>14.938155807510061</c:v>
                </c:pt>
                <c:pt idx="152">
                  <c:v>14.965900949531544</c:v>
                </c:pt>
                <c:pt idx="153">
                  <c:v>14.989231909875016</c:v>
                </c:pt>
                <c:pt idx="154">
                  <c:v>16.062563684772069</c:v>
                </c:pt>
                <c:pt idx="155">
                  <c:v>16.066974806766289</c:v>
                </c:pt>
                <c:pt idx="156">
                  <c:v>15.5404599763195</c:v>
                </c:pt>
                <c:pt idx="157">
                  <c:v>13.811257765834506</c:v>
                </c:pt>
                <c:pt idx="158">
                  <c:v>13.777301359095418</c:v>
                </c:pt>
                <c:pt idx="159">
                  <c:v>13.011203763144298</c:v>
                </c:pt>
                <c:pt idx="160">
                  <c:v>10.740740937122716</c:v>
                </c:pt>
                <c:pt idx="161">
                  <c:v>10.645320055039118</c:v>
                </c:pt>
                <c:pt idx="162">
                  <c:v>11.125646107818284</c:v>
                </c:pt>
                <c:pt idx="163">
                  <c:v>10.530039968795784</c:v>
                </c:pt>
                <c:pt idx="164">
                  <c:v>10.678727389430048</c:v>
                </c:pt>
                <c:pt idx="165">
                  <c:v>10.607531965810981</c:v>
                </c:pt>
                <c:pt idx="166">
                  <c:v>10.813485503031341</c:v>
                </c:pt>
                <c:pt idx="167">
                  <c:v>10.95187893878685</c:v>
                </c:pt>
                <c:pt idx="168">
                  <c:v>11.121690839387504</c:v>
                </c:pt>
                <c:pt idx="169">
                  <c:v>11.312090043757356</c:v>
                </c:pt>
                <c:pt idx="170">
                  <c:v>11.412083362585054</c:v>
                </c:pt>
                <c:pt idx="171">
                  <c:v>11.389140364513302</c:v>
                </c:pt>
                <c:pt idx="172">
                  <c:v>11.655816448435274</c:v>
                </c:pt>
                <c:pt idx="173">
                  <c:v>11.129755423558208</c:v>
                </c:pt>
                <c:pt idx="174">
                  <c:v>11.395147227791321</c:v>
                </c:pt>
                <c:pt idx="175">
                  <c:v>12.157862271943072</c:v>
                </c:pt>
                <c:pt idx="176">
                  <c:v>12.172652943587721</c:v>
                </c:pt>
                <c:pt idx="177">
                  <c:v>12.150637509523985</c:v>
                </c:pt>
                <c:pt idx="178">
                  <c:v>12.392035905804441</c:v>
                </c:pt>
                <c:pt idx="179">
                  <c:v>12.861181488434299</c:v>
                </c:pt>
                <c:pt idx="180">
                  <c:v>13.046706545099354</c:v>
                </c:pt>
                <c:pt idx="181">
                  <c:v>13.415317290995471</c:v>
                </c:pt>
                <c:pt idx="182">
                  <c:v>13.350418792427504</c:v>
                </c:pt>
                <c:pt idx="183">
                  <c:v>13.436457321508056</c:v>
                </c:pt>
                <c:pt idx="184">
                  <c:v>14.796544178820676</c:v>
                </c:pt>
                <c:pt idx="185">
                  <c:v>14.677197580655939</c:v>
                </c:pt>
                <c:pt idx="186">
                  <c:v>14.717765680429498</c:v>
                </c:pt>
                <c:pt idx="187">
                  <c:v>15.328073011725214</c:v>
                </c:pt>
                <c:pt idx="188">
                  <c:v>15.2913075723094</c:v>
                </c:pt>
                <c:pt idx="189">
                  <c:v>15.342486245965528</c:v>
                </c:pt>
                <c:pt idx="190">
                  <c:v>15.599867600637207</c:v>
                </c:pt>
                <c:pt idx="191">
                  <c:v>15.612244512851404</c:v>
                </c:pt>
                <c:pt idx="192">
                  <c:v>15.843215225431468</c:v>
                </c:pt>
                <c:pt idx="193">
                  <c:v>15.879505829210174</c:v>
                </c:pt>
                <c:pt idx="194">
                  <c:v>15.854530577223592</c:v>
                </c:pt>
              </c:numCache>
            </c:numRef>
          </c:val>
        </c:ser>
        <c:ser>
          <c:idx val="1"/>
          <c:order val="1"/>
          <c:tx>
            <c:strRef>
              <c:f>'[CHARTS_ARTICLE__NIVEAUX updated.xlsb]D-Niveaux mensu extapolés'!$C$4</c:f>
              <c:strCache>
                <c:ptCount val="1"/>
                <c:pt idx="0">
                  <c:v>Zone euro</c:v>
                </c:pt>
              </c:strCache>
            </c:strRef>
          </c:tx>
          <c:marker>
            <c:symbol val="none"/>
          </c:marker>
          <c:cat>
            <c:numRef>
              <c:f>'[CHARTS_ARTICLE__NIVEAUX updated.xlsb]D-Niveaux mensu extapolés'!$A$5:$A$221</c:f>
              <c:numCache>
                <c:formatCode>d/mm/yyyy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41671</c:v>
                </c:pt>
              </c:numCache>
            </c:numRef>
          </c:cat>
          <c:val>
            <c:numRef>
              <c:f>'[CHARTS_ARTICLE__NIVEAUX updated.xlsb]D-Niveaux mensu extapolés'!$C$5:$C$221</c:f>
            </c:numRef>
          </c:val>
        </c:ser>
        <c:ser>
          <c:idx val="2"/>
          <c:order val="2"/>
          <c:tx>
            <c:strRef>
              <c:f>'CHARTtoPPT-G-Niveaux mensu ex'!$C$6</c:f>
              <c:strCache>
                <c:ptCount val="1"/>
                <c:pt idx="0">
                  <c:v>Trois principaux pays voisins</c:v>
                </c:pt>
              </c:strCache>
            </c:strRef>
          </c:tx>
          <c:spPr>
            <a:ln w="25400">
              <a:solidFill>
                <a:srgbClr val="222FD9"/>
              </a:solidFill>
            </a:ln>
          </c:spPr>
          <c:marker>
            <c:symbol val="none"/>
          </c:marker>
          <c:cat>
            <c:numRef>
              <c:f>'CHARTtoPPT-G-Niveaux mensu ex'!$A$7:$A$223</c:f>
              <c:numCache>
                <c:formatCode>mmm/yy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41640</c:v>
                </c:pt>
              </c:numCache>
            </c:numRef>
          </c:cat>
          <c:val>
            <c:numRef>
              <c:f>'CHARTtoPPT-G-Niveaux mensu ex'!$C$7:$C$223</c:f>
              <c:numCache>
                <c:formatCode>General</c:formatCode>
                <c:ptCount val="217"/>
                <c:pt idx="0">
                  <c:v>6.5951773413119348</c:v>
                </c:pt>
                <c:pt idx="1">
                  <c:v>6.5951773413119348</c:v>
                </c:pt>
                <c:pt idx="2">
                  <c:v>6.5698325533737005</c:v>
                </c:pt>
                <c:pt idx="3">
                  <c:v>6.5637954270712369</c:v>
                </c:pt>
                <c:pt idx="4">
                  <c:v>6.5656168730973645</c:v>
                </c:pt>
                <c:pt idx="5">
                  <c:v>6.6265340306053178</c:v>
                </c:pt>
                <c:pt idx="6">
                  <c:v>6.6247125260312201</c:v>
                </c:pt>
                <c:pt idx="7">
                  <c:v>6.6265340306053178</c:v>
                </c:pt>
                <c:pt idx="8">
                  <c:v>6.657915211745447</c:v>
                </c:pt>
                <c:pt idx="9">
                  <c:v>6.6886723707129976</c:v>
                </c:pt>
                <c:pt idx="10">
                  <c:v>6.7218232602800363</c:v>
                </c:pt>
                <c:pt idx="11">
                  <c:v>6.8623331191033703</c:v>
                </c:pt>
                <c:pt idx="12">
                  <c:v>6.8982262910422714</c:v>
                </c:pt>
                <c:pt idx="13">
                  <c:v>6.9042600582533424</c:v>
                </c:pt>
                <c:pt idx="14">
                  <c:v>6.9163275926754411</c:v>
                </c:pt>
                <c:pt idx="15">
                  <c:v>6.9699774265547729</c:v>
                </c:pt>
                <c:pt idx="16">
                  <c:v>6.9880787281879426</c:v>
                </c:pt>
                <c:pt idx="17">
                  <c:v>7.0523171891171774</c:v>
                </c:pt>
                <c:pt idx="18">
                  <c:v>7.0583528967431501</c:v>
                </c:pt>
                <c:pt idx="19">
                  <c:v>7.0619954046691724</c:v>
                </c:pt>
                <c:pt idx="20">
                  <c:v>7.0813002483113552</c:v>
                </c:pt>
                <c:pt idx="21">
                  <c:v>7.1289130304871655</c:v>
                </c:pt>
                <c:pt idx="22">
                  <c:v>7.1328157175507645</c:v>
                </c:pt>
                <c:pt idx="23">
                  <c:v>7.0908481048122924</c:v>
                </c:pt>
                <c:pt idx="24">
                  <c:v>7.0908481048122924</c:v>
                </c:pt>
                <c:pt idx="25">
                  <c:v>7.0929299230179446</c:v>
                </c:pt>
                <c:pt idx="26">
                  <c:v>7.0911552979678252</c:v>
                </c:pt>
                <c:pt idx="27">
                  <c:v>7.0555511270756845</c:v>
                </c:pt>
                <c:pt idx="28">
                  <c:v>7.0534693088700564</c:v>
                </c:pt>
                <c:pt idx="29">
                  <c:v>6.9326164229381524</c:v>
                </c:pt>
                <c:pt idx="30">
                  <c:v>6.934698054538873</c:v>
                </c:pt>
                <c:pt idx="31">
                  <c:v>6.9326164229381524</c:v>
                </c:pt>
                <c:pt idx="32">
                  <c:v>6.8847666006731734</c:v>
                </c:pt>
                <c:pt idx="33">
                  <c:v>6.8348143683940084</c:v>
                </c:pt>
                <c:pt idx="34">
                  <c:v>6.8246733404784345</c:v>
                </c:pt>
                <c:pt idx="35">
                  <c:v>6.7512512969111524</c:v>
                </c:pt>
                <c:pt idx="36">
                  <c:v>6.7374293920393935</c:v>
                </c:pt>
                <c:pt idx="37">
                  <c:v>6.7314479002080434</c:v>
                </c:pt>
                <c:pt idx="38">
                  <c:v>6.7673368511958714</c:v>
                </c:pt>
                <c:pt idx="39">
                  <c:v>6.6916522019668161</c:v>
                </c:pt>
                <c:pt idx="40">
                  <c:v>6.6897932807576934</c:v>
                </c:pt>
                <c:pt idx="41">
                  <c:v>6.3574189983053655</c:v>
                </c:pt>
                <c:pt idx="42">
                  <c:v>6.3591366273368655</c:v>
                </c:pt>
                <c:pt idx="43">
                  <c:v>6.3771538819907727</c:v>
                </c:pt>
                <c:pt idx="44">
                  <c:v>6.4026649922482912</c:v>
                </c:pt>
                <c:pt idx="45">
                  <c:v>6.4304419186560304</c:v>
                </c:pt>
                <c:pt idx="46">
                  <c:v>6.442268003242444</c:v>
                </c:pt>
                <c:pt idx="47">
                  <c:v>6.7048921819621077</c:v>
                </c:pt>
                <c:pt idx="48">
                  <c:v>6.7226989797631402</c:v>
                </c:pt>
                <c:pt idx="49">
                  <c:v>6.7368127035330696</c:v>
                </c:pt>
                <c:pt idx="50">
                  <c:v>6.981537937977695</c:v>
                </c:pt>
                <c:pt idx="51">
                  <c:v>7.1404149991693675</c:v>
                </c:pt>
                <c:pt idx="52">
                  <c:v>7.2000972373413772</c:v>
                </c:pt>
                <c:pt idx="53">
                  <c:v>7.3699027084508018</c:v>
                </c:pt>
                <c:pt idx="54">
                  <c:v>7.4634410905792414</c:v>
                </c:pt>
                <c:pt idx="55">
                  <c:v>7.4950209750895871</c:v>
                </c:pt>
                <c:pt idx="56">
                  <c:v>7.7187067666031712</c:v>
                </c:pt>
                <c:pt idx="57">
                  <c:v>8.0326935747444068</c:v>
                </c:pt>
                <c:pt idx="58">
                  <c:v>8.0725954597205067</c:v>
                </c:pt>
                <c:pt idx="59">
                  <c:v>8.5556962918660773</c:v>
                </c:pt>
                <c:pt idx="60">
                  <c:v>8.627456249688338</c:v>
                </c:pt>
                <c:pt idx="61">
                  <c:v>8.637747973024581</c:v>
                </c:pt>
                <c:pt idx="62">
                  <c:v>8.6428033926044474</c:v>
                </c:pt>
                <c:pt idx="63">
                  <c:v>8.8091520838031894</c:v>
                </c:pt>
                <c:pt idx="64">
                  <c:v>8.7971920908327981</c:v>
                </c:pt>
                <c:pt idx="65">
                  <c:v>8.9173380550453967</c:v>
                </c:pt>
                <c:pt idx="66">
                  <c:v>8.9173380550453967</c:v>
                </c:pt>
                <c:pt idx="67">
                  <c:v>8.9254904100101164</c:v>
                </c:pt>
                <c:pt idx="68">
                  <c:v>8.7789466051267677</c:v>
                </c:pt>
                <c:pt idx="69">
                  <c:v>8.7669125660034073</c:v>
                </c:pt>
                <c:pt idx="70">
                  <c:v>8.763175729048081</c:v>
                </c:pt>
                <c:pt idx="71">
                  <c:v>8.6812495552747446</c:v>
                </c:pt>
                <c:pt idx="72">
                  <c:v>8.6687826962132863</c:v>
                </c:pt>
                <c:pt idx="73">
                  <c:v>8.6588022423748789</c:v>
                </c:pt>
                <c:pt idx="74">
                  <c:v>8.561273194261398</c:v>
                </c:pt>
                <c:pt idx="75">
                  <c:v>8.4633046035971731</c:v>
                </c:pt>
                <c:pt idx="76">
                  <c:v>8.4573257514734159</c:v>
                </c:pt>
                <c:pt idx="77">
                  <c:v>8.4621510102513948</c:v>
                </c:pt>
                <c:pt idx="78">
                  <c:v>8.4561716679880252</c:v>
                </c:pt>
                <c:pt idx="79">
                  <c:v>8.4580411141282248</c:v>
                </c:pt>
                <c:pt idx="80">
                  <c:v>8.4687524064940813</c:v>
                </c:pt>
                <c:pt idx="81">
                  <c:v>8.5234432338688659</c:v>
                </c:pt>
                <c:pt idx="82">
                  <c:v>8.5270781860404465</c:v>
                </c:pt>
                <c:pt idx="83">
                  <c:v>8.6460390770778197</c:v>
                </c:pt>
                <c:pt idx="84">
                  <c:v>8.661900118370399</c:v>
                </c:pt>
                <c:pt idx="85">
                  <c:v>8.6715103504276776</c:v>
                </c:pt>
                <c:pt idx="86">
                  <c:v>8.6875932692288291</c:v>
                </c:pt>
                <c:pt idx="87">
                  <c:v>8.7424291405313959</c:v>
                </c:pt>
                <c:pt idx="88">
                  <c:v>8.7523721888515489</c:v>
                </c:pt>
                <c:pt idx="89">
                  <c:v>8.8582711046060929</c:v>
                </c:pt>
                <c:pt idx="90">
                  <c:v>8.8642532262502627</c:v>
                </c:pt>
                <c:pt idx="91">
                  <c:v>8.888075125905349</c:v>
                </c:pt>
                <c:pt idx="92">
                  <c:v>8.9021759272746337</c:v>
                </c:pt>
                <c:pt idx="93">
                  <c:v>8.7440706292850479</c:v>
                </c:pt>
                <c:pt idx="94">
                  <c:v>8.7518156523285207</c:v>
                </c:pt>
                <c:pt idx="95">
                  <c:v>8.7278341419456229</c:v>
                </c:pt>
                <c:pt idx="96">
                  <c:v>8.7237238047164389</c:v>
                </c:pt>
                <c:pt idx="97">
                  <c:v>8.7237238047164389</c:v>
                </c:pt>
                <c:pt idx="98">
                  <c:v>8.7177414888461389</c:v>
                </c:pt>
                <c:pt idx="99">
                  <c:v>8.7157705557782705</c:v>
                </c:pt>
                <c:pt idx="100">
                  <c:v>8.7215549627949329</c:v>
                </c:pt>
                <c:pt idx="101">
                  <c:v>8.7566523615364851</c:v>
                </c:pt>
                <c:pt idx="102">
                  <c:v>8.7703942553431666</c:v>
                </c:pt>
                <c:pt idx="103">
                  <c:v>8.8119905545620067</c:v>
                </c:pt>
                <c:pt idx="104">
                  <c:v>8.9236567120835026</c:v>
                </c:pt>
                <c:pt idx="105">
                  <c:v>9.0179358387734627</c:v>
                </c:pt>
                <c:pt idx="106">
                  <c:v>9.0750428181615845</c:v>
                </c:pt>
                <c:pt idx="107">
                  <c:v>9.591892345654049</c:v>
                </c:pt>
                <c:pt idx="108">
                  <c:v>9.6277859021499506</c:v>
                </c:pt>
                <c:pt idx="109">
                  <c:v>9.6178998697334315</c:v>
                </c:pt>
                <c:pt idx="110">
                  <c:v>9.6379841685038699</c:v>
                </c:pt>
                <c:pt idx="111">
                  <c:v>9.6499486873357689</c:v>
                </c:pt>
                <c:pt idx="112">
                  <c:v>9.657282264331073</c:v>
                </c:pt>
                <c:pt idx="113">
                  <c:v>9.8250122753204039</c:v>
                </c:pt>
                <c:pt idx="114">
                  <c:v>9.9391379179605863</c:v>
                </c:pt>
                <c:pt idx="115">
                  <c:v>10.085378717660758</c:v>
                </c:pt>
                <c:pt idx="116">
                  <c:v>10.405377697089374</c:v>
                </c:pt>
                <c:pt idx="117">
                  <c:v>10.550415406868504</c:v>
                </c:pt>
                <c:pt idx="118">
                  <c:v>10.55826619390618</c:v>
                </c:pt>
                <c:pt idx="119">
                  <c:v>11.252136126948155</c:v>
                </c:pt>
                <c:pt idx="120">
                  <c:v>11.306290591710146</c:v>
                </c:pt>
                <c:pt idx="121">
                  <c:v>11.312157564141026</c:v>
                </c:pt>
                <c:pt idx="122">
                  <c:v>11.529487668928525</c:v>
                </c:pt>
                <c:pt idx="123">
                  <c:v>11.696754693376224</c:v>
                </c:pt>
                <c:pt idx="124">
                  <c:v>11.702735006034834</c:v>
                </c:pt>
                <c:pt idx="125">
                  <c:v>11.737458523032668</c:v>
                </c:pt>
                <c:pt idx="126">
                  <c:v>11.756180599916426</c:v>
                </c:pt>
                <c:pt idx="127">
                  <c:v>11.77465683110052</c:v>
                </c:pt>
                <c:pt idx="128">
                  <c:v>12.013108117369514</c:v>
                </c:pt>
                <c:pt idx="129">
                  <c:v>12.066673128675758</c:v>
                </c:pt>
                <c:pt idx="130">
                  <c:v>12.066673128675758</c:v>
                </c:pt>
                <c:pt idx="131">
                  <c:v>12.261484317357874</c:v>
                </c:pt>
                <c:pt idx="132">
                  <c:v>12.254867891348002</c:v>
                </c:pt>
                <c:pt idx="133">
                  <c:v>12.247174515253619</c:v>
                </c:pt>
                <c:pt idx="134">
                  <c:v>11.999664970415784</c:v>
                </c:pt>
                <c:pt idx="135">
                  <c:v>11.970778745228053</c:v>
                </c:pt>
                <c:pt idx="136">
                  <c:v>11.966280252984181</c:v>
                </c:pt>
                <c:pt idx="137">
                  <c:v>11.485662447948776</c:v>
                </c:pt>
                <c:pt idx="138">
                  <c:v>11.47738116178124</c:v>
                </c:pt>
                <c:pt idx="139">
                  <c:v>11.454055051089066</c:v>
                </c:pt>
                <c:pt idx="140">
                  <c:v>11.478966989605469</c:v>
                </c:pt>
                <c:pt idx="141">
                  <c:v>11.478410647092108</c:v>
                </c:pt>
                <c:pt idx="142">
                  <c:v>11.491114095336835</c:v>
                </c:pt>
                <c:pt idx="143">
                  <c:v>12.24430757681939</c:v>
                </c:pt>
                <c:pt idx="144">
                  <c:v>12.27165263837175</c:v>
                </c:pt>
                <c:pt idx="145">
                  <c:v>12.287326445779318</c:v>
                </c:pt>
                <c:pt idx="146">
                  <c:v>12.392662749313256</c:v>
                </c:pt>
                <c:pt idx="147">
                  <c:v>12.612401300300057</c:v>
                </c:pt>
                <c:pt idx="148">
                  <c:v>12.658955096722075</c:v>
                </c:pt>
                <c:pt idx="149">
                  <c:v>13.06543386132601</c:v>
                </c:pt>
                <c:pt idx="150">
                  <c:v>13.302887875317623</c:v>
                </c:pt>
                <c:pt idx="151">
                  <c:v>13.616911965552998</c:v>
                </c:pt>
                <c:pt idx="152">
                  <c:v>14.149897506563823</c:v>
                </c:pt>
                <c:pt idx="153">
                  <c:v>14.198230210768624</c:v>
                </c:pt>
                <c:pt idx="154">
                  <c:v>14.183384115008456</c:v>
                </c:pt>
                <c:pt idx="155">
                  <c:v>14.370034880962006</c:v>
                </c:pt>
                <c:pt idx="156">
                  <c:v>14.293618976315143</c:v>
                </c:pt>
                <c:pt idx="157">
                  <c:v>14.19086481611542</c:v>
                </c:pt>
                <c:pt idx="158">
                  <c:v>12.977831902903604</c:v>
                </c:pt>
                <c:pt idx="159">
                  <c:v>12.924974050266433</c:v>
                </c:pt>
                <c:pt idx="160">
                  <c:v>12.8844624957408</c:v>
                </c:pt>
                <c:pt idx="161">
                  <c:v>11.840439553172741</c:v>
                </c:pt>
                <c:pt idx="162">
                  <c:v>11.754979317045224</c:v>
                </c:pt>
                <c:pt idx="163">
                  <c:v>11.722683253990716</c:v>
                </c:pt>
                <c:pt idx="164">
                  <c:v>11.483571659676823</c:v>
                </c:pt>
                <c:pt idx="165">
                  <c:v>11.461813532548454</c:v>
                </c:pt>
                <c:pt idx="166">
                  <c:v>11.397998538709462</c:v>
                </c:pt>
                <c:pt idx="167">
                  <c:v>11.406913092755723</c:v>
                </c:pt>
                <c:pt idx="168">
                  <c:v>11.422685603794479</c:v>
                </c:pt>
                <c:pt idx="169">
                  <c:v>11.420523757056408</c:v>
                </c:pt>
                <c:pt idx="170">
                  <c:v>11.705949534633422</c:v>
                </c:pt>
                <c:pt idx="171">
                  <c:v>11.689751672424432</c:v>
                </c:pt>
                <c:pt idx="172">
                  <c:v>11.68762658914685</c:v>
                </c:pt>
                <c:pt idx="173">
                  <c:v>11.97592185838117</c:v>
                </c:pt>
                <c:pt idx="174">
                  <c:v>12.019027044258181</c:v>
                </c:pt>
                <c:pt idx="175">
                  <c:v>12.040434247867267</c:v>
                </c:pt>
                <c:pt idx="176">
                  <c:v>12.121381826550056</c:v>
                </c:pt>
                <c:pt idx="177">
                  <c:v>12.136492330564026</c:v>
                </c:pt>
                <c:pt idx="178">
                  <c:v>12.152287978047827</c:v>
                </c:pt>
                <c:pt idx="179">
                  <c:v>12.24981914135906</c:v>
                </c:pt>
                <c:pt idx="180">
                  <c:v>12.301584243647845</c:v>
                </c:pt>
                <c:pt idx="181">
                  <c:v>12.311890910794316</c:v>
                </c:pt>
                <c:pt idx="182">
                  <c:v>12.528361615934998</c:v>
                </c:pt>
                <c:pt idx="183">
                  <c:v>12.570589637244153</c:v>
                </c:pt>
                <c:pt idx="184">
                  <c:v>12.591449952130256</c:v>
                </c:pt>
                <c:pt idx="185">
                  <c:v>12.808329610291048</c:v>
                </c:pt>
                <c:pt idx="186">
                  <c:v>12.849777547881002</c:v>
                </c:pt>
                <c:pt idx="187">
                  <c:v>12.913463480296118</c:v>
                </c:pt>
                <c:pt idx="188">
                  <c:v>13.078355215395236</c:v>
                </c:pt>
                <c:pt idx="189">
                  <c:v>13.108174484820298</c:v>
                </c:pt>
                <c:pt idx="190">
                  <c:v>13.125759608202166</c:v>
                </c:pt>
                <c:pt idx="191">
                  <c:v>13.392223141656961</c:v>
                </c:pt>
                <c:pt idx="192">
                  <c:v>13.430581947177131</c:v>
                </c:pt>
                <c:pt idx="193">
                  <c:v>13.447360941535603</c:v>
                </c:pt>
                <c:pt idx="194">
                  <c:v>13.488004952775414</c:v>
                </c:pt>
              </c:numCache>
            </c:numRef>
          </c:val>
        </c:ser>
        <c:marker val="1"/>
        <c:axId val="216809856"/>
        <c:axId val="216811392"/>
      </c:lineChart>
      <c:dateAx>
        <c:axId val="216809856"/>
        <c:scaling>
          <c:orientation val="minMax"/>
          <c:max val="40878"/>
          <c:min val="35065"/>
        </c:scaling>
        <c:axPos val="b"/>
        <c:majorGridlines>
          <c:spPr>
            <a:ln w="3175">
              <a:solidFill>
                <a:srgbClr val="000000">
                  <a:tint val="75000"/>
                  <a:shade val="95000"/>
                  <a:satMod val="105000"/>
                </a:srgbClr>
              </a:solidFill>
              <a:prstDash val="sysDot"/>
            </a:ln>
          </c:spPr>
        </c:majorGridlines>
        <c:numFmt formatCode="____________yy" sourceLinked="0"/>
        <c:tickLblPos val="nextTo"/>
        <c:crossAx val="216811392"/>
        <c:crosses val="autoZero"/>
        <c:lblOffset val="100"/>
        <c:baseTimeUnit val="months"/>
        <c:majorUnit val="12"/>
        <c:majorTimeUnit val="months"/>
        <c:minorUnit val="1"/>
        <c:minorTimeUnit val="months"/>
      </c:dateAx>
      <c:valAx>
        <c:axId val="216811392"/>
        <c:scaling>
          <c:orientation val="minMax"/>
          <c:max val="20"/>
          <c:min val="5"/>
        </c:scaling>
        <c:axPos val="l"/>
        <c:majorGridlines>
          <c:spPr>
            <a:ln w="3175" cmpd="sng">
              <a:prstDash val="sysDot"/>
            </a:ln>
          </c:spPr>
        </c:majorGridlines>
        <c:numFmt formatCode="0" sourceLinked="0"/>
        <c:tickLblPos val="nextTo"/>
        <c:spPr>
          <a:ln>
            <a:prstDash val="sysDash"/>
          </a:ln>
        </c:spPr>
        <c:crossAx val="216809856"/>
        <c:crosses val="autoZero"/>
        <c:crossBetween val="between"/>
        <c:majorUnit val="5"/>
      </c:valAx>
      <c:spPr>
        <a:solidFill>
          <a:schemeClr val="bg1"/>
        </a:solidFill>
        <a:ln>
          <a:solidFill>
            <a:sysClr val="windowText" lastClr="000000">
              <a:lumMod val="85000"/>
              <a:lumOff val="15000"/>
            </a:sysClr>
          </a:solidFill>
        </a:ln>
      </c:spPr>
    </c:plotArea>
    <c:plotVisOnly val="1"/>
  </c:chart>
  <c:spPr>
    <a:ln>
      <a:noFill/>
    </a:ln>
  </c:sp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5.9194171767610403E-2"/>
          <c:y val="5.2161338785653689E-2"/>
          <c:w val="0.91841875744922552"/>
          <c:h val="0.83952375156458858"/>
        </c:manualLayout>
      </c:layout>
      <c:lineChart>
        <c:grouping val="standard"/>
        <c:ser>
          <c:idx val="0"/>
          <c:order val="0"/>
          <c:tx>
            <c:strRef>
              <c:f>elect!$B$6</c:f>
              <c:strCache>
                <c:ptCount val="1"/>
                <c:pt idx="0">
                  <c:v>Belgique</c:v>
                </c:pt>
              </c:strCache>
            </c:strRef>
          </c:tx>
          <c:spPr>
            <a:ln w="25400">
              <a:solidFill>
                <a:srgbClr val="FF0000"/>
              </a:solidFill>
            </a:ln>
          </c:spPr>
          <c:marker>
            <c:symbol val="none"/>
          </c:marker>
          <c:cat>
            <c:numRef>
              <c:f>elect!$A$7:$A$223</c:f>
              <c:numCache>
                <c:formatCode>d/mm/yyyy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41671</c:v>
                </c:pt>
              </c:numCache>
            </c:numRef>
          </c:cat>
          <c:val>
            <c:numRef>
              <c:f>elect!$B$7:$B$223</c:f>
              <c:numCache>
                <c:formatCode>General</c:formatCode>
                <c:ptCount val="217"/>
                <c:pt idx="0">
                  <c:v>0.1158951210812062</c:v>
                </c:pt>
                <c:pt idx="1">
                  <c:v>0.11591454627902463</c:v>
                </c:pt>
                <c:pt idx="2">
                  <c:v>0.1155142692160081</c:v>
                </c:pt>
                <c:pt idx="3">
                  <c:v>0.11521524843212864</c:v>
                </c:pt>
                <c:pt idx="4">
                  <c:v>0.11524511651065662</c:v>
                </c:pt>
                <c:pt idx="5">
                  <c:v>0.11597192204292632</c:v>
                </c:pt>
                <c:pt idx="6">
                  <c:v>0.11651361398390229</c:v>
                </c:pt>
                <c:pt idx="7">
                  <c:v>0.11661548817740768</c:v>
                </c:pt>
                <c:pt idx="8">
                  <c:v>0.11725897035017922</c:v>
                </c:pt>
                <c:pt idx="9">
                  <c:v>0.11759647856827561</c:v>
                </c:pt>
                <c:pt idx="10">
                  <c:v>0.11760344646124653</c:v>
                </c:pt>
                <c:pt idx="11">
                  <c:v>0.11741713163375588</c:v>
                </c:pt>
                <c:pt idx="12">
                  <c:v>0.11669213672718444</c:v>
                </c:pt>
                <c:pt idx="13">
                  <c:v>0.11658987929924235</c:v>
                </c:pt>
                <c:pt idx="14">
                  <c:v>0.11627950891118523</c:v>
                </c:pt>
                <c:pt idx="15">
                  <c:v>0.11646038854811309</c:v>
                </c:pt>
                <c:pt idx="16">
                  <c:v>0.1166135916881641</c:v>
                </c:pt>
                <c:pt idx="17">
                  <c:v>0.11731879159059438</c:v>
                </c:pt>
                <c:pt idx="18">
                  <c:v>0.11796694905302479</c:v>
                </c:pt>
                <c:pt idx="19">
                  <c:v>0.11819980900107922</c:v>
                </c:pt>
                <c:pt idx="20">
                  <c:v>0.11845718076417389</c:v>
                </c:pt>
                <c:pt idx="21">
                  <c:v>0.11845661821813692</c:v>
                </c:pt>
                <c:pt idx="22">
                  <c:v>0.11852702718213796</c:v>
                </c:pt>
                <c:pt idx="23">
                  <c:v>0.11815872176444596</c:v>
                </c:pt>
                <c:pt idx="24">
                  <c:v>0.11864061868972955</c:v>
                </c:pt>
                <c:pt idx="25">
                  <c:v>0.11855144515722821</c:v>
                </c:pt>
                <c:pt idx="26">
                  <c:v>0.1189029142572964</c:v>
                </c:pt>
                <c:pt idx="27">
                  <c:v>0.11892005785743202</c:v>
                </c:pt>
                <c:pt idx="28">
                  <c:v>0.11911506264929468</c:v>
                </c:pt>
                <c:pt idx="29">
                  <c:v>0.11924626686786666</c:v>
                </c:pt>
                <c:pt idx="30">
                  <c:v>0.11923657619413162</c:v>
                </c:pt>
                <c:pt idx="31">
                  <c:v>0.11903881176793019</c:v>
                </c:pt>
                <c:pt idx="32">
                  <c:v>0.11898305241565722</c:v>
                </c:pt>
                <c:pt idx="33">
                  <c:v>0.11825709581273741</c:v>
                </c:pt>
                <c:pt idx="34">
                  <c:v>0.11732261656169712</c:v>
                </c:pt>
                <c:pt idx="35">
                  <c:v>0.11678853875835353</c:v>
                </c:pt>
                <c:pt idx="36">
                  <c:v>0.11634115645457599</c:v>
                </c:pt>
                <c:pt idx="37">
                  <c:v>0.11690180638438415</c:v>
                </c:pt>
                <c:pt idx="38">
                  <c:v>0.11664441680978999</c:v>
                </c:pt>
                <c:pt idx="39">
                  <c:v>0.11649204987489682</c:v>
                </c:pt>
                <c:pt idx="40">
                  <c:v>0.11575263655590309</c:v>
                </c:pt>
                <c:pt idx="41">
                  <c:v>0.11571126507463662</c:v>
                </c:pt>
                <c:pt idx="42">
                  <c:v>0.11585295721072685</c:v>
                </c:pt>
                <c:pt idx="43">
                  <c:v>0.11569049583053302</c:v>
                </c:pt>
                <c:pt idx="44">
                  <c:v>0.11611577870214466</c:v>
                </c:pt>
                <c:pt idx="45">
                  <c:v>0.11613277774198415</c:v>
                </c:pt>
                <c:pt idx="46">
                  <c:v>0.11634120213042708</c:v>
                </c:pt>
                <c:pt idx="47">
                  <c:v>0.1164083303597673</c:v>
                </c:pt>
                <c:pt idx="48">
                  <c:v>0.11708576675780749</c:v>
                </c:pt>
                <c:pt idx="49">
                  <c:v>0.11821934348916099</c:v>
                </c:pt>
                <c:pt idx="50">
                  <c:v>0.11828098635711302</c:v>
                </c:pt>
                <c:pt idx="51">
                  <c:v>0.11825513710251152</c:v>
                </c:pt>
                <c:pt idx="52">
                  <c:v>0.11816340585296002</c:v>
                </c:pt>
                <c:pt idx="53">
                  <c:v>0.11532025070241562</c:v>
                </c:pt>
                <c:pt idx="54">
                  <c:v>0.11616851104258069</c:v>
                </c:pt>
                <c:pt idx="55">
                  <c:v>0.11717417358409069</c:v>
                </c:pt>
                <c:pt idx="56">
                  <c:v>0.11816264700066079</c:v>
                </c:pt>
                <c:pt idx="57">
                  <c:v>0.11826315698720585</c:v>
                </c:pt>
                <c:pt idx="58">
                  <c:v>0.11754558077789302</c:v>
                </c:pt>
                <c:pt idx="59">
                  <c:v>0.11687756375977085</c:v>
                </c:pt>
                <c:pt idx="60">
                  <c:v>0.11748438655222775</c:v>
                </c:pt>
                <c:pt idx="61">
                  <c:v>0.11834386584143533</c:v>
                </c:pt>
                <c:pt idx="62">
                  <c:v>0.11910352793882183</c:v>
                </c:pt>
                <c:pt idx="63">
                  <c:v>0.11917555443400522</c:v>
                </c:pt>
                <c:pt idx="64">
                  <c:v>0.11941204836880714</c:v>
                </c:pt>
                <c:pt idx="65">
                  <c:v>0.11852482247297914</c:v>
                </c:pt>
                <c:pt idx="66">
                  <c:v>0.11917899641361702</c:v>
                </c:pt>
                <c:pt idx="67">
                  <c:v>0.11884564801310005</c:v>
                </c:pt>
                <c:pt idx="68">
                  <c:v>0.12038146627380225</c:v>
                </c:pt>
                <c:pt idx="69">
                  <c:v>0.12036487579184039</c:v>
                </c:pt>
                <c:pt idx="70">
                  <c:v>0.12046578626969086</c:v>
                </c:pt>
                <c:pt idx="71">
                  <c:v>0.12005803400279502</c:v>
                </c:pt>
                <c:pt idx="72">
                  <c:v>0.11904163455004962</c:v>
                </c:pt>
                <c:pt idx="73">
                  <c:v>0.11860327568262578</c:v>
                </c:pt>
                <c:pt idx="74">
                  <c:v>0.11784529325693244</c:v>
                </c:pt>
                <c:pt idx="75">
                  <c:v>0.11627104795686555</c:v>
                </c:pt>
                <c:pt idx="76">
                  <c:v>0.11551714570192002</c:v>
                </c:pt>
                <c:pt idx="77">
                  <c:v>0.11819036037175069</c:v>
                </c:pt>
                <c:pt idx="78">
                  <c:v>0.11797841215293788</c:v>
                </c:pt>
                <c:pt idx="79">
                  <c:v>0.11768667840220147</c:v>
                </c:pt>
                <c:pt idx="80">
                  <c:v>0.11731511694043177</c:v>
                </c:pt>
                <c:pt idx="81">
                  <c:v>0.11570862169709731</c:v>
                </c:pt>
                <c:pt idx="82">
                  <c:v>0.11377941025875775</c:v>
                </c:pt>
                <c:pt idx="83">
                  <c:v>0.11323889031525274</c:v>
                </c:pt>
                <c:pt idx="84">
                  <c:v>0.11351507711480548</c:v>
                </c:pt>
                <c:pt idx="85">
                  <c:v>0.11492318612946295</c:v>
                </c:pt>
                <c:pt idx="86">
                  <c:v>0.11555466846783392</c:v>
                </c:pt>
                <c:pt idx="87">
                  <c:v>0.11561345730369239</c:v>
                </c:pt>
                <c:pt idx="88">
                  <c:v>0.11550675014434858</c:v>
                </c:pt>
                <c:pt idx="89">
                  <c:v>0.11245545468794645</c:v>
                </c:pt>
                <c:pt idx="90">
                  <c:v>0.11107054103615224</c:v>
                </c:pt>
                <c:pt idx="91">
                  <c:v>0.11032587162216986</c:v>
                </c:pt>
                <c:pt idx="92">
                  <c:v>0.11191891321980287</c:v>
                </c:pt>
                <c:pt idx="93">
                  <c:v>0.11268141321090207</c:v>
                </c:pt>
                <c:pt idx="94">
                  <c:v>0.11299595176891311</c:v>
                </c:pt>
                <c:pt idx="95">
                  <c:v>0.11261081304525142</c:v>
                </c:pt>
                <c:pt idx="96">
                  <c:v>0.11354258824748209</c:v>
                </c:pt>
                <c:pt idx="97">
                  <c:v>0.11299610476305372</c:v>
                </c:pt>
                <c:pt idx="98">
                  <c:v>0.11490903525171227</c:v>
                </c:pt>
                <c:pt idx="99">
                  <c:v>0.11566670513393654</c:v>
                </c:pt>
                <c:pt idx="100">
                  <c:v>0.11715286917614001</c:v>
                </c:pt>
                <c:pt idx="101">
                  <c:v>0.1162430713481427</c:v>
                </c:pt>
                <c:pt idx="102">
                  <c:v>0.11665799458743831</c:v>
                </c:pt>
                <c:pt idx="103">
                  <c:v>0.11648340910503845</c:v>
                </c:pt>
                <c:pt idx="104">
                  <c:v>0.11669099368921429</c:v>
                </c:pt>
                <c:pt idx="105">
                  <c:v>0.11761799811765095</c:v>
                </c:pt>
                <c:pt idx="106">
                  <c:v>0.11885028420999261</c:v>
                </c:pt>
                <c:pt idx="107">
                  <c:v>0.11503967158159371</c:v>
                </c:pt>
                <c:pt idx="108">
                  <c:v>0.11540431650725665</c:v>
                </c:pt>
                <c:pt idx="109">
                  <c:v>0.10812588281481612</c:v>
                </c:pt>
                <c:pt idx="110">
                  <c:v>0.10548215090383298</c:v>
                </c:pt>
                <c:pt idx="111">
                  <c:v>0.10352958395605047</c:v>
                </c:pt>
                <c:pt idx="112">
                  <c:v>0.10341721922047165</c:v>
                </c:pt>
                <c:pt idx="113">
                  <c:v>0.10969322245789873</c:v>
                </c:pt>
                <c:pt idx="114">
                  <c:v>0.10986090405382302</c:v>
                </c:pt>
                <c:pt idx="115">
                  <c:v>0.10950510979574446</c:v>
                </c:pt>
                <c:pt idx="116">
                  <c:v>0.1092707025332999</c:v>
                </c:pt>
                <c:pt idx="117">
                  <c:v>0.11001539205448231</c:v>
                </c:pt>
                <c:pt idx="118">
                  <c:v>0.11109115560247668</c:v>
                </c:pt>
                <c:pt idx="119">
                  <c:v>0.11445702969665435</c:v>
                </c:pt>
                <c:pt idx="120">
                  <c:v>0.114813391014065</c:v>
                </c:pt>
                <c:pt idx="121">
                  <c:v>0.11475220449242643</c:v>
                </c:pt>
                <c:pt idx="122">
                  <c:v>0.11494933372007685</c:v>
                </c:pt>
                <c:pt idx="123">
                  <c:v>0.11458630060547641</c:v>
                </c:pt>
                <c:pt idx="124">
                  <c:v>0.11632333280260432</c:v>
                </c:pt>
                <c:pt idx="125">
                  <c:v>0.11720051614696855</c:v>
                </c:pt>
                <c:pt idx="126">
                  <c:v>0.11610807235445089</c:v>
                </c:pt>
                <c:pt idx="127">
                  <c:v>0.11419250181756482</c:v>
                </c:pt>
                <c:pt idx="128">
                  <c:v>0.11518840273842255</c:v>
                </c:pt>
                <c:pt idx="129">
                  <c:v>0.11711336408962</c:v>
                </c:pt>
                <c:pt idx="130">
                  <c:v>0.11846850625415192</c:v>
                </c:pt>
                <c:pt idx="131">
                  <c:v>0.12178028004874222</c:v>
                </c:pt>
                <c:pt idx="132">
                  <c:v>0.12324609296758079</c:v>
                </c:pt>
                <c:pt idx="133">
                  <c:v>0.12233376590448462</c:v>
                </c:pt>
                <c:pt idx="134">
                  <c:v>0.12172029914536066</c:v>
                </c:pt>
                <c:pt idx="135">
                  <c:v>0.12029404649604258</c:v>
                </c:pt>
                <c:pt idx="136">
                  <c:v>0.11931457895141669</c:v>
                </c:pt>
                <c:pt idx="137">
                  <c:v>0.11940079851363609</c:v>
                </c:pt>
                <c:pt idx="138">
                  <c:v>0.119128071416559</c:v>
                </c:pt>
                <c:pt idx="139">
                  <c:v>0.11922389459491192</c:v>
                </c:pt>
                <c:pt idx="140">
                  <c:v>0.11875635963893399</c:v>
                </c:pt>
                <c:pt idx="141">
                  <c:v>0.11985362154497912</c:v>
                </c:pt>
                <c:pt idx="142">
                  <c:v>0.12015813792523226</c:v>
                </c:pt>
                <c:pt idx="143">
                  <c:v>0.12345637312741226</c:v>
                </c:pt>
                <c:pt idx="144">
                  <c:v>0.13356013551503859</c:v>
                </c:pt>
                <c:pt idx="145">
                  <c:v>0.13863560624980015</c:v>
                </c:pt>
                <c:pt idx="146">
                  <c:v>0.1412700393477147</c:v>
                </c:pt>
                <c:pt idx="147">
                  <c:v>0.14236300523876155</c:v>
                </c:pt>
                <c:pt idx="148">
                  <c:v>0.14407436927834638</c:v>
                </c:pt>
                <c:pt idx="149">
                  <c:v>0.14225745553527633</c:v>
                </c:pt>
                <c:pt idx="150">
                  <c:v>0.14300005410186939</c:v>
                </c:pt>
                <c:pt idx="151">
                  <c:v>0.14402076991065724</c:v>
                </c:pt>
                <c:pt idx="152">
                  <c:v>0.14465092706950217</c:v>
                </c:pt>
                <c:pt idx="153">
                  <c:v>0.14597690486763953</c:v>
                </c:pt>
                <c:pt idx="154">
                  <c:v>0.14642685812394271</c:v>
                </c:pt>
                <c:pt idx="155">
                  <c:v>0.14708588415920795</c:v>
                </c:pt>
                <c:pt idx="156">
                  <c:v>0.14332335668138521</c:v>
                </c:pt>
                <c:pt idx="157">
                  <c:v>0.13998868115949406</c:v>
                </c:pt>
                <c:pt idx="158">
                  <c:v>0.13436474862841818</c:v>
                </c:pt>
                <c:pt idx="159">
                  <c:v>0.13099709939592677</c:v>
                </c:pt>
                <c:pt idx="160">
                  <c:v>0.12909506794540801</c:v>
                </c:pt>
                <c:pt idx="161">
                  <c:v>0.12913833158207563</c:v>
                </c:pt>
                <c:pt idx="162">
                  <c:v>0.13171598637290727</c:v>
                </c:pt>
                <c:pt idx="163">
                  <c:v>0.13083323438159244</c:v>
                </c:pt>
                <c:pt idx="164">
                  <c:v>0.13105703302109811</c:v>
                </c:pt>
                <c:pt idx="165">
                  <c:v>0.13245957878025702</c:v>
                </c:pt>
                <c:pt idx="166">
                  <c:v>0.13350178878956923</c:v>
                </c:pt>
                <c:pt idx="167">
                  <c:v>0.13170159874328688</c:v>
                </c:pt>
                <c:pt idx="168">
                  <c:v>0.13529853639290304</c:v>
                </c:pt>
                <c:pt idx="169">
                  <c:v>0.13721518341711725</c:v>
                </c:pt>
                <c:pt idx="170">
                  <c:v>0.13886086462981767</c:v>
                </c:pt>
                <c:pt idx="171">
                  <c:v>0.14079778227893144</c:v>
                </c:pt>
                <c:pt idx="172">
                  <c:v>0.14078298812107051</c:v>
                </c:pt>
                <c:pt idx="173">
                  <c:v>0.13964980395572379</c:v>
                </c:pt>
                <c:pt idx="174">
                  <c:v>0.13833766703352235</c:v>
                </c:pt>
                <c:pt idx="175">
                  <c:v>0.13881691262641793</c:v>
                </c:pt>
                <c:pt idx="176">
                  <c:v>0.13967688513894316</c:v>
                </c:pt>
                <c:pt idx="177">
                  <c:v>0.14035902210620191</c:v>
                </c:pt>
                <c:pt idx="178">
                  <c:v>0.14003056733335467</c:v>
                </c:pt>
                <c:pt idx="179">
                  <c:v>0.13836044794309604</c:v>
                </c:pt>
                <c:pt idx="180">
                  <c:v>0.14405287630828267</c:v>
                </c:pt>
                <c:pt idx="181">
                  <c:v>0.14635176071624884</c:v>
                </c:pt>
                <c:pt idx="182">
                  <c:v>0.14822117187463441</c:v>
                </c:pt>
                <c:pt idx="183">
                  <c:v>0.15864559884987672</c:v>
                </c:pt>
                <c:pt idx="184">
                  <c:v>0.16066986037623593</c:v>
                </c:pt>
                <c:pt idx="185">
                  <c:v>0.16283955910439221</c:v>
                </c:pt>
                <c:pt idx="186">
                  <c:v>0.16206387350324095</c:v>
                </c:pt>
                <c:pt idx="187">
                  <c:v>0.16173378866578988</c:v>
                </c:pt>
                <c:pt idx="188">
                  <c:v>0.16083361783782441</c:v>
                </c:pt>
                <c:pt idx="189">
                  <c:v>0.16082796825652237</c:v>
                </c:pt>
                <c:pt idx="190">
                  <c:v>0.15954261888086738</c:v>
                </c:pt>
                <c:pt idx="191">
                  <c:v>0.15939503272809244</c:v>
                </c:pt>
                <c:pt idx="192">
                  <c:v>0.16181106875732909</c:v>
                </c:pt>
                <c:pt idx="193">
                  <c:v>0.16194528810071246</c:v>
                </c:pt>
                <c:pt idx="194">
                  <c:v>0.16233052309377402</c:v>
                </c:pt>
              </c:numCache>
            </c:numRef>
          </c:val>
        </c:ser>
        <c:ser>
          <c:idx val="1"/>
          <c:order val="1"/>
          <c:tx>
            <c:strRef>
              <c:f>'[4]D-Niveaux mensu extapolés'!$C$4</c:f>
              <c:strCache>
                <c:ptCount val="1"/>
                <c:pt idx="0">
                  <c:v>#REF!</c:v>
                </c:pt>
              </c:strCache>
            </c:strRef>
          </c:tx>
          <c:marker>
            <c:symbol val="none"/>
          </c:marker>
          <c:cat>
            <c:numRef>
              <c:f>'[4]D-Niveaux mensu extapolés'!$A$5:$A$221</c:f>
              <c:numCache>
                <c:formatCode>General</c:formatCode>
                <c:ptCount val="2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numCache>
            </c:numRef>
          </c:cat>
          <c:val>
            <c:numRef>
              <c:f>'[4]D-Niveaux mensu extapolés'!$C$5:$C$221</c:f>
              <c:numCache>
                <c:formatCode>General</c:formatCode>
                <c:ptCount val="2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numCache>
            </c:numRef>
          </c:val>
        </c:ser>
        <c:ser>
          <c:idx val="2"/>
          <c:order val="2"/>
          <c:tx>
            <c:strRef>
              <c:f>elect!$C$6</c:f>
              <c:strCache>
                <c:ptCount val="1"/>
                <c:pt idx="0">
                  <c:v>Trois principaux pays voisins</c:v>
                </c:pt>
              </c:strCache>
            </c:strRef>
          </c:tx>
          <c:spPr>
            <a:ln w="25400">
              <a:solidFill>
                <a:srgbClr val="222FD9"/>
              </a:solidFill>
            </a:ln>
          </c:spPr>
          <c:marker>
            <c:symbol val="none"/>
          </c:marker>
          <c:cat>
            <c:numRef>
              <c:f>elect!$A$7:$A$223</c:f>
              <c:numCache>
                <c:formatCode>d/mm/yyyy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41671</c:v>
                </c:pt>
              </c:numCache>
            </c:numRef>
          </c:cat>
          <c:val>
            <c:numRef>
              <c:f>elect!$C$7:$C$223</c:f>
              <c:numCache>
                <c:formatCode>General</c:formatCode>
                <c:ptCount val="217"/>
                <c:pt idx="0">
                  <c:v>0.11642702766239231</c:v>
                </c:pt>
                <c:pt idx="1">
                  <c:v>0.11631601098266039</c:v>
                </c:pt>
                <c:pt idx="2">
                  <c:v>0.11641287003625272</c:v>
                </c:pt>
                <c:pt idx="3">
                  <c:v>0.11636782304398922</c:v>
                </c:pt>
                <c:pt idx="4">
                  <c:v>0.11646468209758119</c:v>
                </c:pt>
                <c:pt idx="5">
                  <c:v>0.11591915595222899</c:v>
                </c:pt>
                <c:pt idx="6">
                  <c:v>0.11591915595222899</c:v>
                </c:pt>
                <c:pt idx="7">
                  <c:v>0.11594103267189533</c:v>
                </c:pt>
                <c:pt idx="8">
                  <c:v>0.11597544680962117</c:v>
                </c:pt>
                <c:pt idx="9">
                  <c:v>0.11599088919997312</c:v>
                </c:pt>
                <c:pt idx="10">
                  <c:v>0.11599088919997312</c:v>
                </c:pt>
                <c:pt idx="11">
                  <c:v>0.1155105258155416</c:v>
                </c:pt>
                <c:pt idx="12">
                  <c:v>0.11560738486913365</c:v>
                </c:pt>
                <c:pt idx="13">
                  <c:v>0.11561510446688177</c:v>
                </c:pt>
                <c:pt idx="14">
                  <c:v>0.11530203327316714</c:v>
                </c:pt>
                <c:pt idx="15">
                  <c:v>0.11472237324949019</c:v>
                </c:pt>
                <c:pt idx="16">
                  <c:v>0.11472237324949019</c:v>
                </c:pt>
                <c:pt idx="17">
                  <c:v>0.11478024331084677</c:v>
                </c:pt>
                <c:pt idx="18">
                  <c:v>0.11481465010689</c:v>
                </c:pt>
                <c:pt idx="19">
                  <c:v>0.11485970963686337</c:v>
                </c:pt>
                <c:pt idx="20">
                  <c:v>0.11485970963686337</c:v>
                </c:pt>
                <c:pt idx="21">
                  <c:v>0.11482237459774235</c:v>
                </c:pt>
                <c:pt idx="22">
                  <c:v>0.11482237459774235</c:v>
                </c:pt>
                <c:pt idx="23">
                  <c:v>0.11498110139746601</c:v>
                </c:pt>
                <c:pt idx="24">
                  <c:v>0.11517478621975299</c:v>
                </c:pt>
                <c:pt idx="25">
                  <c:v>0.11508566507535313</c:v>
                </c:pt>
                <c:pt idx="26">
                  <c:v>0.11595724677564016</c:v>
                </c:pt>
                <c:pt idx="27">
                  <c:v>0.11544421869508405</c:v>
                </c:pt>
                <c:pt idx="28">
                  <c:v>0.11544421869508405</c:v>
                </c:pt>
                <c:pt idx="29">
                  <c:v>0.11477963544628254</c:v>
                </c:pt>
                <c:pt idx="30">
                  <c:v>0.11477963544628254</c:v>
                </c:pt>
                <c:pt idx="31">
                  <c:v>0.11477963544628254</c:v>
                </c:pt>
                <c:pt idx="32">
                  <c:v>0.11483878910160132</c:v>
                </c:pt>
                <c:pt idx="33">
                  <c:v>0.11483878910160132</c:v>
                </c:pt>
                <c:pt idx="34">
                  <c:v>0.11483878910160132</c:v>
                </c:pt>
                <c:pt idx="35">
                  <c:v>0.11483406457155262</c:v>
                </c:pt>
                <c:pt idx="36">
                  <c:v>0.11481571264556605</c:v>
                </c:pt>
                <c:pt idx="37">
                  <c:v>0.11491945102097458</c:v>
                </c:pt>
                <c:pt idx="38">
                  <c:v>0.12080608546448666</c:v>
                </c:pt>
                <c:pt idx="39">
                  <c:v>0.12027183599758803</c:v>
                </c:pt>
                <c:pt idx="40">
                  <c:v>0.12027183599758803</c:v>
                </c:pt>
                <c:pt idx="41">
                  <c:v>0.11444777122077292</c:v>
                </c:pt>
                <c:pt idx="42">
                  <c:v>0.11431625700515199</c:v>
                </c:pt>
                <c:pt idx="43">
                  <c:v>0.1127804789840486</c:v>
                </c:pt>
                <c:pt idx="44">
                  <c:v>0.10999688132079877</c:v>
                </c:pt>
                <c:pt idx="45">
                  <c:v>0.10880827467412528</c:v>
                </c:pt>
                <c:pt idx="46">
                  <c:v>0.10813637178989341</c:v>
                </c:pt>
                <c:pt idx="47">
                  <c:v>0.10632003328393523</c:v>
                </c:pt>
                <c:pt idx="48">
                  <c:v>0.10643024302575529</c:v>
                </c:pt>
                <c:pt idx="49">
                  <c:v>0.10666822773014041</c:v>
                </c:pt>
                <c:pt idx="50">
                  <c:v>0.10617011112081172</c:v>
                </c:pt>
                <c:pt idx="51">
                  <c:v>0.10578253196479002</c:v>
                </c:pt>
                <c:pt idx="52">
                  <c:v>0.10568647266485152</c:v>
                </c:pt>
                <c:pt idx="53">
                  <c:v>0.10582342520906667</c:v>
                </c:pt>
                <c:pt idx="54">
                  <c:v>0.10582342520906667</c:v>
                </c:pt>
                <c:pt idx="55">
                  <c:v>0.10600768506378369</c:v>
                </c:pt>
                <c:pt idx="56">
                  <c:v>0.10644498033435011</c:v>
                </c:pt>
                <c:pt idx="57">
                  <c:v>0.10671589482757628</c:v>
                </c:pt>
                <c:pt idx="58">
                  <c:v>0.10671589482757628</c:v>
                </c:pt>
                <c:pt idx="59">
                  <c:v>0.10690819274175527</c:v>
                </c:pt>
                <c:pt idx="60">
                  <c:v>0.10719638022794553</c:v>
                </c:pt>
                <c:pt idx="61">
                  <c:v>0.10719638022794553</c:v>
                </c:pt>
                <c:pt idx="62">
                  <c:v>0.10656562629560366</c:v>
                </c:pt>
                <c:pt idx="63">
                  <c:v>0.10666168879099996</c:v>
                </c:pt>
                <c:pt idx="64">
                  <c:v>0.10675775128639572</c:v>
                </c:pt>
                <c:pt idx="65">
                  <c:v>0.10734742328807639</c:v>
                </c:pt>
                <c:pt idx="66">
                  <c:v>0.10734742328807639</c:v>
                </c:pt>
                <c:pt idx="67">
                  <c:v>0.10734742328807639</c:v>
                </c:pt>
                <c:pt idx="68">
                  <c:v>0.10727452670453309</c:v>
                </c:pt>
                <c:pt idx="69">
                  <c:v>0.1074860081349569</c:v>
                </c:pt>
                <c:pt idx="70">
                  <c:v>0.10768619154443462</c:v>
                </c:pt>
                <c:pt idx="71">
                  <c:v>0.10948475741151381</c:v>
                </c:pt>
                <c:pt idx="72">
                  <c:v>0.10960367848505488</c:v>
                </c:pt>
                <c:pt idx="73">
                  <c:v>0.10959605381438259</c:v>
                </c:pt>
                <c:pt idx="74">
                  <c:v>0.10969210087590897</c:v>
                </c:pt>
                <c:pt idx="75">
                  <c:v>0.10969210087590897</c:v>
                </c:pt>
                <c:pt idx="76">
                  <c:v>0.10969210087590897</c:v>
                </c:pt>
                <c:pt idx="77">
                  <c:v>0.11014796688173031</c:v>
                </c:pt>
                <c:pt idx="78">
                  <c:v>0.11014796688173031</c:v>
                </c:pt>
                <c:pt idx="79">
                  <c:v>0.11014796688173031</c:v>
                </c:pt>
                <c:pt idx="80">
                  <c:v>0.11021472618727272</c:v>
                </c:pt>
                <c:pt idx="81">
                  <c:v>0.11021472618727272</c:v>
                </c:pt>
                <c:pt idx="82">
                  <c:v>0.11021472618727272</c:v>
                </c:pt>
                <c:pt idx="83">
                  <c:v>0.1108942732633531</c:v>
                </c:pt>
                <c:pt idx="84">
                  <c:v>0.11108626741548416</c:v>
                </c:pt>
                <c:pt idx="85">
                  <c:v>0.11108626741548416</c:v>
                </c:pt>
                <c:pt idx="86">
                  <c:v>0.11133801421358311</c:v>
                </c:pt>
                <c:pt idx="87">
                  <c:v>0.11133801421358311</c:v>
                </c:pt>
                <c:pt idx="88">
                  <c:v>0.11133801421358311</c:v>
                </c:pt>
                <c:pt idx="89">
                  <c:v>0.11235422099703452</c:v>
                </c:pt>
                <c:pt idx="90">
                  <c:v>0.11255749035588823</c:v>
                </c:pt>
                <c:pt idx="91">
                  <c:v>0.11265347355633692</c:v>
                </c:pt>
                <c:pt idx="92">
                  <c:v>0.11285306114470006</c:v>
                </c:pt>
                <c:pt idx="93">
                  <c:v>0.11285306114470006</c:v>
                </c:pt>
                <c:pt idx="94">
                  <c:v>0.11285306114470006</c:v>
                </c:pt>
                <c:pt idx="95">
                  <c:v>0.11547354054163697</c:v>
                </c:pt>
                <c:pt idx="96">
                  <c:v>0.11576165344380589</c:v>
                </c:pt>
                <c:pt idx="97">
                  <c:v>0.11582191394459949</c:v>
                </c:pt>
                <c:pt idx="98">
                  <c:v>0.11601398921271211</c:v>
                </c:pt>
                <c:pt idx="99">
                  <c:v>0.11601398921271211</c:v>
                </c:pt>
                <c:pt idx="100">
                  <c:v>0.11601398921271211</c:v>
                </c:pt>
                <c:pt idx="101">
                  <c:v>0.11616090660019621</c:v>
                </c:pt>
                <c:pt idx="102">
                  <c:v>0.11616090660019621</c:v>
                </c:pt>
                <c:pt idx="103">
                  <c:v>0.11625694629377102</c:v>
                </c:pt>
                <c:pt idx="104">
                  <c:v>0.11625694629377102</c:v>
                </c:pt>
                <c:pt idx="105">
                  <c:v>0.11625694629377102</c:v>
                </c:pt>
                <c:pt idx="106">
                  <c:v>0.11625694629377102</c:v>
                </c:pt>
                <c:pt idx="107">
                  <c:v>0.11989100965414318</c:v>
                </c:pt>
                <c:pt idx="108">
                  <c:v>0.12027515754434009</c:v>
                </c:pt>
                <c:pt idx="109">
                  <c:v>0.12037119451688812</c:v>
                </c:pt>
                <c:pt idx="110">
                  <c:v>0.12046723148943712</c:v>
                </c:pt>
                <c:pt idx="111">
                  <c:v>0.120851379379633</c:v>
                </c:pt>
                <c:pt idx="112">
                  <c:v>0.120851379379633</c:v>
                </c:pt>
                <c:pt idx="113">
                  <c:v>0.12089303961248718</c:v>
                </c:pt>
                <c:pt idx="114">
                  <c:v>0.1209742599235068</c:v>
                </c:pt>
                <c:pt idx="115">
                  <c:v>0.1209742599235068</c:v>
                </c:pt>
                <c:pt idx="116">
                  <c:v>0.12098199519122201</c:v>
                </c:pt>
                <c:pt idx="117">
                  <c:v>0.12098199519122201</c:v>
                </c:pt>
                <c:pt idx="118">
                  <c:v>0.12098199519122201</c:v>
                </c:pt>
                <c:pt idx="119">
                  <c:v>0.12469442147153963</c:v>
                </c:pt>
                <c:pt idx="120">
                  <c:v>0.12479042666393257</c:v>
                </c:pt>
                <c:pt idx="121">
                  <c:v>0.12479686810491462</c:v>
                </c:pt>
                <c:pt idx="122">
                  <c:v>0.12489544987370228</c:v>
                </c:pt>
                <c:pt idx="123">
                  <c:v>0.12518346545088252</c:v>
                </c:pt>
                <c:pt idx="124">
                  <c:v>0.12519518702932644</c:v>
                </c:pt>
                <c:pt idx="125">
                  <c:v>0.12564388453658121</c:v>
                </c:pt>
                <c:pt idx="126">
                  <c:v>0.12611424703349441</c:v>
                </c:pt>
                <c:pt idx="127">
                  <c:v>0.12644179841052094</c:v>
                </c:pt>
                <c:pt idx="128">
                  <c:v>0.12644950840277974</c:v>
                </c:pt>
                <c:pt idx="129">
                  <c:v>0.12644565340665001</c:v>
                </c:pt>
                <c:pt idx="130">
                  <c:v>0.12653972231484617</c:v>
                </c:pt>
                <c:pt idx="131">
                  <c:v>0.12983924151887941</c:v>
                </c:pt>
                <c:pt idx="132">
                  <c:v>0.13036443375988541</c:v>
                </c:pt>
                <c:pt idx="133">
                  <c:v>0.13045804761275925</c:v>
                </c:pt>
                <c:pt idx="134">
                  <c:v>0.13064019772058402</c:v>
                </c:pt>
                <c:pt idx="135">
                  <c:v>0.13065162231590957</c:v>
                </c:pt>
                <c:pt idx="136">
                  <c:v>0.13083885002165918</c:v>
                </c:pt>
                <c:pt idx="137">
                  <c:v>0.11595030465659505</c:v>
                </c:pt>
                <c:pt idx="138">
                  <c:v>0.11655102049537788</c:v>
                </c:pt>
                <c:pt idx="139">
                  <c:v>0.1172860264104137</c:v>
                </c:pt>
                <c:pt idx="140">
                  <c:v>0.11775598411557686</c:v>
                </c:pt>
                <c:pt idx="141">
                  <c:v>0.11803601491289306</c:v>
                </c:pt>
                <c:pt idx="142">
                  <c:v>0.11812935851199849</c:v>
                </c:pt>
                <c:pt idx="143">
                  <c:v>0.11872540401821295</c:v>
                </c:pt>
                <c:pt idx="144">
                  <c:v>0.11910510849365089</c:v>
                </c:pt>
                <c:pt idx="145">
                  <c:v>0.11912031771096744</c:v>
                </c:pt>
                <c:pt idx="146">
                  <c:v>0.11940414549146409</c:v>
                </c:pt>
                <c:pt idx="147">
                  <c:v>0.11950509192551258</c:v>
                </c:pt>
                <c:pt idx="148">
                  <c:v>0.11961744527254764</c:v>
                </c:pt>
                <c:pt idx="149">
                  <c:v>0.12073996441736815</c:v>
                </c:pt>
                <c:pt idx="150">
                  <c:v>0.12152841824056394</c:v>
                </c:pt>
                <c:pt idx="151">
                  <c:v>0.12204095428834706</c:v>
                </c:pt>
                <c:pt idx="152">
                  <c:v>0.12234829053773541</c:v>
                </c:pt>
                <c:pt idx="153">
                  <c:v>0.12235466208606002</c:v>
                </c:pt>
                <c:pt idx="154">
                  <c:v>0.12243671854788522</c:v>
                </c:pt>
                <c:pt idx="155">
                  <c:v>0.12617466497823263</c:v>
                </c:pt>
                <c:pt idx="156">
                  <c:v>0.12699432813296507</c:v>
                </c:pt>
                <c:pt idx="157">
                  <c:v>0.12769235563393483</c:v>
                </c:pt>
                <c:pt idx="158">
                  <c:v>0.12854451536354911</c:v>
                </c:pt>
                <c:pt idx="159">
                  <c:v>0.12863686246282174</c:v>
                </c:pt>
                <c:pt idx="160">
                  <c:v>0.12865341686318338</c:v>
                </c:pt>
                <c:pt idx="161">
                  <c:v>0.12510446417155152</c:v>
                </c:pt>
                <c:pt idx="162">
                  <c:v>0.12542405718214275</c:v>
                </c:pt>
                <c:pt idx="163">
                  <c:v>0.12593188788989929</c:v>
                </c:pt>
                <c:pt idx="164">
                  <c:v>0.12593697065730924</c:v>
                </c:pt>
                <c:pt idx="165">
                  <c:v>0.12601533869928791</c:v>
                </c:pt>
                <c:pt idx="166">
                  <c:v>0.12602169215855089</c:v>
                </c:pt>
                <c:pt idx="167">
                  <c:v>0.12388364560805896</c:v>
                </c:pt>
                <c:pt idx="168">
                  <c:v>0.1241594006465722</c:v>
                </c:pt>
                <c:pt idx="169">
                  <c:v>0.12462619357646078</c:v>
                </c:pt>
                <c:pt idx="170">
                  <c:v>0.12496294700677173</c:v>
                </c:pt>
                <c:pt idx="171">
                  <c:v>0.12549369784511891</c:v>
                </c:pt>
                <c:pt idx="172">
                  <c:v>0.12548480224631489</c:v>
                </c:pt>
                <c:pt idx="173">
                  <c:v>0.12080245257669101</c:v>
                </c:pt>
                <c:pt idx="174">
                  <c:v>0.12194924206785612</c:v>
                </c:pt>
                <c:pt idx="175">
                  <c:v>0.12245257230593352</c:v>
                </c:pt>
                <c:pt idx="176">
                  <c:v>0.12248647151077793</c:v>
                </c:pt>
                <c:pt idx="177">
                  <c:v>0.12259533333410746</c:v>
                </c:pt>
                <c:pt idx="178">
                  <c:v>0.12263050309180776</c:v>
                </c:pt>
                <c:pt idx="179">
                  <c:v>0.12671415394343091</c:v>
                </c:pt>
                <c:pt idx="180">
                  <c:v>0.127387056845786</c:v>
                </c:pt>
                <c:pt idx="181">
                  <c:v>0.12800149396256241</c:v>
                </c:pt>
                <c:pt idx="182">
                  <c:v>0.12848340988815471</c:v>
                </c:pt>
                <c:pt idx="183">
                  <c:v>0.12904539852008545</c:v>
                </c:pt>
                <c:pt idx="184">
                  <c:v>0.12911911624972738</c:v>
                </c:pt>
                <c:pt idx="185">
                  <c:v>0.12890305881375688</c:v>
                </c:pt>
                <c:pt idx="186">
                  <c:v>0.12956532769916693</c:v>
                </c:pt>
                <c:pt idx="187">
                  <c:v>0.12954244978307144</c:v>
                </c:pt>
                <c:pt idx="188">
                  <c:v>0.12953736580171599</c:v>
                </c:pt>
                <c:pt idx="189">
                  <c:v>0.12953736580171599</c:v>
                </c:pt>
                <c:pt idx="190">
                  <c:v>0.12951321689028239</c:v>
                </c:pt>
                <c:pt idx="191">
                  <c:v>0.13158700924572048</c:v>
                </c:pt>
                <c:pt idx="192">
                  <c:v>0.13183726634371237</c:v>
                </c:pt>
                <c:pt idx="193">
                  <c:v>0.13226961345109778</c:v>
                </c:pt>
                <c:pt idx="194">
                  <c:v>0.13279936053987174</c:v>
                </c:pt>
              </c:numCache>
            </c:numRef>
          </c:val>
        </c:ser>
        <c:marker val="1"/>
        <c:axId val="217090304"/>
        <c:axId val="217100288"/>
      </c:lineChart>
      <c:dateAx>
        <c:axId val="217090304"/>
        <c:scaling>
          <c:orientation val="minMax"/>
          <c:max val="40878"/>
          <c:min val="35065"/>
        </c:scaling>
        <c:axPos val="b"/>
        <c:majorGridlines>
          <c:spPr>
            <a:ln w="3175">
              <a:solidFill>
                <a:srgbClr val="000000">
                  <a:tint val="75000"/>
                  <a:shade val="95000"/>
                  <a:satMod val="105000"/>
                </a:srgbClr>
              </a:solidFill>
              <a:prstDash val="sysDot"/>
            </a:ln>
          </c:spPr>
        </c:majorGridlines>
        <c:numFmt formatCode="____________yy" sourceLinked="0"/>
        <c:tickLblPos val="nextTo"/>
        <c:crossAx val="217100288"/>
        <c:crosses val="autoZero"/>
        <c:lblOffset val="100"/>
        <c:baseTimeUnit val="months"/>
        <c:majorUnit val="12"/>
        <c:majorTimeUnit val="months"/>
        <c:minorUnit val="1"/>
        <c:minorTimeUnit val="months"/>
      </c:dateAx>
      <c:valAx>
        <c:axId val="217100288"/>
        <c:scaling>
          <c:orientation val="minMax"/>
          <c:max val="0.2"/>
          <c:min val="0.05"/>
        </c:scaling>
        <c:axPos val="l"/>
        <c:majorGridlines>
          <c:spPr>
            <a:ln w="3175" cmpd="sng">
              <a:prstDash val="sysDot"/>
            </a:ln>
          </c:spPr>
        </c:majorGridlines>
        <c:numFmt formatCode="0.00" sourceLinked="0"/>
        <c:tickLblPos val="nextTo"/>
        <c:spPr>
          <a:ln>
            <a:prstDash val="sysDash"/>
          </a:ln>
        </c:spPr>
        <c:crossAx val="217090304"/>
        <c:crosses val="autoZero"/>
        <c:crossBetween val="between"/>
        <c:majorUnit val="0.05"/>
      </c:valAx>
      <c:spPr>
        <a:solidFill>
          <a:schemeClr val="bg1"/>
        </a:solidFill>
        <a:ln>
          <a:solidFill>
            <a:sysClr val="windowText" lastClr="000000">
              <a:lumMod val="85000"/>
              <a:lumOff val="15000"/>
            </a:sysClr>
          </a:solidFill>
        </a:ln>
      </c:spPr>
    </c:plotArea>
    <c:plotVisOnly val="1"/>
  </c:chart>
  <c:spPr>
    <a:ln>
      <a:noFill/>
    </a:ln>
  </c:sp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6.6140489344909251E-2"/>
          <c:y val="3.4998327530370556E-2"/>
          <c:w val="0.91649565903709562"/>
          <c:h val="0.55688318390915259"/>
        </c:manualLayout>
      </c:layout>
      <c:lineChart>
        <c:grouping val="standard"/>
        <c:ser>
          <c:idx val="1"/>
          <c:order val="0"/>
          <c:tx>
            <c:strRef>
              <c:f>Sheet1!$B$1</c:f>
              <c:strCache>
                <c:ptCount val="1"/>
                <c:pt idx="0">
                  <c:v>Indexation en cas dépassement de l'indice pivot</c:v>
                </c:pt>
              </c:strCache>
            </c:strRef>
          </c:tx>
          <c:marker>
            <c:symbol val="none"/>
          </c:marker>
          <c:cat>
            <c:numRef>
              <c:f>Sheet1!$A$2:$A$217</c:f>
              <c:numCache>
                <c:formatCode>mmm/yy</c:formatCode>
                <c:ptCount val="21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numCache>
            </c:numRef>
          </c:cat>
          <c:val>
            <c:numRef>
              <c:f>Sheet1!$B$2:$B$217</c:f>
              <c:numCache>
                <c:formatCode>0.00</c:formatCode>
                <c:ptCount val="21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101.99258190308939</c:v>
                </c:pt>
                <c:pt idx="15">
                  <c:v>101.98970037453117</c:v>
                </c:pt>
                <c:pt idx="16">
                  <c:v>101.98970037453117</c:v>
                </c:pt>
                <c:pt idx="17">
                  <c:v>101.98970037453117</c:v>
                </c:pt>
                <c:pt idx="18">
                  <c:v>101.98970037453117</c:v>
                </c:pt>
                <c:pt idx="19">
                  <c:v>101.98970037453117</c:v>
                </c:pt>
                <c:pt idx="20">
                  <c:v>101.98970037453117</c:v>
                </c:pt>
                <c:pt idx="21">
                  <c:v>101.98970037453117</c:v>
                </c:pt>
                <c:pt idx="22">
                  <c:v>101.98970037453117</c:v>
                </c:pt>
                <c:pt idx="23">
                  <c:v>101.98970037453117</c:v>
                </c:pt>
                <c:pt idx="24">
                  <c:v>101.98970037453117</c:v>
                </c:pt>
                <c:pt idx="25">
                  <c:v>101.98970037453117</c:v>
                </c:pt>
                <c:pt idx="26">
                  <c:v>101.98970037453117</c:v>
                </c:pt>
                <c:pt idx="27">
                  <c:v>101.98970037453117</c:v>
                </c:pt>
                <c:pt idx="28">
                  <c:v>101.98970037453117</c:v>
                </c:pt>
                <c:pt idx="29">
                  <c:v>101.98970037453117</c:v>
                </c:pt>
                <c:pt idx="30">
                  <c:v>101.98970037453117</c:v>
                </c:pt>
                <c:pt idx="31">
                  <c:v>104.02621722846438</c:v>
                </c:pt>
                <c:pt idx="32">
                  <c:v>104.02621722846438</c:v>
                </c:pt>
                <c:pt idx="33">
                  <c:v>104.02621722846438</c:v>
                </c:pt>
                <c:pt idx="34">
                  <c:v>104.02621722846438</c:v>
                </c:pt>
                <c:pt idx="35">
                  <c:v>104.02621722846438</c:v>
                </c:pt>
                <c:pt idx="36">
                  <c:v>104.02621722846438</c:v>
                </c:pt>
                <c:pt idx="37">
                  <c:v>104.02621722846438</c:v>
                </c:pt>
                <c:pt idx="38">
                  <c:v>104.02621722846438</c:v>
                </c:pt>
                <c:pt idx="39">
                  <c:v>104.02621722846438</c:v>
                </c:pt>
                <c:pt idx="40">
                  <c:v>104.02621722846438</c:v>
                </c:pt>
                <c:pt idx="41">
                  <c:v>104.02621722846438</c:v>
                </c:pt>
                <c:pt idx="42">
                  <c:v>104.02621722846438</c:v>
                </c:pt>
                <c:pt idx="43">
                  <c:v>104.02621722846438</c:v>
                </c:pt>
                <c:pt idx="44">
                  <c:v>104.02621722846438</c:v>
                </c:pt>
                <c:pt idx="45">
                  <c:v>104.02621722846438</c:v>
                </c:pt>
                <c:pt idx="46">
                  <c:v>104.02621722846438</c:v>
                </c:pt>
                <c:pt idx="47">
                  <c:v>104.02621722846438</c:v>
                </c:pt>
                <c:pt idx="48">
                  <c:v>104.02621722846438</c:v>
                </c:pt>
                <c:pt idx="49">
                  <c:v>104.02621722846438</c:v>
                </c:pt>
                <c:pt idx="50">
                  <c:v>104.02621722846438</c:v>
                </c:pt>
                <c:pt idx="51">
                  <c:v>106.10955056179776</c:v>
                </c:pt>
                <c:pt idx="52">
                  <c:v>106.10955056179776</c:v>
                </c:pt>
                <c:pt idx="53">
                  <c:v>106.10955056179776</c:v>
                </c:pt>
                <c:pt idx="54">
                  <c:v>106.10955056179776</c:v>
                </c:pt>
                <c:pt idx="55">
                  <c:v>106.10955056179776</c:v>
                </c:pt>
                <c:pt idx="56">
                  <c:v>106.10955056179776</c:v>
                </c:pt>
                <c:pt idx="57">
                  <c:v>106.10955056179776</c:v>
                </c:pt>
                <c:pt idx="58">
                  <c:v>106.10955056179776</c:v>
                </c:pt>
                <c:pt idx="59">
                  <c:v>106.10955056179776</c:v>
                </c:pt>
                <c:pt idx="60">
                  <c:v>106.10955056179776</c:v>
                </c:pt>
                <c:pt idx="61">
                  <c:v>106.10955056179776</c:v>
                </c:pt>
                <c:pt idx="62">
                  <c:v>106.10955056179776</c:v>
                </c:pt>
                <c:pt idx="63">
                  <c:v>106.10955056179776</c:v>
                </c:pt>
                <c:pt idx="64">
                  <c:v>106.10955056179776</c:v>
                </c:pt>
                <c:pt idx="65">
                  <c:v>106.10955056179776</c:v>
                </c:pt>
                <c:pt idx="66">
                  <c:v>108.22799625468114</c:v>
                </c:pt>
                <c:pt idx="67">
                  <c:v>108.22799625468114</c:v>
                </c:pt>
                <c:pt idx="68">
                  <c:v>108.22799625468114</c:v>
                </c:pt>
                <c:pt idx="69">
                  <c:v>108.22799625468114</c:v>
                </c:pt>
                <c:pt idx="70">
                  <c:v>108.22799625468114</c:v>
                </c:pt>
                <c:pt idx="71">
                  <c:v>108.22799625468114</c:v>
                </c:pt>
                <c:pt idx="72">
                  <c:v>108.22799625468114</c:v>
                </c:pt>
                <c:pt idx="73">
                  <c:v>108.22799625468114</c:v>
                </c:pt>
                <c:pt idx="74">
                  <c:v>108.22799625468114</c:v>
                </c:pt>
                <c:pt idx="75">
                  <c:v>108.22799625468114</c:v>
                </c:pt>
                <c:pt idx="76">
                  <c:v>110.39325842696628</c:v>
                </c:pt>
                <c:pt idx="77">
                  <c:v>110.39325842696628</c:v>
                </c:pt>
                <c:pt idx="78">
                  <c:v>110.39325842696628</c:v>
                </c:pt>
                <c:pt idx="79">
                  <c:v>110.39325842696628</c:v>
                </c:pt>
                <c:pt idx="80">
                  <c:v>110.39325842696628</c:v>
                </c:pt>
                <c:pt idx="81">
                  <c:v>110.39325842696628</c:v>
                </c:pt>
                <c:pt idx="82">
                  <c:v>110.39325842696628</c:v>
                </c:pt>
                <c:pt idx="83">
                  <c:v>110.39325842696628</c:v>
                </c:pt>
                <c:pt idx="84">
                  <c:v>112.60533707865038</c:v>
                </c:pt>
                <c:pt idx="85">
                  <c:v>112.60533707865038</c:v>
                </c:pt>
                <c:pt idx="86">
                  <c:v>112.60533707865038</c:v>
                </c:pt>
                <c:pt idx="87">
                  <c:v>112.60533707865038</c:v>
                </c:pt>
                <c:pt idx="88">
                  <c:v>112.60533707865038</c:v>
                </c:pt>
                <c:pt idx="89">
                  <c:v>112.60533707865038</c:v>
                </c:pt>
                <c:pt idx="90">
                  <c:v>112.60533707865038</c:v>
                </c:pt>
                <c:pt idx="91">
                  <c:v>112.60533707865038</c:v>
                </c:pt>
                <c:pt idx="92">
                  <c:v>112.60533707865038</c:v>
                </c:pt>
                <c:pt idx="93">
                  <c:v>112.60533707865038</c:v>
                </c:pt>
                <c:pt idx="94">
                  <c:v>112.60533707865038</c:v>
                </c:pt>
                <c:pt idx="95">
                  <c:v>112.60533707865038</c:v>
                </c:pt>
                <c:pt idx="96">
                  <c:v>112.60533707865038</c:v>
                </c:pt>
                <c:pt idx="97">
                  <c:v>112.60533707865038</c:v>
                </c:pt>
                <c:pt idx="98">
                  <c:v>112.60533707865038</c:v>
                </c:pt>
                <c:pt idx="99">
                  <c:v>112.60533707865038</c:v>
                </c:pt>
                <c:pt idx="100">
                  <c:v>114.85252808988764</c:v>
                </c:pt>
                <c:pt idx="101">
                  <c:v>114.85252808988764</c:v>
                </c:pt>
                <c:pt idx="102">
                  <c:v>114.85252808988764</c:v>
                </c:pt>
                <c:pt idx="103">
                  <c:v>114.85252808988764</c:v>
                </c:pt>
                <c:pt idx="104">
                  <c:v>114.85252808988764</c:v>
                </c:pt>
                <c:pt idx="105">
                  <c:v>114.85252808988764</c:v>
                </c:pt>
                <c:pt idx="106">
                  <c:v>114.85252808988764</c:v>
                </c:pt>
                <c:pt idx="107">
                  <c:v>114.85252808988764</c:v>
                </c:pt>
                <c:pt idx="108">
                  <c:v>114.85252808988764</c:v>
                </c:pt>
                <c:pt idx="109">
                  <c:v>114.85252808988764</c:v>
                </c:pt>
                <c:pt idx="110">
                  <c:v>114.85252808988764</c:v>
                </c:pt>
                <c:pt idx="111">
                  <c:v>114.85252808988764</c:v>
                </c:pt>
                <c:pt idx="112">
                  <c:v>114.85252808988764</c:v>
                </c:pt>
                <c:pt idx="113">
                  <c:v>114.85252808988764</c:v>
                </c:pt>
                <c:pt idx="114">
                  <c:v>114.85252808988764</c:v>
                </c:pt>
                <c:pt idx="115">
                  <c:v>114.85252808988764</c:v>
                </c:pt>
                <c:pt idx="116">
                  <c:v>117.14653558052395</c:v>
                </c:pt>
                <c:pt idx="117">
                  <c:v>117.14653558052395</c:v>
                </c:pt>
                <c:pt idx="118">
                  <c:v>117.14653558052395</c:v>
                </c:pt>
                <c:pt idx="119">
                  <c:v>117.14653558052395</c:v>
                </c:pt>
                <c:pt idx="120">
                  <c:v>117.14653558052395</c:v>
                </c:pt>
                <c:pt idx="121">
                  <c:v>117.14653558052395</c:v>
                </c:pt>
                <c:pt idx="122">
                  <c:v>117.14653558052395</c:v>
                </c:pt>
                <c:pt idx="123">
                  <c:v>117.14653558052395</c:v>
                </c:pt>
                <c:pt idx="124">
                  <c:v>117.14653558052395</c:v>
                </c:pt>
                <c:pt idx="125">
                  <c:v>117.14653558052395</c:v>
                </c:pt>
                <c:pt idx="126">
                  <c:v>119.48735955056181</c:v>
                </c:pt>
                <c:pt idx="127">
                  <c:v>119.48735955056181</c:v>
                </c:pt>
                <c:pt idx="128">
                  <c:v>119.48735955056181</c:v>
                </c:pt>
                <c:pt idx="129">
                  <c:v>119.48735955056181</c:v>
                </c:pt>
                <c:pt idx="130">
                  <c:v>119.48735955056181</c:v>
                </c:pt>
                <c:pt idx="131">
                  <c:v>119.48735955056181</c:v>
                </c:pt>
                <c:pt idx="132">
                  <c:v>119.48735955056181</c:v>
                </c:pt>
                <c:pt idx="133">
                  <c:v>119.48735955056181</c:v>
                </c:pt>
                <c:pt idx="134">
                  <c:v>119.48735955056181</c:v>
                </c:pt>
                <c:pt idx="135">
                  <c:v>119.48735955056181</c:v>
                </c:pt>
                <c:pt idx="136">
                  <c:v>119.48735955056181</c:v>
                </c:pt>
                <c:pt idx="137">
                  <c:v>119.48735955056181</c:v>
                </c:pt>
                <c:pt idx="138">
                  <c:v>119.48735955056181</c:v>
                </c:pt>
                <c:pt idx="139">
                  <c:v>119.48735955056181</c:v>
                </c:pt>
                <c:pt idx="140">
                  <c:v>121.88670411984958</c:v>
                </c:pt>
                <c:pt idx="141">
                  <c:v>121.88670411984958</c:v>
                </c:pt>
                <c:pt idx="142">
                  <c:v>121.88670411984958</c:v>
                </c:pt>
                <c:pt idx="143">
                  <c:v>121.88670411984958</c:v>
                </c:pt>
                <c:pt idx="144">
                  <c:v>121.88670411984958</c:v>
                </c:pt>
                <c:pt idx="145">
                  <c:v>121.88670411984958</c:v>
                </c:pt>
                <c:pt idx="146">
                  <c:v>121.88670411984958</c:v>
                </c:pt>
                <c:pt idx="147">
                  <c:v>121.88670411984958</c:v>
                </c:pt>
                <c:pt idx="148">
                  <c:v>121.88670411984958</c:v>
                </c:pt>
                <c:pt idx="149">
                  <c:v>121.88670411984958</c:v>
                </c:pt>
                <c:pt idx="150">
                  <c:v>121.88670411984958</c:v>
                </c:pt>
                <c:pt idx="151">
                  <c:v>121.88670411984958</c:v>
                </c:pt>
                <c:pt idx="152">
                  <c:v>121.88670411984958</c:v>
                </c:pt>
                <c:pt idx="153">
                  <c:v>121.88670411984958</c:v>
                </c:pt>
                <c:pt idx="154">
                  <c:v>121.88670411984958</c:v>
                </c:pt>
                <c:pt idx="155">
                  <c:v>124.32116104868911</c:v>
                </c:pt>
                <c:pt idx="156">
                  <c:v>124.32116104868911</c:v>
                </c:pt>
                <c:pt idx="157">
                  <c:v>124.32116104868911</c:v>
                </c:pt>
                <c:pt idx="158">
                  <c:v>124.32116104868911</c:v>
                </c:pt>
                <c:pt idx="159">
                  <c:v>126.80243445692818</c:v>
                </c:pt>
                <c:pt idx="160">
                  <c:v>126.80243445692818</c:v>
                </c:pt>
                <c:pt idx="161">
                  <c:v>126.80243445692818</c:v>
                </c:pt>
                <c:pt idx="162">
                  <c:v>126.80243445692818</c:v>
                </c:pt>
                <c:pt idx="163">
                  <c:v>129.34222846442069</c:v>
                </c:pt>
                <c:pt idx="164">
                  <c:v>129.34222846442069</c:v>
                </c:pt>
                <c:pt idx="165">
                  <c:v>129.34222846442069</c:v>
                </c:pt>
                <c:pt idx="166">
                  <c:v>129.34222846442069</c:v>
                </c:pt>
                <c:pt idx="167">
                  <c:v>129.34222846442069</c:v>
                </c:pt>
                <c:pt idx="168">
                  <c:v>129.34222846442069</c:v>
                </c:pt>
                <c:pt idx="169">
                  <c:v>129.34222846442069</c:v>
                </c:pt>
                <c:pt idx="170">
                  <c:v>129.34222846442069</c:v>
                </c:pt>
                <c:pt idx="171">
                  <c:v>129.34222846442069</c:v>
                </c:pt>
                <c:pt idx="172">
                  <c:v>129.34222846442069</c:v>
                </c:pt>
                <c:pt idx="173">
                  <c:v>129.34222846442069</c:v>
                </c:pt>
                <c:pt idx="174">
                  <c:v>129.34222846442069</c:v>
                </c:pt>
                <c:pt idx="175">
                  <c:v>129.34222846442069</c:v>
                </c:pt>
                <c:pt idx="176">
                  <c:v>129.34222846442069</c:v>
                </c:pt>
                <c:pt idx="177">
                  <c:v>129.34222846442069</c:v>
                </c:pt>
                <c:pt idx="178">
                  <c:v>129.34222846442069</c:v>
                </c:pt>
                <c:pt idx="179">
                  <c:v>129.34222846442069</c:v>
                </c:pt>
                <c:pt idx="180">
                  <c:v>129.34222846442069</c:v>
                </c:pt>
                <c:pt idx="181">
                  <c:v>129.34222846442069</c:v>
                </c:pt>
                <c:pt idx="182">
                  <c:v>129.34222846442069</c:v>
                </c:pt>
                <c:pt idx="183">
                  <c:v>129.34222846442069</c:v>
                </c:pt>
                <c:pt idx="184">
                  <c:v>129.34222846442069</c:v>
                </c:pt>
                <c:pt idx="185">
                  <c:v>129.34222846442069</c:v>
                </c:pt>
                <c:pt idx="186">
                  <c:v>129.34222846442069</c:v>
                </c:pt>
                <c:pt idx="187">
                  <c:v>131.92883895131217</c:v>
                </c:pt>
                <c:pt idx="188">
                  <c:v>131.92883895131217</c:v>
                </c:pt>
                <c:pt idx="189">
                  <c:v>131.92883895131217</c:v>
                </c:pt>
                <c:pt idx="190">
                  <c:v>131.92883895131217</c:v>
                </c:pt>
                <c:pt idx="191">
                  <c:v>131.92883895131217</c:v>
                </c:pt>
                <c:pt idx="192">
                  <c:v>131.92883895131217</c:v>
                </c:pt>
                <c:pt idx="193">
                  <c:v>131.92883895131217</c:v>
                </c:pt>
                <c:pt idx="194">
                  <c:v>131.92883895131217</c:v>
                </c:pt>
                <c:pt idx="195">
                  <c:v>134.56226591760438</c:v>
                </c:pt>
                <c:pt idx="196">
                  <c:v>134.56226591760438</c:v>
                </c:pt>
                <c:pt idx="197">
                  <c:v>134.56226591760438</c:v>
                </c:pt>
                <c:pt idx="198">
                  <c:v>134.56226591760438</c:v>
                </c:pt>
                <c:pt idx="199">
                  <c:v>134.56226591760438</c:v>
                </c:pt>
                <c:pt idx="200">
                  <c:v>134.56226591760438</c:v>
                </c:pt>
                <c:pt idx="201">
                  <c:v>134.56226591760438</c:v>
                </c:pt>
                <c:pt idx="202">
                  <c:v>134.56226591760438</c:v>
                </c:pt>
                <c:pt idx="203">
                  <c:v>134.56226591760438</c:v>
                </c:pt>
                <c:pt idx="204">
                  <c:v>137.25421348314595</c:v>
                </c:pt>
                <c:pt idx="205">
                  <c:v>137.25421348314595</c:v>
                </c:pt>
                <c:pt idx="206">
                  <c:v>137.25421348314595</c:v>
                </c:pt>
                <c:pt idx="207">
                  <c:v>137.25421348314595</c:v>
                </c:pt>
                <c:pt idx="208">
                  <c:v>137.25421348314595</c:v>
                </c:pt>
              </c:numCache>
            </c:numRef>
          </c:val>
        </c:ser>
        <c:ser>
          <c:idx val="2"/>
          <c:order val="1"/>
          <c:tx>
            <c:strRef>
              <c:f>Sheet1!$C$1</c:f>
              <c:strCache>
                <c:ptCount val="1"/>
                <c:pt idx="0">
                  <c:v>Indexation une fois par an (janvier)</c:v>
                </c:pt>
              </c:strCache>
            </c:strRef>
          </c:tx>
          <c:spPr>
            <a:ln>
              <a:solidFill>
                <a:srgbClr val="FFC000"/>
              </a:solidFill>
            </a:ln>
          </c:spPr>
          <c:marker>
            <c:symbol val="none"/>
          </c:marker>
          <c:cat>
            <c:numRef>
              <c:f>Sheet1!$A$2:$A$217</c:f>
              <c:numCache>
                <c:formatCode>mmm/yy</c:formatCode>
                <c:ptCount val="21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numCache>
            </c:numRef>
          </c:cat>
          <c:val>
            <c:numRef>
              <c:f>Sheet1!$C$2:$C$217</c:f>
              <c:numCache>
                <c:formatCode>0.00</c:formatCode>
                <c:ptCount val="216"/>
                <c:pt idx="0">
                  <c:v>100</c:v>
                </c:pt>
                <c:pt idx="1">
                  <c:v>100</c:v>
                </c:pt>
                <c:pt idx="2">
                  <c:v>100</c:v>
                </c:pt>
                <c:pt idx="3">
                  <c:v>100</c:v>
                </c:pt>
                <c:pt idx="4">
                  <c:v>100</c:v>
                </c:pt>
                <c:pt idx="5">
                  <c:v>100</c:v>
                </c:pt>
                <c:pt idx="6">
                  <c:v>100</c:v>
                </c:pt>
                <c:pt idx="7">
                  <c:v>100</c:v>
                </c:pt>
                <c:pt idx="8">
                  <c:v>100</c:v>
                </c:pt>
                <c:pt idx="9">
                  <c:v>100</c:v>
                </c:pt>
                <c:pt idx="10">
                  <c:v>100</c:v>
                </c:pt>
                <c:pt idx="11">
                  <c:v>100</c:v>
                </c:pt>
                <c:pt idx="12">
                  <c:v>101.4698834892065</c:v>
                </c:pt>
                <c:pt idx="13">
                  <c:v>101.4698834892065</c:v>
                </c:pt>
                <c:pt idx="14">
                  <c:v>101.4698834892065</c:v>
                </c:pt>
                <c:pt idx="15">
                  <c:v>101.4698834892065</c:v>
                </c:pt>
                <c:pt idx="16">
                  <c:v>101.4698834892065</c:v>
                </c:pt>
                <c:pt idx="17">
                  <c:v>101.4698834892065</c:v>
                </c:pt>
                <c:pt idx="18">
                  <c:v>101.4698834892065</c:v>
                </c:pt>
                <c:pt idx="19">
                  <c:v>101.4698834892065</c:v>
                </c:pt>
                <c:pt idx="20">
                  <c:v>101.4698834892065</c:v>
                </c:pt>
                <c:pt idx="21">
                  <c:v>101.4698834892065</c:v>
                </c:pt>
                <c:pt idx="22">
                  <c:v>101.4698834892065</c:v>
                </c:pt>
                <c:pt idx="23">
                  <c:v>101.4698834892065</c:v>
                </c:pt>
                <c:pt idx="24">
                  <c:v>103.23183481727585</c:v>
                </c:pt>
                <c:pt idx="25">
                  <c:v>103.23183481727585</c:v>
                </c:pt>
                <c:pt idx="26">
                  <c:v>103.23183481727585</c:v>
                </c:pt>
                <c:pt idx="27">
                  <c:v>103.23183481727585</c:v>
                </c:pt>
                <c:pt idx="28">
                  <c:v>103.23183481727585</c:v>
                </c:pt>
                <c:pt idx="29">
                  <c:v>103.23183481727585</c:v>
                </c:pt>
                <c:pt idx="30">
                  <c:v>103.23183481727585</c:v>
                </c:pt>
                <c:pt idx="31">
                  <c:v>103.23183481727585</c:v>
                </c:pt>
                <c:pt idx="32">
                  <c:v>103.23183481727585</c:v>
                </c:pt>
                <c:pt idx="33">
                  <c:v>103.23183481727585</c:v>
                </c:pt>
                <c:pt idx="34">
                  <c:v>103.23183481727585</c:v>
                </c:pt>
                <c:pt idx="35">
                  <c:v>103.23183481727585</c:v>
                </c:pt>
                <c:pt idx="36">
                  <c:v>104.39920631590988</c:v>
                </c:pt>
                <c:pt idx="37">
                  <c:v>104.39920631590988</c:v>
                </c:pt>
                <c:pt idx="38">
                  <c:v>104.39920631590988</c:v>
                </c:pt>
                <c:pt idx="39">
                  <c:v>104.39920631590988</c:v>
                </c:pt>
                <c:pt idx="40">
                  <c:v>104.39920631590988</c:v>
                </c:pt>
                <c:pt idx="41">
                  <c:v>104.39920631590988</c:v>
                </c:pt>
                <c:pt idx="42">
                  <c:v>104.39920631590988</c:v>
                </c:pt>
                <c:pt idx="43">
                  <c:v>104.39920631590988</c:v>
                </c:pt>
                <c:pt idx="44">
                  <c:v>104.39920631590988</c:v>
                </c:pt>
                <c:pt idx="45">
                  <c:v>104.39920631590988</c:v>
                </c:pt>
                <c:pt idx="46">
                  <c:v>104.39920631590988</c:v>
                </c:pt>
                <c:pt idx="47">
                  <c:v>104.39920631590988</c:v>
                </c:pt>
                <c:pt idx="48">
                  <c:v>105.57292367576926</c:v>
                </c:pt>
                <c:pt idx="49">
                  <c:v>105.57292367576926</c:v>
                </c:pt>
                <c:pt idx="50">
                  <c:v>105.57292367576926</c:v>
                </c:pt>
                <c:pt idx="51">
                  <c:v>105.57292367576926</c:v>
                </c:pt>
                <c:pt idx="52">
                  <c:v>105.57292367576926</c:v>
                </c:pt>
                <c:pt idx="53">
                  <c:v>105.57292367576926</c:v>
                </c:pt>
                <c:pt idx="54">
                  <c:v>105.57292367576926</c:v>
                </c:pt>
                <c:pt idx="55">
                  <c:v>105.57292367576926</c:v>
                </c:pt>
                <c:pt idx="56">
                  <c:v>105.57292367576926</c:v>
                </c:pt>
                <c:pt idx="57">
                  <c:v>105.57292367576926</c:v>
                </c:pt>
                <c:pt idx="58">
                  <c:v>105.57292367576926</c:v>
                </c:pt>
                <c:pt idx="59">
                  <c:v>105.57292367576926</c:v>
                </c:pt>
                <c:pt idx="60">
                  <c:v>106.75014975416732</c:v>
                </c:pt>
                <c:pt idx="61">
                  <c:v>106.75014975416732</c:v>
                </c:pt>
                <c:pt idx="62">
                  <c:v>106.75014975416732</c:v>
                </c:pt>
                <c:pt idx="63">
                  <c:v>106.75014975416732</c:v>
                </c:pt>
                <c:pt idx="64">
                  <c:v>106.75014975416732</c:v>
                </c:pt>
                <c:pt idx="65">
                  <c:v>106.75014975416732</c:v>
                </c:pt>
                <c:pt idx="66">
                  <c:v>106.75014975416732</c:v>
                </c:pt>
                <c:pt idx="67">
                  <c:v>106.75014975416732</c:v>
                </c:pt>
                <c:pt idx="68">
                  <c:v>106.75014975416732</c:v>
                </c:pt>
                <c:pt idx="69">
                  <c:v>106.75014975416732</c:v>
                </c:pt>
                <c:pt idx="70">
                  <c:v>106.75014975416732</c:v>
                </c:pt>
                <c:pt idx="71">
                  <c:v>106.75014975416732</c:v>
                </c:pt>
                <c:pt idx="72">
                  <c:v>109.21042106993374</c:v>
                </c:pt>
                <c:pt idx="73">
                  <c:v>109.21042106993374</c:v>
                </c:pt>
                <c:pt idx="74">
                  <c:v>109.21042106993374</c:v>
                </c:pt>
                <c:pt idx="75">
                  <c:v>109.21042106993374</c:v>
                </c:pt>
                <c:pt idx="76">
                  <c:v>109.21042106993374</c:v>
                </c:pt>
                <c:pt idx="77">
                  <c:v>109.21042106993374</c:v>
                </c:pt>
                <c:pt idx="78">
                  <c:v>109.21042106993374</c:v>
                </c:pt>
                <c:pt idx="79">
                  <c:v>109.21042106993374</c:v>
                </c:pt>
                <c:pt idx="80">
                  <c:v>109.21042106993374</c:v>
                </c:pt>
                <c:pt idx="81">
                  <c:v>109.21042106993374</c:v>
                </c:pt>
                <c:pt idx="82">
                  <c:v>109.21042106993374</c:v>
                </c:pt>
                <c:pt idx="83">
                  <c:v>109.21042106993374</c:v>
                </c:pt>
                <c:pt idx="84">
                  <c:v>112.40397083343964</c:v>
                </c:pt>
                <c:pt idx="85">
                  <c:v>112.40397083343964</c:v>
                </c:pt>
                <c:pt idx="86">
                  <c:v>112.40397083343964</c:v>
                </c:pt>
                <c:pt idx="87">
                  <c:v>112.40397083343964</c:v>
                </c:pt>
                <c:pt idx="88">
                  <c:v>112.40397083343964</c:v>
                </c:pt>
                <c:pt idx="89">
                  <c:v>112.40397083343964</c:v>
                </c:pt>
                <c:pt idx="90">
                  <c:v>112.40397083343964</c:v>
                </c:pt>
                <c:pt idx="91">
                  <c:v>112.40397083343964</c:v>
                </c:pt>
                <c:pt idx="92">
                  <c:v>112.40397083343964</c:v>
                </c:pt>
                <c:pt idx="93">
                  <c:v>112.40397083343964</c:v>
                </c:pt>
                <c:pt idx="94">
                  <c:v>112.40397083343964</c:v>
                </c:pt>
                <c:pt idx="95">
                  <c:v>112.40397083343964</c:v>
                </c:pt>
                <c:pt idx="96">
                  <c:v>113.5761137159631</c:v>
                </c:pt>
                <c:pt idx="97">
                  <c:v>113.5761137159631</c:v>
                </c:pt>
                <c:pt idx="98">
                  <c:v>113.5761137159631</c:v>
                </c:pt>
                <c:pt idx="99">
                  <c:v>113.5761137159631</c:v>
                </c:pt>
                <c:pt idx="100">
                  <c:v>113.5761137159631</c:v>
                </c:pt>
                <c:pt idx="101">
                  <c:v>113.5761137159631</c:v>
                </c:pt>
                <c:pt idx="102">
                  <c:v>113.5761137159631</c:v>
                </c:pt>
                <c:pt idx="103">
                  <c:v>113.5761137159631</c:v>
                </c:pt>
                <c:pt idx="104">
                  <c:v>113.5761137159631</c:v>
                </c:pt>
                <c:pt idx="105">
                  <c:v>113.5761137159631</c:v>
                </c:pt>
                <c:pt idx="106">
                  <c:v>113.5761137159631</c:v>
                </c:pt>
                <c:pt idx="107">
                  <c:v>113.5761137159631</c:v>
                </c:pt>
                <c:pt idx="108">
                  <c:v>115.40950836711494</c:v>
                </c:pt>
                <c:pt idx="109">
                  <c:v>115.40950836711494</c:v>
                </c:pt>
                <c:pt idx="110">
                  <c:v>115.40950836711494</c:v>
                </c:pt>
                <c:pt idx="111">
                  <c:v>115.40950836711494</c:v>
                </c:pt>
                <c:pt idx="112">
                  <c:v>115.40950836711494</c:v>
                </c:pt>
                <c:pt idx="113">
                  <c:v>115.40950836711494</c:v>
                </c:pt>
                <c:pt idx="114">
                  <c:v>115.40950836711494</c:v>
                </c:pt>
                <c:pt idx="115">
                  <c:v>115.40950836711494</c:v>
                </c:pt>
                <c:pt idx="116">
                  <c:v>115.40950836711494</c:v>
                </c:pt>
                <c:pt idx="117">
                  <c:v>115.40950836711494</c:v>
                </c:pt>
                <c:pt idx="118">
                  <c:v>115.40950836711494</c:v>
                </c:pt>
                <c:pt idx="119">
                  <c:v>115.40950836711494</c:v>
                </c:pt>
                <c:pt idx="120">
                  <c:v>117.56279773938392</c:v>
                </c:pt>
                <c:pt idx="121">
                  <c:v>117.56279773938392</c:v>
                </c:pt>
                <c:pt idx="122">
                  <c:v>117.56279773938392</c:v>
                </c:pt>
                <c:pt idx="123">
                  <c:v>117.56279773938392</c:v>
                </c:pt>
                <c:pt idx="124">
                  <c:v>117.56279773938392</c:v>
                </c:pt>
                <c:pt idx="125">
                  <c:v>117.56279773938392</c:v>
                </c:pt>
                <c:pt idx="126">
                  <c:v>117.56279773938392</c:v>
                </c:pt>
                <c:pt idx="127">
                  <c:v>117.56279773938392</c:v>
                </c:pt>
                <c:pt idx="128">
                  <c:v>117.56279773938392</c:v>
                </c:pt>
                <c:pt idx="129">
                  <c:v>117.56279773938392</c:v>
                </c:pt>
                <c:pt idx="130">
                  <c:v>117.56279773938392</c:v>
                </c:pt>
                <c:pt idx="131">
                  <c:v>117.56279773938392</c:v>
                </c:pt>
                <c:pt idx="132">
                  <c:v>119.93872314876599</c:v>
                </c:pt>
                <c:pt idx="133">
                  <c:v>119.93872314876599</c:v>
                </c:pt>
                <c:pt idx="134">
                  <c:v>119.93872314876599</c:v>
                </c:pt>
                <c:pt idx="135">
                  <c:v>119.93872314876599</c:v>
                </c:pt>
                <c:pt idx="136">
                  <c:v>119.93872314876599</c:v>
                </c:pt>
                <c:pt idx="137">
                  <c:v>119.93872314876599</c:v>
                </c:pt>
                <c:pt idx="138">
                  <c:v>119.93872314876599</c:v>
                </c:pt>
                <c:pt idx="139">
                  <c:v>119.93872314876599</c:v>
                </c:pt>
                <c:pt idx="140">
                  <c:v>119.93872314876599</c:v>
                </c:pt>
                <c:pt idx="141">
                  <c:v>119.93872314876599</c:v>
                </c:pt>
                <c:pt idx="142">
                  <c:v>119.93872314876599</c:v>
                </c:pt>
                <c:pt idx="143">
                  <c:v>119.93872314876599</c:v>
                </c:pt>
                <c:pt idx="144">
                  <c:v>122.23823607275895</c:v>
                </c:pt>
                <c:pt idx="145">
                  <c:v>122.23823607275895</c:v>
                </c:pt>
                <c:pt idx="146">
                  <c:v>122.23823607275895</c:v>
                </c:pt>
                <c:pt idx="147">
                  <c:v>122.23823607275895</c:v>
                </c:pt>
                <c:pt idx="148">
                  <c:v>122.23823607275895</c:v>
                </c:pt>
                <c:pt idx="149">
                  <c:v>122.23823607275895</c:v>
                </c:pt>
                <c:pt idx="150">
                  <c:v>122.23823607275895</c:v>
                </c:pt>
                <c:pt idx="151">
                  <c:v>122.23823607275895</c:v>
                </c:pt>
                <c:pt idx="152">
                  <c:v>122.23823607275895</c:v>
                </c:pt>
                <c:pt idx="153">
                  <c:v>122.23823607275895</c:v>
                </c:pt>
                <c:pt idx="154">
                  <c:v>122.23823607275895</c:v>
                </c:pt>
                <c:pt idx="155">
                  <c:v>122.23823607275895</c:v>
                </c:pt>
                <c:pt idx="156">
                  <c:v>125.13226077825843</c:v>
                </c:pt>
                <c:pt idx="157">
                  <c:v>125.13226077825843</c:v>
                </c:pt>
                <c:pt idx="158">
                  <c:v>125.13226077825843</c:v>
                </c:pt>
                <c:pt idx="159">
                  <c:v>125.13226077825843</c:v>
                </c:pt>
                <c:pt idx="160">
                  <c:v>125.13226077825843</c:v>
                </c:pt>
                <c:pt idx="161">
                  <c:v>125.13226077825843</c:v>
                </c:pt>
                <c:pt idx="162">
                  <c:v>125.13226077825843</c:v>
                </c:pt>
                <c:pt idx="163">
                  <c:v>125.13226077825843</c:v>
                </c:pt>
                <c:pt idx="164">
                  <c:v>125.13226077825843</c:v>
                </c:pt>
                <c:pt idx="165">
                  <c:v>125.13226077825843</c:v>
                </c:pt>
                <c:pt idx="166">
                  <c:v>125.13226077825843</c:v>
                </c:pt>
                <c:pt idx="167">
                  <c:v>125.13226077825843</c:v>
                </c:pt>
                <c:pt idx="168">
                  <c:v>129.99831998548797</c:v>
                </c:pt>
                <c:pt idx="169">
                  <c:v>129.99831998548797</c:v>
                </c:pt>
                <c:pt idx="170">
                  <c:v>129.99831998548797</c:v>
                </c:pt>
                <c:pt idx="171">
                  <c:v>129.99831998548797</c:v>
                </c:pt>
                <c:pt idx="172">
                  <c:v>129.99831998548797</c:v>
                </c:pt>
                <c:pt idx="173">
                  <c:v>129.99831998548797</c:v>
                </c:pt>
                <c:pt idx="174">
                  <c:v>129.99831998548797</c:v>
                </c:pt>
                <c:pt idx="175">
                  <c:v>129.99831998548797</c:v>
                </c:pt>
                <c:pt idx="176">
                  <c:v>129.99831998548797</c:v>
                </c:pt>
                <c:pt idx="177">
                  <c:v>129.99831998548797</c:v>
                </c:pt>
                <c:pt idx="178">
                  <c:v>129.99831998548797</c:v>
                </c:pt>
                <c:pt idx="179">
                  <c:v>129.99831998548797</c:v>
                </c:pt>
                <c:pt idx="180">
                  <c:v>129.59858473211648</c:v>
                </c:pt>
                <c:pt idx="181">
                  <c:v>129.59858473211648</c:v>
                </c:pt>
                <c:pt idx="182">
                  <c:v>129.59858473211648</c:v>
                </c:pt>
                <c:pt idx="183">
                  <c:v>129.59858473211648</c:v>
                </c:pt>
                <c:pt idx="184">
                  <c:v>129.59858473211648</c:v>
                </c:pt>
                <c:pt idx="185">
                  <c:v>129.59858473211648</c:v>
                </c:pt>
                <c:pt idx="186">
                  <c:v>129.59858473211648</c:v>
                </c:pt>
                <c:pt idx="187">
                  <c:v>129.59858473211648</c:v>
                </c:pt>
                <c:pt idx="188">
                  <c:v>129.59858473211648</c:v>
                </c:pt>
                <c:pt idx="189">
                  <c:v>129.59858473211648</c:v>
                </c:pt>
                <c:pt idx="190">
                  <c:v>129.59858473211648</c:v>
                </c:pt>
                <c:pt idx="191">
                  <c:v>129.59858473211648</c:v>
                </c:pt>
                <c:pt idx="192">
                  <c:v>132.96572257949225</c:v>
                </c:pt>
                <c:pt idx="193">
                  <c:v>132.96572257949225</c:v>
                </c:pt>
                <c:pt idx="194">
                  <c:v>132.96572257949225</c:v>
                </c:pt>
                <c:pt idx="195">
                  <c:v>132.96572257949225</c:v>
                </c:pt>
                <c:pt idx="196">
                  <c:v>132.96572257949225</c:v>
                </c:pt>
                <c:pt idx="197">
                  <c:v>132.96572257949225</c:v>
                </c:pt>
                <c:pt idx="198">
                  <c:v>132.96572257949225</c:v>
                </c:pt>
                <c:pt idx="199">
                  <c:v>132.96572257949225</c:v>
                </c:pt>
                <c:pt idx="200">
                  <c:v>132.96572257949225</c:v>
                </c:pt>
                <c:pt idx="201">
                  <c:v>132.96572257949225</c:v>
                </c:pt>
                <c:pt idx="202">
                  <c:v>132.96572257949225</c:v>
                </c:pt>
                <c:pt idx="203">
                  <c:v>132.96572257949225</c:v>
                </c:pt>
                <c:pt idx="204">
                  <c:v>137.31467906971955</c:v>
                </c:pt>
                <c:pt idx="205">
                  <c:v>137.31467906971955</c:v>
                </c:pt>
                <c:pt idx="206">
                  <c:v>137.31467906971955</c:v>
                </c:pt>
                <c:pt idx="207">
                  <c:v>137.31467906971955</c:v>
                </c:pt>
                <c:pt idx="208">
                  <c:v>137.31467906971955</c:v>
                </c:pt>
              </c:numCache>
            </c:numRef>
          </c:val>
        </c:ser>
        <c:ser>
          <c:idx val="0"/>
          <c:order val="2"/>
          <c:tx>
            <c:strRef>
              <c:f>Sheet1!$D$1</c:f>
              <c:strCache>
                <c:ptCount val="1"/>
                <c:pt idx="0">
                  <c:v>Indexation chaque mois</c:v>
                </c:pt>
              </c:strCache>
            </c:strRef>
          </c:tx>
          <c:spPr>
            <a:ln>
              <a:solidFill>
                <a:srgbClr val="FF0000"/>
              </a:solidFill>
              <a:prstDash val="sysDash"/>
            </a:ln>
          </c:spPr>
          <c:marker>
            <c:symbol val="none"/>
          </c:marker>
          <c:cat>
            <c:numRef>
              <c:f>Sheet1!$A$2:$A$217</c:f>
              <c:numCache>
                <c:formatCode>mmm/yy</c:formatCode>
                <c:ptCount val="21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numCache>
            </c:numRef>
          </c:cat>
          <c:val>
            <c:numRef>
              <c:f>Sheet1!$D$2:$D$217</c:f>
              <c:numCache>
                <c:formatCode>0.00</c:formatCode>
                <c:ptCount val="216"/>
                <c:pt idx="0">
                  <c:v>100</c:v>
                </c:pt>
                <c:pt idx="1">
                  <c:v>100.2086838014523</c:v>
                </c:pt>
                <c:pt idx="2">
                  <c:v>100.39181448435987</c:v>
                </c:pt>
                <c:pt idx="3">
                  <c:v>100.59198057962988</c:v>
                </c:pt>
                <c:pt idx="4">
                  <c:v>100.66012222908371</c:v>
                </c:pt>
                <c:pt idx="5">
                  <c:v>100.66225165562915</c:v>
                </c:pt>
                <c:pt idx="6">
                  <c:v>100.85815889780808</c:v>
                </c:pt>
                <c:pt idx="7">
                  <c:v>101.10304295053275</c:v>
                </c:pt>
                <c:pt idx="8">
                  <c:v>101.27765592725882</c:v>
                </c:pt>
                <c:pt idx="9">
                  <c:v>101.39477438725753</c:v>
                </c:pt>
                <c:pt idx="10">
                  <c:v>101.38199782798407</c:v>
                </c:pt>
                <c:pt idx="11">
                  <c:v>101.28830305998598</c:v>
                </c:pt>
                <c:pt idx="12">
                  <c:v>101.4698834892065</c:v>
                </c:pt>
                <c:pt idx="13">
                  <c:v>101.73243880979393</c:v>
                </c:pt>
                <c:pt idx="14">
                  <c:v>102.00318235791907</c:v>
                </c:pt>
                <c:pt idx="15">
                  <c:v>102.34305971844645</c:v>
                </c:pt>
                <c:pt idx="16">
                  <c:v>102.53513752819885</c:v>
                </c:pt>
                <c:pt idx="17">
                  <c:v>102.66558010849836</c:v>
                </c:pt>
                <c:pt idx="18">
                  <c:v>102.73894699817907</c:v>
                </c:pt>
                <c:pt idx="19">
                  <c:v>102.75178948632532</c:v>
                </c:pt>
                <c:pt idx="20">
                  <c:v>102.74451377579933</c:v>
                </c:pt>
                <c:pt idx="21">
                  <c:v>102.8271511575583</c:v>
                </c:pt>
                <c:pt idx="22">
                  <c:v>102.89305113218836</c:v>
                </c:pt>
                <c:pt idx="23">
                  <c:v>102.99674390409936</c:v>
                </c:pt>
                <c:pt idx="24">
                  <c:v>103.23183481727585</c:v>
                </c:pt>
                <c:pt idx="25">
                  <c:v>103.38153962260277</c:v>
                </c:pt>
                <c:pt idx="26">
                  <c:v>103.45895859134622</c:v>
                </c:pt>
                <c:pt idx="27">
                  <c:v>103.58485519458721</c:v>
                </c:pt>
                <c:pt idx="28">
                  <c:v>103.6821098683096</c:v>
                </c:pt>
                <c:pt idx="29">
                  <c:v>103.80351283237835</c:v>
                </c:pt>
                <c:pt idx="30">
                  <c:v>104.09663608787812</c:v>
                </c:pt>
                <c:pt idx="31">
                  <c:v>104.18175333063218</c:v>
                </c:pt>
                <c:pt idx="32">
                  <c:v>104.19900852493105</c:v>
                </c:pt>
                <c:pt idx="33">
                  <c:v>104.23754639639438</c:v>
                </c:pt>
                <c:pt idx="34">
                  <c:v>104.22804618713231</c:v>
                </c:pt>
                <c:pt idx="35">
                  <c:v>104.30446316253368</c:v>
                </c:pt>
                <c:pt idx="36">
                  <c:v>104.39920631590988</c:v>
                </c:pt>
                <c:pt idx="37">
                  <c:v>104.52850290093365</c:v>
                </c:pt>
                <c:pt idx="38">
                  <c:v>104.59783139103003</c:v>
                </c:pt>
                <c:pt idx="39">
                  <c:v>104.82611448419892</c:v>
                </c:pt>
                <c:pt idx="40">
                  <c:v>105.12264170381123</c:v>
                </c:pt>
                <c:pt idx="41">
                  <c:v>105.33077692247684</c:v>
                </c:pt>
                <c:pt idx="42">
                  <c:v>105.63813464281468</c:v>
                </c:pt>
                <c:pt idx="43">
                  <c:v>105.71617113840463</c:v>
                </c:pt>
                <c:pt idx="44">
                  <c:v>105.64560459902184</c:v>
                </c:pt>
                <c:pt idx="45">
                  <c:v>105.60204973418205</c:v>
                </c:pt>
                <c:pt idx="46">
                  <c:v>105.48866222305627</c:v>
                </c:pt>
                <c:pt idx="47">
                  <c:v>105.48101736674688</c:v>
                </c:pt>
                <c:pt idx="48">
                  <c:v>105.57292367576926</c:v>
                </c:pt>
                <c:pt idx="49">
                  <c:v>105.72581173349347</c:v>
                </c:pt>
                <c:pt idx="50">
                  <c:v>105.88436521959727</c:v>
                </c:pt>
                <c:pt idx="51">
                  <c:v>106.10451368598187</c:v>
                </c:pt>
                <c:pt idx="52">
                  <c:v>106.27684437088573</c:v>
                </c:pt>
                <c:pt idx="53">
                  <c:v>106.33849677999035</c:v>
                </c:pt>
                <c:pt idx="54">
                  <c:v>106.40595666124709</c:v>
                </c:pt>
                <c:pt idx="55">
                  <c:v>106.34625551908752</c:v>
                </c:pt>
                <c:pt idx="56">
                  <c:v>106.2929935898818</c:v>
                </c:pt>
                <c:pt idx="57">
                  <c:v>106.31719495629137</c:v>
                </c:pt>
                <c:pt idx="58">
                  <c:v>106.37985820984888</c:v>
                </c:pt>
                <c:pt idx="59">
                  <c:v>106.55612586037692</c:v>
                </c:pt>
                <c:pt idx="60">
                  <c:v>106.75014975416732</c:v>
                </c:pt>
                <c:pt idx="61">
                  <c:v>106.98380231300433</c:v>
                </c:pt>
                <c:pt idx="62">
                  <c:v>107.23123712127817</c:v>
                </c:pt>
                <c:pt idx="63">
                  <c:v>107.50321437954102</c:v>
                </c:pt>
                <c:pt idx="64">
                  <c:v>107.74077454748785</c:v>
                </c:pt>
                <c:pt idx="65">
                  <c:v>107.96327280114762</c:v>
                </c:pt>
                <c:pt idx="66">
                  <c:v>108.19481776018678</c:v>
                </c:pt>
                <c:pt idx="67">
                  <c:v>108.36303103611026</c:v>
                </c:pt>
                <c:pt idx="68">
                  <c:v>108.61515738055868</c:v>
                </c:pt>
                <c:pt idx="69">
                  <c:v>108.77211903314431</c:v>
                </c:pt>
                <c:pt idx="70">
                  <c:v>108.96664545889682</c:v>
                </c:pt>
                <c:pt idx="71">
                  <c:v>109.13727373676925</c:v>
                </c:pt>
                <c:pt idx="72">
                  <c:v>109.21042106993374</c:v>
                </c:pt>
                <c:pt idx="73">
                  <c:v>109.41458653813964</c:v>
                </c:pt>
                <c:pt idx="74">
                  <c:v>109.59159800237519</c:v>
                </c:pt>
                <c:pt idx="75">
                  <c:v>109.98741757669943</c:v>
                </c:pt>
                <c:pt idx="76">
                  <c:v>110.49581827216925</c:v>
                </c:pt>
                <c:pt idx="77">
                  <c:v>111.00434060932112</c:v>
                </c:pt>
                <c:pt idx="78">
                  <c:v>111.46038906267293</c:v>
                </c:pt>
                <c:pt idx="79">
                  <c:v>111.73069441267549</c:v>
                </c:pt>
                <c:pt idx="80">
                  <c:v>111.91046340502623</c:v>
                </c:pt>
                <c:pt idx="81">
                  <c:v>112.01400258575677</c:v>
                </c:pt>
                <c:pt idx="82">
                  <c:v>112.14578012764336</c:v>
                </c:pt>
                <c:pt idx="83">
                  <c:v>112.20568996305043</c:v>
                </c:pt>
                <c:pt idx="84">
                  <c:v>112.40397083343964</c:v>
                </c:pt>
                <c:pt idx="85">
                  <c:v>112.62702789663251</c:v>
                </c:pt>
                <c:pt idx="86">
                  <c:v>112.85709482658893</c:v>
                </c:pt>
                <c:pt idx="87">
                  <c:v>113.08458822046281</c:v>
                </c:pt>
                <c:pt idx="88">
                  <c:v>113.19160988249071</c:v>
                </c:pt>
                <c:pt idx="89">
                  <c:v>113.19346680074995</c:v>
                </c:pt>
                <c:pt idx="90">
                  <c:v>113.22373796154118</c:v>
                </c:pt>
                <c:pt idx="91">
                  <c:v>113.29403856939282</c:v>
                </c:pt>
                <c:pt idx="92">
                  <c:v>113.36416591420426</c:v>
                </c:pt>
                <c:pt idx="93">
                  <c:v>113.4500754152205</c:v>
                </c:pt>
                <c:pt idx="94">
                  <c:v>113.45480477296623</c:v>
                </c:pt>
                <c:pt idx="95">
                  <c:v>113.49541346995001</c:v>
                </c:pt>
                <c:pt idx="96">
                  <c:v>113.5761137159631</c:v>
                </c:pt>
                <c:pt idx="97">
                  <c:v>113.86727012406249</c:v>
                </c:pt>
                <c:pt idx="98">
                  <c:v>114.21623262341487</c:v>
                </c:pt>
                <c:pt idx="99">
                  <c:v>114.52105721119707</c:v>
                </c:pt>
                <c:pt idx="100">
                  <c:v>114.68399919794861</c:v>
                </c:pt>
                <c:pt idx="101">
                  <c:v>114.75998691105281</c:v>
                </c:pt>
                <c:pt idx="102">
                  <c:v>114.82055408980973</c:v>
                </c:pt>
                <c:pt idx="103">
                  <c:v>114.94017232137956</c:v>
                </c:pt>
                <c:pt idx="104">
                  <c:v>115.17233670781921</c:v>
                </c:pt>
                <c:pt idx="105">
                  <c:v>115.24767621555506</c:v>
                </c:pt>
                <c:pt idx="106">
                  <c:v>115.32782220023263</c:v>
                </c:pt>
                <c:pt idx="107">
                  <c:v>115.35985030413345</c:v>
                </c:pt>
                <c:pt idx="108">
                  <c:v>115.40950836711494</c:v>
                </c:pt>
                <c:pt idx="109">
                  <c:v>115.63153007476768</c:v>
                </c:pt>
                <c:pt idx="110">
                  <c:v>115.80806190992006</c:v>
                </c:pt>
                <c:pt idx="111">
                  <c:v>116.10823321906018</c:v>
                </c:pt>
                <c:pt idx="112">
                  <c:v>116.36720634864812</c:v>
                </c:pt>
                <c:pt idx="113">
                  <c:v>116.53168858876792</c:v>
                </c:pt>
                <c:pt idx="114">
                  <c:v>116.77461212939762</c:v>
                </c:pt>
                <c:pt idx="115">
                  <c:v>116.91206315438239</c:v>
                </c:pt>
                <c:pt idx="116">
                  <c:v>117.01536613349342</c:v>
                </c:pt>
                <c:pt idx="117">
                  <c:v>117.23013234083307</c:v>
                </c:pt>
                <c:pt idx="118">
                  <c:v>117.35287331262479</c:v>
                </c:pt>
                <c:pt idx="119">
                  <c:v>117.41065681523804</c:v>
                </c:pt>
                <c:pt idx="120">
                  <c:v>117.56279773938392</c:v>
                </c:pt>
                <c:pt idx="121">
                  <c:v>117.76442564153112</c:v>
                </c:pt>
                <c:pt idx="122">
                  <c:v>118.13099530611058</c:v>
                </c:pt>
                <c:pt idx="123">
                  <c:v>118.54656779760421</c:v>
                </c:pt>
                <c:pt idx="124">
                  <c:v>118.91152189978609</c:v>
                </c:pt>
                <c:pt idx="125">
                  <c:v>119.17177671962868</c:v>
                </c:pt>
                <c:pt idx="126">
                  <c:v>119.39112113399958</c:v>
                </c:pt>
                <c:pt idx="127">
                  <c:v>119.62335279558425</c:v>
                </c:pt>
                <c:pt idx="128">
                  <c:v>119.76687898610736</c:v>
                </c:pt>
                <c:pt idx="129">
                  <c:v>119.80963073111602</c:v>
                </c:pt>
                <c:pt idx="130">
                  <c:v>119.82322129315375</c:v>
                </c:pt>
                <c:pt idx="131">
                  <c:v>119.85595384489905</c:v>
                </c:pt>
                <c:pt idx="132">
                  <c:v>119.93872314876599</c:v>
                </c:pt>
                <c:pt idx="133">
                  <c:v>120.2129719901577</c:v>
                </c:pt>
                <c:pt idx="134">
                  <c:v>120.37446002029061</c:v>
                </c:pt>
                <c:pt idx="135">
                  <c:v>120.61942328433108</c:v>
                </c:pt>
                <c:pt idx="136">
                  <c:v>120.94795598758053</c:v>
                </c:pt>
                <c:pt idx="137">
                  <c:v>121.13082911591387</c:v>
                </c:pt>
                <c:pt idx="138">
                  <c:v>121.42640908399757</c:v>
                </c:pt>
                <c:pt idx="139">
                  <c:v>121.65365980533124</c:v>
                </c:pt>
                <c:pt idx="140">
                  <c:v>121.77460812033851</c:v>
                </c:pt>
                <c:pt idx="141">
                  <c:v>121.8888427959743</c:v>
                </c:pt>
                <c:pt idx="142">
                  <c:v>121.98522947277642</c:v>
                </c:pt>
                <c:pt idx="143">
                  <c:v>122.07455666145661</c:v>
                </c:pt>
                <c:pt idx="144">
                  <c:v>122.23823607275895</c:v>
                </c:pt>
                <c:pt idx="145">
                  <c:v>122.57127734682609</c:v>
                </c:pt>
                <c:pt idx="146">
                  <c:v>122.76324931236104</c:v>
                </c:pt>
                <c:pt idx="147">
                  <c:v>123.02484756870801</c:v>
                </c:pt>
                <c:pt idx="148">
                  <c:v>123.14793202546635</c:v>
                </c:pt>
                <c:pt idx="149">
                  <c:v>123.09429472664932</c:v>
                </c:pt>
                <c:pt idx="150">
                  <c:v>123.2306449480368</c:v>
                </c:pt>
                <c:pt idx="151">
                  <c:v>123.25709268341836</c:v>
                </c:pt>
                <c:pt idx="152">
                  <c:v>123.36311408142636</c:v>
                </c:pt>
                <c:pt idx="153">
                  <c:v>123.62966667965185</c:v>
                </c:pt>
                <c:pt idx="154">
                  <c:v>123.98865572526952</c:v>
                </c:pt>
                <c:pt idx="155">
                  <c:v>124.5050120789014</c:v>
                </c:pt>
                <c:pt idx="156">
                  <c:v>125.13226077825843</c:v>
                </c:pt>
                <c:pt idx="157">
                  <c:v>125.86816874445755</c:v>
                </c:pt>
                <c:pt idx="158">
                  <c:v>126.56677374172773</c:v>
                </c:pt>
                <c:pt idx="159">
                  <c:v>127.16674880141954</c:v>
                </c:pt>
                <c:pt idx="160">
                  <c:v>127.85092072489661</c:v>
                </c:pt>
                <c:pt idx="161">
                  <c:v>128.40841552761097</c:v>
                </c:pt>
                <c:pt idx="162">
                  <c:v>128.9626302241652</c:v>
                </c:pt>
                <c:pt idx="163">
                  <c:v>129.36841671961741</c:v>
                </c:pt>
                <c:pt idx="164">
                  <c:v>129.64697674279805</c:v>
                </c:pt>
                <c:pt idx="165">
                  <c:v>129.84307224949038</c:v>
                </c:pt>
                <c:pt idx="166">
                  <c:v>129.80512862860641</c:v>
                </c:pt>
                <c:pt idx="167">
                  <c:v>129.91069438396002</c:v>
                </c:pt>
                <c:pt idx="168">
                  <c:v>129.99831998548797</c:v>
                </c:pt>
                <c:pt idx="169">
                  <c:v>130.13226567248779</c:v>
                </c:pt>
                <c:pt idx="170">
                  <c:v>130.12693911921087</c:v>
                </c:pt>
                <c:pt idx="171">
                  <c:v>130.1064931455206</c:v>
                </c:pt>
                <c:pt idx="172">
                  <c:v>129.96337132969521</c:v>
                </c:pt>
                <c:pt idx="173">
                  <c:v>129.59826465667089</c:v>
                </c:pt>
                <c:pt idx="174">
                  <c:v>129.42536909793492</c:v>
                </c:pt>
                <c:pt idx="175">
                  <c:v>129.27640557533971</c:v>
                </c:pt>
                <c:pt idx="176">
                  <c:v>129.13097756691377</c:v>
                </c:pt>
                <c:pt idx="177">
                  <c:v>129.17089585698943</c:v>
                </c:pt>
                <c:pt idx="178">
                  <c:v>129.2498100235521</c:v>
                </c:pt>
                <c:pt idx="179">
                  <c:v>129.33689661036487</c:v>
                </c:pt>
                <c:pt idx="180">
                  <c:v>129.59858473211648</c:v>
                </c:pt>
                <c:pt idx="181">
                  <c:v>129.96881983657491</c:v>
                </c:pt>
                <c:pt idx="182">
                  <c:v>130.3675794116686</c:v>
                </c:pt>
                <c:pt idx="183">
                  <c:v>130.77165881040381</c:v>
                </c:pt>
                <c:pt idx="184">
                  <c:v>131.17090259235874</c:v>
                </c:pt>
                <c:pt idx="185">
                  <c:v>131.41496054389052</c:v>
                </c:pt>
                <c:pt idx="186">
                  <c:v>131.63293071804608</c:v>
                </c:pt>
                <c:pt idx="187">
                  <c:v>131.80712976317116</c:v>
                </c:pt>
                <c:pt idx="188">
                  <c:v>131.97207664058584</c:v>
                </c:pt>
                <c:pt idx="189">
                  <c:v>132.18264914240083</c:v>
                </c:pt>
                <c:pt idx="190">
                  <c:v>132.38574537013687</c:v>
                </c:pt>
                <c:pt idx="191">
                  <c:v>132.64747679092835</c:v>
                </c:pt>
                <c:pt idx="192">
                  <c:v>132.96572257949225</c:v>
                </c:pt>
                <c:pt idx="193">
                  <c:v>133.42906218817132</c:v>
                </c:pt>
                <c:pt idx="194">
                  <c:v>133.96649181907725</c:v>
                </c:pt>
                <c:pt idx="195">
                  <c:v>134.47431873935648</c:v>
                </c:pt>
                <c:pt idx="196">
                  <c:v>134.94077209194208</c:v>
                </c:pt>
                <c:pt idx="197">
                  <c:v>135.34508601256181</c:v>
                </c:pt>
                <c:pt idx="198">
                  <c:v>135.70162908602734</c:v>
                </c:pt>
                <c:pt idx="199">
                  <c:v>135.96973216044452</c:v>
                </c:pt>
                <c:pt idx="200">
                  <c:v>136.18981374381053</c:v>
                </c:pt>
                <c:pt idx="201">
                  <c:v>136.34315691216239</c:v>
                </c:pt>
                <c:pt idx="202">
                  <c:v>136.5713647196707</c:v>
                </c:pt>
                <c:pt idx="203">
                  <c:v>136.87068711842721</c:v>
                </c:pt>
                <c:pt idx="204">
                  <c:v>137.31467906971955</c:v>
                </c:pt>
                <c:pt idx="205">
                  <c:v>137.90236655241671</c:v>
                </c:pt>
                <c:pt idx="206">
                  <c:v>138.37300897312156</c:v>
                </c:pt>
                <c:pt idx="207">
                  <c:v>138.80323323840236</c:v>
                </c:pt>
                <c:pt idx="208">
                  <c:v>139.06651376444321</c:v>
                </c:pt>
              </c:numCache>
            </c:numRef>
          </c:val>
        </c:ser>
        <c:marker val="1"/>
        <c:axId val="217704704"/>
        <c:axId val="217706496"/>
      </c:lineChart>
      <c:dateAx>
        <c:axId val="217704704"/>
        <c:scaling>
          <c:orientation val="minMax"/>
        </c:scaling>
        <c:axPos val="b"/>
        <c:numFmt formatCode="mmm/yy" sourceLinked="1"/>
        <c:tickLblPos val="nextTo"/>
        <c:txPr>
          <a:bodyPr rot="-5400000" vert="horz"/>
          <a:lstStyle/>
          <a:p>
            <a:pPr>
              <a:defRPr sz="1400"/>
            </a:pPr>
            <a:endParaRPr lang="nl-BE"/>
          </a:p>
        </c:txPr>
        <c:crossAx val="217706496"/>
        <c:crosses val="autoZero"/>
        <c:auto val="1"/>
        <c:lblOffset val="100"/>
        <c:majorUnit val="12"/>
        <c:majorTimeUnit val="months"/>
      </c:dateAx>
      <c:valAx>
        <c:axId val="217706496"/>
        <c:scaling>
          <c:orientation val="minMax"/>
          <c:min val="100"/>
        </c:scaling>
        <c:axPos val="l"/>
        <c:majorGridlines>
          <c:spPr>
            <a:ln>
              <a:prstDash val="dash"/>
            </a:ln>
          </c:spPr>
        </c:majorGridlines>
        <c:numFmt formatCode="0" sourceLinked="0"/>
        <c:tickLblPos val="nextTo"/>
        <c:spPr>
          <a:ln w="6350"/>
        </c:spPr>
        <c:txPr>
          <a:bodyPr/>
          <a:lstStyle/>
          <a:p>
            <a:pPr>
              <a:defRPr sz="1400"/>
            </a:pPr>
            <a:endParaRPr lang="nl-BE"/>
          </a:p>
        </c:txPr>
        <c:crossAx val="217704704"/>
        <c:crosses val="autoZero"/>
        <c:crossBetween val="between"/>
      </c:valAx>
      <c:spPr>
        <a:solidFill>
          <a:schemeClr val="bg1"/>
        </a:solidFill>
      </c:spPr>
    </c:plotArea>
    <c:legend>
      <c:legendPos val="b"/>
      <c:layout>
        <c:manualLayout>
          <c:xMode val="edge"/>
          <c:yMode val="edge"/>
          <c:x val="7.4782889707847924E-2"/>
          <c:y val="0.77610298053460613"/>
          <c:w val="0.82202064520940465"/>
          <c:h val="0.16216493591400469"/>
        </c:manualLayout>
      </c:layout>
      <c:txPr>
        <a:bodyPr/>
        <a:lstStyle/>
        <a:p>
          <a:pPr>
            <a:defRPr sz="1400"/>
          </a:pPr>
          <a:endParaRPr lang="nl-BE"/>
        </a:p>
      </c:txPr>
    </c:legend>
    <c:plotVisOnly val="1"/>
  </c:chart>
  <c:txPr>
    <a:bodyPr/>
    <a:lstStyle/>
    <a:p>
      <a:pPr>
        <a:defRPr sz="1800"/>
      </a:pPr>
      <a:endParaRPr lang="nl-BE"/>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a:pPr>
            <a:r>
              <a:rPr lang="fr-FR" sz="1400" noProof="0" dirty="0" smtClean="0"/>
              <a:t>Belgique</a:t>
            </a:r>
            <a:endParaRPr lang="fr-FR" sz="1400" noProof="0" dirty="0"/>
          </a:p>
        </c:rich>
      </c:tx>
      <c:layout>
        <c:manualLayout>
          <c:xMode val="edge"/>
          <c:yMode val="edge"/>
          <c:x val="0.39269057840883531"/>
          <c:y val="4.1926051688360687E-2"/>
        </c:manualLayout>
      </c:layout>
    </c:title>
    <c:plotArea>
      <c:layout>
        <c:manualLayout>
          <c:layoutTarget val="inner"/>
          <c:xMode val="edge"/>
          <c:yMode val="edge"/>
          <c:x val="0.13954947269083195"/>
          <c:y val="0.10688549330315036"/>
          <c:w val="0.85715427722190063"/>
          <c:h val="0.73873686913698167"/>
        </c:manualLayout>
      </c:layout>
      <c:lineChart>
        <c:grouping val="standard"/>
        <c:ser>
          <c:idx val="0"/>
          <c:order val="0"/>
          <c:tx>
            <c:v>Indice santé</c:v>
          </c:tx>
          <c:spPr>
            <a:ln>
              <a:solidFill>
                <a:srgbClr val="C00000"/>
              </a:solidFill>
            </a:ln>
          </c:spPr>
          <c:marker>
            <c:symbol val="none"/>
          </c:marker>
          <c:val>
            <c:numRef>
              <c:f>'IRF-cholesky'!$K$8:$K$19</c:f>
              <c:numCache>
                <c:formatCode>General</c:formatCode>
                <c:ptCount val="12"/>
                <c:pt idx="0">
                  <c:v>5.2186493550369133E-2</c:v>
                </c:pt>
                <c:pt idx="1">
                  <c:v>0.28595211587187586</c:v>
                </c:pt>
                <c:pt idx="2">
                  <c:v>0.31993003396064257</c:v>
                </c:pt>
                <c:pt idx="3">
                  <c:v>0.67641976657036373</c:v>
                </c:pt>
                <c:pt idx="4">
                  <c:v>0.8362191887973468</c:v>
                </c:pt>
                <c:pt idx="5">
                  <c:v>0.96148540233702562</c:v>
                </c:pt>
                <c:pt idx="6">
                  <c:v>0.98751187051169842</c:v>
                </c:pt>
                <c:pt idx="7">
                  <c:v>0.94297644604709063</c:v>
                </c:pt>
                <c:pt idx="8">
                  <c:v>0.89209352669852704</c:v>
                </c:pt>
                <c:pt idx="9">
                  <c:v>0.83773984893174491</c:v>
                </c:pt>
                <c:pt idx="10">
                  <c:v>0.81385780144168263</c:v>
                </c:pt>
                <c:pt idx="11">
                  <c:v>0.80744987342785024</c:v>
                </c:pt>
              </c:numCache>
            </c:numRef>
          </c:val>
        </c:ser>
        <c:ser>
          <c:idx val="1"/>
          <c:order val="1"/>
          <c:tx>
            <c:v>IPCH</c:v>
          </c:tx>
          <c:spPr>
            <a:ln>
              <a:solidFill>
                <a:srgbClr val="4128F8"/>
              </a:solidFill>
            </a:ln>
          </c:spPr>
          <c:marker>
            <c:symbol val="none"/>
          </c:marker>
          <c:val>
            <c:numRef>
              <c:f>'IRF-cholesky'!$E$8:$E$19</c:f>
              <c:numCache>
                <c:formatCode>General</c:formatCode>
                <c:ptCount val="12"/>
                <c:pt idx="0">
                  <c:v>1.6765448751928067E-2</c:v>
                </c:pt>
                <c:pt idx="1">
                  <c:v>0.11982580808407813</c:v>
                </c:pt>
                <c:pt idx="2">
                  <c:v>0.2321382660732397</c:v>
                </c:pt>
                <c:pt idx="3">
                  <c:v>0.43081458664732275</c:v>
                </c:pt>
                <c:pt idx="4">
                  <c:v>0.53534882314962762</c:v>
                </c:pt>
                <c:pt idx="5">
                  <c:v>0.61362561040073782</c:v>
                </c:pt>
                <c:pt idx="6">
                  <c:v>0.6238207719864487</c:v>
                </c:pt>
                <c:pt idx="7">
                  <c:v>0.60085793623279893</c:v>
                </c:pt>
                <c:pt idx="8">
                  <c:v>0.56825539501074906</c:v>
                </c:pt>
                <c:pt idx="9">
                  <c:v>0.54306258660860551</c:v>
                </c:pt>
                <c:pt idx="10">
                  <c:v>0.53169474939146555</c:v>
                </c:pt>
                <c:pt idx="11">
                  <c:v>0.53000786829672253</c:v>
                </c:pt>
              </c:numCache>
            </c:numRef>
          </c:val>
        </c:ser>
        <c:marker val="1"/>
        <c:axId val="133829760"/>
        <c:axId val="133831296"/>
      </c:lineChart>
      <c:catAx>
        <c:axId val="133829760"/>
        <c:scaling>
          <c:orientation val="minMax"/>
        </c:scaling>
        <c:axPos val="b"/>
        <c:tickLblPos val="low"/>
        <c:crossAx val="133831296"/>
        <c:crosses val="autoZero"/>
        <c:auto val="1"/>
        <c:lblAlgn val="ctr"/>
        <c:lblOffset val="100"/>
      </c:catAx>
      <c:valAx>
        <c:axId val="133831296"/>
        <c:scaling>
          <c:orientation val="minMax"/>
          <c:max val="1.5"/>
          <c:min val="-0.5"/>
        </c:scaling>
        <c:axPos val="l"/>
        <c:majorGridlines/>
        <c:numFmt formatCode="General" sourceLinked="1"/>
        <c:tickLblPos val="nextTo"/>
        <c:crossAx val="133829760"/>
        <c:crosses val="autoZero"/>
        <c:crossBetween val="between"/>
        <c:majorUnit val="0.5"/>
      </c:valAx>
      <c:spPr>
        <a:solidFill>
          <a:schemeClr val="bg1"/>
        </a:solidFill>
      </c:spPr>
    </c:plotArea>
    <c:legend>
      <c:legendPos val="b"/>
      <c:layout/>
    </c:legend>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a:pPr>
            <a:r>
              <a:rPr lang="fr-FR" sz="1400" noProof="0" dirty="0" smtClean="0"/>
              <a:t>Pays voisins</a:t>
            </a:r>
            <a:endParaRPr lang="fr-FR" sz="1400" noProof="0" dirty="0"/>
          </a:p>
        </c:rich>
      </c:tx>
      <c:layout>
        <c:manualLayout>
          <c:xMode val="edge"/>
          <c:yMode val="edge"/>
          <c:x val="0.34702090367605176"/>
          <c:y val="4.193186567086641E-2"/>
        </c:manualLayout>
      </c:layout>
    </c:title>
    <c:plotArea>
      <c:layout>
        <c:manualLayout>
          <c:layoutTarget val="inner"/>
          <c:xMode val="edge"/>
          <c:yMode val="edge"/>
          <c:x val="0.10658697181810213"/>
          <c:y val="0.11381506396378296"/>
          <c:w val="0.85715427722190063"/>
          <c:h val="0.74810952848585321"/>
        </c:manualLayout>
      </c:layout>
      <c:lineChart>
        <c:grouping val="standard"/>
        <c:ser>
          <c:idx val="0"/>
          <c:order val="0"/>
          <c:tx>
            <c:v>Allemagne</c:v>
          </c:tx>
          <c:spPr>
            <a:ln>
              <a:solidFill>
                <a:srgbClr val="92D050"/>
              </a:solidFill>
            </a:ln>
          </c:spPr>
          <c:marker>
            <c:symbol val="none"/>
          </c:marker>
          <c:val>
            <c:numRef>
              <c:f>'IRF-cholesky'!$Q$8:$Q$19</c:f>
              <c:numCache>
                <c:formatCode>General</c:formatCode>
                <c:ptCount val="12"/>
                <c:pt idx="0">
                  <c:v>-9.7272635944621932E-2</c:v>
                </c:pt>
                <c:pt idx="1">
                  <c:v>-0.12139570929891814</c:v>
                </c:pt>
                <c:pt idx="2">
                  <c:v>-0.12475224948439056</c:v>
                </c:pt>
                <c:pt idx="3">
                  <c:v>-0.12558928891222507</c:v>
                </c:pt>
                <c:pt idx="4">
                  <c:v>-0.12578819953063144</c:v>
                </c:pt>
                <c:pt idx="5">
                  <c:v>-0.12583688037690641</c:v>
                </c:pt>
                <c:pt idx="6">
                  <c:v>-0.12584877585060489</c:v>
                </c:pt>
                <c:pt idx="7">
                  <c:v>-0.12585168686697829</c:v>
                </c:pt>
                <c:pt idx="8">
                  <c:v>-0.12585239921771482</c:v>
                </c:pt>
                <c:pt idx="9">
                  <c:v>-0.12585257354914617</c:v>
                </c:pt>
                <c:pt idx="10">
                  <c:v>-0.12585261621278143</c:v>
                </c:pt>
                <c:pt idx="11">
                  <c:v>-0.1258526266537722</c:v>
                </c:pt>
              </c:numCache>
            </c:numRef>
          </c:val>
        </c:ser>
        <c:ser>
          <c:idx val="1"/>
          <c:order val="1"/>
          <c:tx>
            <c:v>France</c:v>
          </c:tx>
          <c:spPr>
            <a:ln>
              <a:solidFill>
                <a:srgbClr val="7030A0"/>
              </a:solidFill>
            </a:ln>
          </c:spPr>
          <c:marker>
            <c:symbol val="none"/>
          </c:marker>
          <c:val>
            <c:numRef>
              <c:f>'IRF-cholesky'!$W$8:$W$19</c:f>
              <c:numCache>
                <c:formatCode>General</c:formatCode>
                <c:ptCount val="12"/>
                <c:pt idx="0">
                  <c:v>0.22025892950690484</c:v>
                </c:pt>
                <c:pt idx="1">
                  <c:v>0.20039457701262939</c:v>
                </c:pt>
                <c:pt idx="2">
                  <c:v>0.18714439773003452</c:v>
                </c:pt>
                <c:pt idx="3">
                  <c:v>0.17931913101420643</c:v>
                </c:pt>
                <c:pt idx="4">
                  <c:v>0.17497794782307871</c:v>
                </c:pt>
                <c:pt idx="5">
                  <c:v>0.17263804479478306</c:v>
                </c:pt>
                <c:pt idx="6">
                  <c:v>0.17139234743918774</c:v>
                </c:pt>
                <c:pt idx="7">
                  <c:v>0.1707325255382654</c:v>
                </c:pt>
                <c:pt idx="8">
                  <c:v>0.1703837292600906</c:v>
                </c:pt>
                <c:pt idx="9">
                  <c:v>0.17019948888725542</c:v>
                </c:pt>
                <c:pt idx="10">
                  <c:v>0.1701021972534677</c:v>
                </c:pt>
                <c:pt idx="11">
                  <c:v>0.17005082560533266</c:v>
                </c:pt>
              </c:numCache>
            </c:numRef>
          </c:val>
        </c:ser>
        <c:ser>
          <c:idx val="2"/>
          <c:order val="2"/>
          <c:tx>
            <c:v>Pays Bas</c:v>
          </c:tx>
          <c:spPr>
            <a:ln>
              <a:solidFill>
                <a:srgbClr val="FF6600"/>
              </a:solidFill>
            </a:ln>
          </c:spPr>
          <c:marker>
            <c:symbol val="none"/>
          </c:marker>
          <c:val>
            <c:numRef>
              <c:f>'IRF-cholesky'!$AC$8:$AC$19</c:f>
              <c:numCache>
                <c:formatCode>General</c:formatCode>
                <c:ptCount val="12"/>
                <c:pt idx="0">
                  <c:v>0.48448626356201929</c:v>
                </c:pt>
                <c:pt idx="1">
                  <c:v>0.76347110734276169</c:v>
                </c:pt>
                <c:pt idx="2">
                  <c:v>0.81847174570488834</c:v>
                </c:pt>
                <c:pt idx="3">
                  <c:v>0.83160731952882905</c:v>
                </c:pt>
                <c:pt idx="4">
                  <c:v>0.83490751941779562</c:v>
                </c:pt>
                <c:pt idx="5">
                  <c:v>0.83574746008430956</c:v>
                </c:pt>
                <c:pt idx="6">
                  <c:v>0.8359619409168032</c:v>
                </c:pt>
                <c:pt idx="7">
                  <c:v>0.83601675521268959</c:v>
                </c:pt>
                <c:pt idx="8">
                  <c:v>0.83603076696925849</c:v>
                </c:pt>
                <c:pt idx="9">
                  <c:v>0.83603434888362649</c:v>
                </c:pt>
                <c:pt idx="10">
                  <c:v>0.83603526456403165</c:v>
                </c:pt>
                <c:pt idx="11">
                  <c:v>0.83603549864936599</c:v>
                </c:pt>
              </c:numCache>
            </c:numRef>
          </c:val>
        </c:ser>
        <c:marker val="1"/>
        <c:axId val="133869568"/>
        <c:axId val="133871104"/>
      </c:lineChart>
      <c:catAx>
        <c:axId val="133869568"/>
        <c:scaling>
          <c:orientation val="minMax"/>
        </c:scaling>
        <c:axPos val="b"/>
        <c:tickLblPos val="low"/>
        <c:crossAx val="133871104"/>
        <c:crosses val="autoZero"/>
        <c:auto val="1"/>
        <c:lblAlgn val="ctr"/>
        <c:lblOffset val="100"/>
      </c:catAx>
      <c:valAx>
        <c:axId val="133871104"/>
        <c:scaling>
          <c:orientation val="minMax"/>
          <c:max val="1.5"/>
          <c:min val="-0.5"/>
        </c:scaling>
        <c:axPos val="l"/>
        <c:majorGridlines/>
        <c:numFmt formatCode="General" sourceLinked="1"/>
        <c:tickLblPos val="nextTo"/>
        <c:crossAx val="133869568"/>
        <c:crosses val="autoZero"/>
        <c:crossBetween val="between"/>
        <c:majorUnit val="0.5"/>
      </c:valAx>
      <c:spPr>
        <a:solidFill>
          <a:srgbClr val="FFFFFF"/>
        </a:solidFill>
      </c:spPr>
    </c:plotArea>
    <c:legend>
      <c:legendPos val="b"/>
      <c:layout/>
    </c:legend>
    <c:plotVisOnly val="1"/>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b="0"/>
            </a:pPr>
            <a:r>
              <a:rPr lang="fr-FR" sz="1400" b="0" noProof="0" smtClean="0"/>
              <a:t>Coût salarial horaire</a:t>
            </a:r>
            <a:br>
              <a:rPr lang="fr-FR" sz="1400" b="0" noProof="0" smtClean="0"/>
            </a:br>
            <a:r>
              <a:rPr lang="fr-FR" sz="1400" b="0" noProof="0" smtClean="0"/>
              <a:t>indice</a:t>
            </a:r>
            <a:r>
              <a:rPr lang="fr-FR" sz="1400" b="0" noProof="0" dirty="0" smtClean="0"/>
              <a:t>, 1996=100</a:t>
            </a:r>
            <a:endParaRPr lang="fr-FR" sz="1400" b="0" noProof="0" dirty="0"/>
          </a:p>
        </c:rich>
      </c:tx>
      <c:layout/>
    </c:title>
    <c:plotArea>
      <c:layout>
        <c:manualLayout>
          <c:layoutTarget val="inner"/>
          <c:xMode val="edge"/>
          <c:yMode val="edge"/>
          <c:x val="9.9486155779823296E-2"/>
          <c:y val="0.14924080130367756"/>
          <c:w val="0.86608504922801477"/>
          <c:h val="0.65695467326488677"/>
        </c:manualLayout>
      </c:layout>
      <c:lineChart>
        <c:grouping val="standard"/>
        <c:ser>
          <c:idx val="0"/>
          <c:order val="0"/>
          <c:tx>
            <c:v>Belgique</c:v>
          </c:tx>
          <c:spPr>
            <a:ln>
              <a:solidFill>
                <a:srgbClr val="C0000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WPH!$E$78:$E$139</c:f>
              <c:numCache>
                <c:formatCode>0.0</c:formatCode>
                <c:ptCount val="62"/>
                <c:pt idx="0">
                  <c:v>98.849926357682278</c:v>
                </c:pt>
                <c:pt idx="1">
                  <c:v>99.764971326500458</c:v>
                </c:pt>
                <c:pt idx="2">
                  <c:v>100.29143555513782</c:v>
                </c:pt>
                <c:pt idx="3">
                  <c:v>101.09366676067962</c:v>
                </c:pt>
                <c:pt idx="4">
                  <c:v>101.98364200432451</c:v>
                </c:pt>
                <c:pt idx="5">
                  <c:v>102.86108238538435</c:v>
                </c:pt>
                <c:pt idx="6">
                  <c:v>102.93629156090392</c:v>
                </c:pt>
                <c:pt idx="7">
                  <c:v>103.18698881263032</c:v>
                </c:pt>
                <c:pt idx="8">
                  <c:v>103.68838331609395</c:v>
                </c:pt>
                <c:pt idx="9">
                  <c:v>103.82626680454995</c:v>
                </c:pt>
                <c:pt idx="10">
                  <c:v>104.75384663595625</c:v>
                </c:pt>
                <c:pt idx="11">
                  <c:v>105.28031086459214</c:v>
                </c:pt>
                <c:pt idx="12">
                  <c:v>106.40844849738335</c:v>
                </c:pt>
                <c:pt idx="13">
                  <c:v>107.2357494280969</c:v>
                </c:pt>
                <c:pt idx="14">
                  <c:v>108.38895678606085</c:v>
                </c:pt>
                <c:pt idx="15">
                  <c:v>109.04076964056352</c:v>
                </c:pt>
                <c:pt idx="16">
                  <c:v>108.9780953276276</c:v>
                </c:pt>
                <c:pt idx="17">
                  <c:v>108.58951458744633</c:v>
                </c:pt>
                <c:pt idx="18">
                  <c:v>109.15358340384194</c:v>
                </c:pt>
                <c:pt idx="19">
                  <c:v>110.26918617404657</c:v>
                </c:pt>
                <c:pt idx="20">
                  <c:v>111.12155682993324</c:v>
                </c:pt>
                <c:pt idx="21">
                  <c:v>112.81376327912012</c:v>
                </c:pt>
                <c:pt idx="22">
                  <c:v>114.51850459089341</c:v>
                </c:pt>
                <c:pt idx="23">
                  <c:v>116.13550186455822</c:v>
                </c:pt>
                <c:pt idx="24">
                  <c:v>117.27617435993858</c:v>
                </c:pt>
                <c:pt idx="25">
                  <c:v>118.51712575600889</c:v>
                </c:pt>
                <c:pt idx="26">
                  <c:v>118.76782300774182</c:v>
                </c:pt>
                <c:pt idx="27">
                  <c:v>119.69540283914525</c:v>
                </c:pt>
                <c:pt idx="28">
                  <c:v>119.70793770173296</c:v>
                </c:pt>
                <c:pt idx="29">
                  <c:v>120.61044780796365</c:v>
                </c:pt>
                <c:pt idx="30">
                  <c:v>121.36253956316003</c:v>
                </c:pt>
                <c:pt idx="31">
                  <c:v>121.93914324214425</c:v>
                </c:pt>
                <c:pt idx="32">
                  <c:v>122.23997994422002</c:v>
                </c:pt>
                <c:pt idx="33">
                  <c:v>122.10209645576758</c:v>
                </c:pt>
                <c:pt idx="34">
                  <c:v>122.65363040957664</c:v>
                </c:pt>
                <c:pt idx="35">
                  <c:v>123.94472125599412</c:v>
                </c:pt>
                <c:pt idx="36">
                  <c:v>123.46839647770361</c:v>
                </c:pt>
                <c:pt idx="37">
                  <c:v>124.69681301118734</c:v>
                </c:pt>
                <c:pt idx="38">
                  <c:v>126.22606624674876</c:v>
                </c:pt>
                <c:pt idx="39">
                  <c:v>127.00322772711642</c:v>
                </c:pt>
                <c:pt idx="40">
                  <c:v>128.28178371094592</c:v>
                </c:pt>
                <c:pt idx="41">
                  <c:v>129.1592240920059</c:v>
                </c:pt>
                <c:pt idx="42">
                  <c:v>129.53526996960295</c:v>
                </c:pt>
                <c:pt idx="43">
                  <c:v>130.67594246498072</c:v>
                </c:pt>
                <c:pt idx="44">
                  <c:v>131.87928927329133</c:v>
                </c:pt>
                <c:pt idx="45">
                  <c:v>133.49628654695871</c:v>
                </c:pt>
                <c:pt idx="46">
                  <c:v>133.54642599730499</c:v>
                </c:pt>
                <c:pt idx="47">
                  <c:v>134.74977280561558</c:v>
                </c:pt>
                <c:pt idx="48">
                  <c:v>136.40437466704032</c:v>
                </c:pt>
                <c:pt idx="49">
                  <c:v>137.70800037604585</c:v>
                </c:pt>
                <c:pt idx="50">
                  <c:v>139.08683526056672</c:v>
                </c:pt>
                <c:pt idx="51">
                  <c:v>141.11748299959172</c:v>
                </c:pt>
                <c:pt idx="52">
                  <c:v>141.15508758735231</c:v>
                </c:pt>
                <c:pt idx="53">
                  <c:v>141.96985365547928</c:v>
                </c:pt>
                <c:pt idx="54">
                  <c:v>142.99771238757847</c:v>
                </c:pt>
                <c:pt idx="55">
                  <c:v>143.36122340259288</c:v>
                </c:pt>
                <c:pt idx="56">
                  <c:v>142.45871329635492</c:v>
                </c:pt>
                <c:pt idx="57">
                  <c:v>143.23587477671694</c:v>
                </c:pt>
                <c:pt idx="58">
                  <c:v>144.47682617279696</c:v>
                </c:pt>
                <c:pt idx="59">
                  <c:v>145.88073078249451</c:v>
                </c:pt>
                <c:pt idx="60">
                  <c:v>145.94340509542158</c:v>
                </c:pt>
                <c:pt idx="61">
                  <c:v>146.64535740026949</c:v>
                </c:pt>
              </c:numCache>
            </c:numRef>
          </c:val>
        </c:ser>
        <c:ser>
          <c:idx val="1"/>
          <c:order val="1"/>
          <c:tx>
            <c:v>Allemagne</c:v>
          </c:tx>
          <c:spPr>
            <a:ln>
              <a:solidFill>
                <a:srgbClr val="92D05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WPH!$H$78:$H$139</c:f>
              <c:numCache>
                <c:formatCode>0.0</c:formatCode>
                <c:ptCount val="62"/>
                <c:pt idx="0">
                  <c:v>100.15348527410085</c:v>
                </c:pt>
                <c:pt idx="1">
                  <c:v>99.168862760997371</c:v>
                </c:pt>
                <c:pt idx="2">
                  <c:v>99.898641800120558</c:v>
                </c:pt>
                <c:pt idx="3">
                  <c:v>100.77901016477948</c:v>
                </c:pt>
                <c:pt idx="4">
                  <c:v>102.19223306594102</c:v>
                </c:pt>
                <c:pt idx="5">
                  <c:v>100.26932321681967</c:v>
                </c:pt>
                <c:pt idx="6">
                  <c:v>100.76742637050766</c:v>
                </c:pt>
                <c:pt idx="7">
                  <c:v>101.53195679244736</c:v>
                </c:pt>
                <c:pt idx="8">
                  <c:v>102.16906547739742</c:v>
                </c:pt>
                <c:pt idx="9">
                  <c:v>102.75983898525961</c:v>
                </c:pt>
                <c:pt idx="10">
                  <c:v>103.17685557904385</c:v>
                </c:pt>
                <c:pt idx="11">
                  <c:v>103.38536387593756</c:v>
                </c:pt>
                <c:pt idx="12">
                  <c:v>103.73287770408976</c:v>
                </c:pt>
                <c:pt idx="13">
                  <c:v>104.92600851408673</c:v>
                </c:pt>
                <c:pt idx="14">
                  <c:v>104.86808954272772</c:v>
                </c:pt>
                <c:pt idx="15">
                  <c:v>104.84492195418609</c:v>
                </c:pt>
                <c:pt idx="16">
                  <c:v>106.15389070689874</c:v>
                </c:pt>
                <c:pt idx="17">
                  <c:v>107.02267527728708</c:v>
                </c:pt>
                <c:pt idx="18">
                  <c:v>108.45906576699198</c:v>
                </c:pt>
                <c:pt idx="19">
                  <c:v>109.11934204048225</c:v>
                </c:pt>
                <c:pt idx="20">
                  <c:v>109.58269381135791</c:v>
                </c:pt>
                <c:pt idx="21">
                  <c:v>110.15029973067678</c:v>
                </c:pt>
                <c:pt idx="22">
                  <c:v>110.68315426718021</c:v>
                </c:pt>
                <c:pt idx="23">
                  <c:v>112.07320957979786</c:v>
                </c:pt>
                <c:pt idx="24">
                  <c:v>112.29330167096232</c:v>
                </c:pt>
                <c:pt idx="25">
                  <c:v>111.8067823115428</c:v>
                </c:pt>
                <c:pt idx="26">
                  <c:v>112.87249138454966</c:v>
                </c:pt>
                <c:pt idx="27">
                  <c:v>114.05403840027802</c:v>
                </c:pt>
                <c:pt idx="28">
                  <c:v>114.06562219454975</c:v>
                </c:pt>
                <c:pt idx="29">
                  <c:v>114.37838463988705</c:v>
                </c:pt>
                <c:pt idx="30">
                  <c:v>115.11974747328269</c:v>
                </c:pt>
                <c:pt idx="31">
                  <c:v>115.58309924415742</c:v>
                </c:pt>
                <c:pt idx="32">
                  <c:v>115.71052098115098</c:v>
                </c:pt>
                <c:pt idx="33">
                  <c:v>116.17387275201628</c:v>
                </c:pt>
                <c:pt idx="34">
                  <c:v>115.76843995250555</c:v>
                </c:pt>
                <c:pt idx="35">
                  <c:v>115.35142335872115</c:v>
                </c:pt>
                <c:pt idx="36">
                  <c:v>116.55613796298825</c:v>
                </c:pt>
                <c:pt idx="37">
                  <c:v>115.43250991862385</c:v>
                </c:pt>
                <c:pt idx="38">
                  <c:v>115.78002374677862</c:v>
                </c:pt>
                <c:pt idx="39">
                  <c:v>115.58309924415742</c:v>
                </c:pt>
                <c:pt idx="40">
                  <c:v>116.61405693434889</c:v>
                </c:pt>
                <c:pt idx="41">
                  <c:v>116.85731661405615</c:v>
                </c:pt>
                <c:pt idx="42">
                  <c:v>117.59867944745301</c:v>
                </c:pt>
                <c:pt idx="43">
                  <c:v>117.07740870522125</c:v>
                </c:pt>
                <c:pt idx="44">
                  <c:v>116.76464625988262</c:v>
                </c:pt>
                <c:pt idx="45">
                  <c:v>117.59867944745301</c:v>
                </c:pt>
                <c:pt idx="46">
                  <c:v>118.08519880686661</c:v>
                </c:pt>
                <c:pt idx="47">
                  <c:v>118.6643885204567</c:v>
                </c:pt>
                <c:pt idx="48">
                  <c:v>119.47525411948467</c:v>
                </c:pt>
                <c:pt idx="49">
                  <c:v>118.80339405172055</c:v>
                </c:pt>
                <c:pt idx="50">
                  <c:v>120.21661695288292</c:v>
                </c:pt>
                <c:pt idx="51">
                  <c:v>123.65700385161158</c:v>
                </c:pt>
                <c:pt idx="52">
                  <c:v>124.40995047928052</c:v>
                </c:pt>
                <c:pt idx="53">
                  <c:v>124.83855086733658</c:v>
                </c:pt>
                <c:pt idx="54">
                  <c:v>125.00072398714421</c:v>
                </c:pt>
                <c:pt idx="55">
                  <c:v>124.28252874228905</c:v>
                </c:pt>
                <c:pt idx="56">
                  <c:v>124.72271292461845</c:v>
                </c:pt>
                <c:pt idx="57">
                  <c:v>124.44470186209485</c:v>
                </c:pt>
                <c:pt idx="58">
                  <c:v>124.30569633083275</c:v>
                </c:pt>
                <c:pt idx="59">
                  <c:v>125.04705916422932</c:v>
                </c:pt>
                <c:pt idx="60">
                  <c:v>127.02788798470938</c:v>
                </c:pt>
                <c:pt idx="61">
                  <c:v>128.46427847441441</c:v>
                </c:pt>
              </c:numCache>
            </c:numRef>
          </c:val>
        </c:ser>
        <c:ser>
          <c:idx val="2"/>
          <c:order val="2"/>
          <c:tx>
            <c:v>France</c:v>
          </c:tx>
          <c:spPr>
            <a:ln>
              <a:solidFill>
                <a:srgbClr val="7030A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WPH!$K$78:$K$139</c:f>
              <c:numCache>
                <c:formatCode>0.0</c:formatCode>
                <c:ptCount val="62"/>
                <c:pt idx="0">
                  <c:v>99.276979975344005</c:v>
                </c:pt>
                <c:pt idx="1">
                  <c:v>99.876720087961758</c:v>
                </c:pt>
                <c:pt idx="2">
                  <c:v>100.34318461999842</c:v>
                </c:pt>
                <c:pt idx="3">
                  <c:v>100.50311531669394</c:v>
                </c:pt>
                <c:pt idx="4">
                  <c:v>101.26278612601205</c:v>
                </c:pt>
                <c:pt idx="5">
                  <c:v>102.02245693532801</c:v>
                </c:pt>
                <c:pt idx="6">
                  <c:v>102.51557658347915</c:v>
                </c:pt>
                <c:pt idx="7">
                  <c:v>102.88874820910785</c:v>
                </c:pt>
                <c:pt idx="8">
                  <c:v>103.51514343784362</c:v>
                </c:pt>
                <c:pt idx="9">
                  <c:v>104.06157331822877</c:v>
                </c:pt>
                <c:pt idx="10">
                  <c:v>104.72795122113862</c:v>
                </c:pt>
                <c:pt idx="11">
                  <c:v>105.35434644987173</c:v>
                </c:pt>
                <c:pt idx="12">
                  <c:v>106.08736214307125</c:v>
                </c:pt>
                <c:pt idx="13">
                  <c:v>106.47386132675715</c:v>
                </c:pt>
                <c:pt idx="14">
                  <c:v>107.62003131975777</c:v>
                </c:pt>
                <c:pt idx="15">
                  <c:v>108.99276979975346</c:v>
                </c:pt>
                <c:pt idx="16">
                  <c:v>110.56542165061806</c:v>
                </c:pt>
                <c:pt idx="17">
                  <c:v>111.76490187585378</c:v>
                </c:pt>
                <c:pt idx="18">
                  <c:v>112.7644687302169</c:v>
                </c:pt>
                <c:pt idx="19">
                  <c:v>113.69739779428915</c:v>
                </c:pt>
                <c:pt idx="20">
                  <c:v>113.75070802651857</c:v>
                </c:pt>
                <c:pt idx="21">
                  <c:v>115.38999766767733</c:v>
                </c:pt>
                <c:pt idx="22">
                  <c:v>116.77606370572752</c:v>
                </c:pt>
                <c:pt idx="23">
                  <c:v>118.26875020824309</c:v>
                </c:pt>
                <c:pt idx="24">
                  <c:v>120.14793589444574</c:v>
                </c:pt>
                <c:pt idx="25">
                  <c:v>122.36031053210255</c:v>
                </c:pt>
                <c:pt idx="26">
                  <c:v>123.50648052510579</c:v>
                </c:pt>
                <c:pt idx="27">
                  <c:v>124.17285842801266</c:v>
                </c:pt>
                <c:pt idx="28">
                  <c:v>124.90587412121414</c:v>
                </c:pt>
                <c:pt idx="29">
                  <c:v>125.71885516276281</c:v>
                </c:pt>
                <c:pt idx="30">
                  <c:v>126.75840469130092</c:v>
                </c:pt>
                <c:pt idx="31">
                  <c:v>127.29150701362741</c:v>
                </c:pt>
                <c:pt idx="32">
                  <c:v>128.23776363575348</c:v>
                </c:pt>
                <c:pt idx="33">
                  <c:v>128.81084863226027</c:v>
                </c:pt>
                <c:pt idx="34">
                  <c:v>129.43724386099802</c:v>
                </c:pt>
                <c:pt idx="35">
                  <c:v>130.42348315730001</c:v>
                </c:pt>
                <c:pt idx="36">
                  <c:v>131.30310198913799</c:v>
                </c:pt>
                <c:pt idx="37">
                  <c:v>132.43594442408278</c:v>
                </c:pt>
                <c:pt idx="38">
                  <c:v>133.79535534601672</c:v>
                </c:pt>
                <c:pt idx="39">
                  <c:v>135.56792056775404</c:v>
                </c:pt>
                <c:pt idx="40">
                  <c:v>136.7674007929898</c:v>
                </c:pt>
                <c:pt idx="41">
                  <c:v>138.07350148269083</c:v>
                </c:pt>
                <c:pt idx="42">
                  <c:v>139.32629194016027</c:v>
                </c:pt>
                <c:pt idx="43">
                  <c:v>140.99223669743816</c:v>
                </c:pt>
                <c:pt idx="44">
                  <c:v>141.01889181354738</c:v>
                </c:pt>
                <c:pt idx="45">
                  <c:v>141.41871855529786</c:v>
                </c:pt>
                <c:pt idx="46">
                  <c:v>141.73857994868891</c:v>
                </c:pt>
                <c:pt idx="47">
                  <c:v>142.55156099023756</c:v>
                </c:pt>
                <c:pt idx="48">
                  <c:v>142.65818145470297</c:v>
                </c:pt>
                <c:pt idx="49">
                  <c:v>143.33788691567656</c:v>
                </c:pt>
                <c:pt idx="50">
                  <c:v>144.31079865391663</c:v>
                </c:pt>
                <c:pt idx="51">
                  <c:v>145.24372771798878</c:v>
                </c:pt>
                <c:pt idx="52">
                  <c:v>146.09669143371198</c:v>
                </c:pt>
                <c:pt idx="53">
                  <c:v>147.64268816846032</c:v>
                </c:pt>
                <c:pt idx="54">
                  <c:v>148.92213374204547</c:v>
                </c:pt>
                <c:pt idx="55">
                  <c:v>150.33485489621052</c:v>
                </c:pt>
                <c:pt idx="56">
                  <c:v>150.84130210242247</c:v>
                </c:pt>
                <c:pt idx="57">
                  <c:v>151.41438709892381</c:v>
                </c:pt>
                <c:pt idx="58">
                  <c:v>151.90750674707627</c:v>
                </c:pt>
                <c:pt idx="59">
                  <c:v>152.98703894979371</c:v>
                </c:pt>
                <c:pt idx="60">
                  <c:v>153.90664045580249</c:v>
                </c:pt>
                <c:pt idx="61">
                  <c:v>155.14610335521274</c:v>
                </c:pt>
              </c:numCache>
            </c:numRef>
          </c:val>
        </c:ser>
        <c:ser>
          <c:idx val="3"/>
          <c:order val="3"/>
          <c:tx>
            <c:v>Pays Bas</c:v>
          </c:tx>
          <c:spPr>
            <a:ln>
              <a:solidFill>
                <a:srgbClr val="FF660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WPH!$Q$78:$Q$139</c:f>
              <c:numCache>
                <c:formatCode>0.0</c:formatCode>
                <c:ptCount val="62"/>
                <c:pt idx="0">
                  <c:v>98.187431574654752</c:v>
                </c:pt>
                <c:pt idx="1">
                  <c:v>100.95651898990937</c:v>
                </c:pt>
                <c:pt idx="2">
                  <c:v>100.47876827944035</c:v>
                </c:pt>
                <c:pt idx="3">
                  <c:v>100.37728115599315</c:v>
                </c:pt>
                <c:pt idx="4">
                  <c:v>101.80166831944985</c:v>
                </c:pt>
                <c:pt idx="5">
                  <c:v>100.97490865977392</c:v>
                </c:pt>
                <c:pt idx="6">
                  <c:v>103.09816912919572</c:v>
                </c:pt>
                <c:pt idx="7">
                  <c:v>104.73818012719885</c:v>
                </c:pt>
                <c:pt idx="8">
                  <c:v>105.36192376653402</c:v>
                </c:pt>
                <c:pt idx="9">
                  <c:v>107.42405700460191</c:v>
                </c:pt>
                <c:pt idx="10">
                  <c:v>108.11457094872691</c:v>
                </c:pt>
                <c:pt idx="11">
                  <c:v>109.87736266970262</c:v>
                </c:pt>
                <c:pt idx="12">
                  <c:v>111.14609633087331</c:v>
                </c:pt>
                <c:pt idx="13">
                  <c:v>111.98155138858961</c:v>
                </c:pt>
                <c:pt idx="14">
                  <c:v>112.34809872691955</c:v>
                </c:pt>
                <c:pt idx="15">
                  <c:v>112.71292791423002</c:v>
                </c:pt>
                <c:pt idx="16">
                  <c:v>114.51111809513642</c:v>
                </c:pt>
                <c:pt idx="17">
                  <c:v>116.03687307869248</c:v>
                </c:pt>
                <c:pt idx="18">
                  <c:v>119.12096112386205</c:v>
                </c:pt>
                <c:pt idx="19">
                  <c:v>121.46407016074299</c:v>
                </c:pt>
                <c:pt idx="20">
                  <c:v>122.151707338515</c:v>
                </c:pt>
                <c:pt idx="21">
                  <c:v>123.95151090005812</c:v>
                </c:pt>
                <c:pt idx="22">
                  <c:v>125.77309512619273</c:v>
                </c:pt>
                <c:pt idx="23">
                  <c:v>126.33302770856891</c:v>
                </c:pt>
                <c:pt idx="24">
                  <c:v>129.11215169879532</c:v>
                </c:pt>
                <c:pt idx="25">
                  <c:v>129.70139148673601</c:v>
                </c:pt>
                <c:pt idx="26">
                  <c:v>130.84877051601813</c:v>
                </c:pt>
                <c:pt idx="27">
                  <c:v>132.46887862807893</c:v>
                </c:pt>
                <c:pt idx="28">
                  <c:v>133.31009738487856</c:v>
                </c:pt>
                <c:pt idx="29">
                  <c:v>134.94118727294122</c:v>
                </c:pt>
                <c:pt idx="30">
                  <c:v>136.13845967048664</c:v>
                </c:pt>
                <c:pt idx="31">
                  <c:v>138.3884354474126</c:v>
                </c:pt>
                <c:pt idx="32">
                  <c:v>139.11016032202662</c:v>
                </c:pt>
                <c:pt idx="33">
                  <c:v>141.82361601223135</c:v>
                </c:pt>
                <c:pt idx="34">
                  <c:v>141.22293636474384</c:v>
                </c:pt>
                <c:pt idx="35">
                  <c:v>140.6354499826721</c:v>
                </c:pt>
                <c:pt idx="36">
                  <c:v>142.58381248515448</c:v>
                </c:pt>
                <c:pt idx="37">
                  <c:v>140.78565448134952</c:v>
                </c:pt>
                <c:pt idx="38">
                  <c:v>142.70826631474</c:v>
                </c:pt>
                <c:pt idx="39">
                  <c:v>143.60449209987468</c:v>
                </c:pt>
                <c:pt idx="40">
                  <c:v>143.49990931826667</c:v>
                </c:pt>
                <c:pt idx="41">
                  <c:v>146.45637950093766</c:v>
                </c:pt>
                <c:pt idx="42">
                  <c:v>147.15644472783168</c:v>
                </c:pt>
                <c:pt idx="43">
                  <c:v>148.56938062381462</c:v>
                </c:pt>
                <c:pt idx="44">
                  <c:v>149.64155370563998</c:v>
                </c:pt>
                <c:pt idx="45">
                  <c:v>150.46863191349522</c:v>
                </c:pt>
                <c:pt idx="46">
                  <c:v>151.78640594751681</c:v>
                </c:pt>
                <c:pt idx="47">
                  <c:v>153.31810912015752</c:v>
                </c:pt>
                <c:pt idx="48">
                  <c:v>154.09765373670373</c:v>
                </c:pt>
                <c:pt idx="49">
                  <c:v>154.29353423007271</c:v>
                </c:pt>
                <c:pt idx="50">
                  <c:v>156.42369461195472</c:v>
                </c:pt>
                <c:pt idx="51">
                  <c:v>157.6726912079659</c:v>
                </c:pt>
                <c:pt idx="52">
                  <c:v>159.22382757917092</c:v>
                </c:pt>
                <c:pt idx="53">
                  <c:v>159.98952810885172</c:v>
                </c:pt>
                <c:pt idx="54">
                  <c:v>160.05104788144098</c:v>
                </c:pt>
                <c:pt idx="55">
                  <c:v>160.43089944870704</c:v>
                </c:pt>
                <c:pt idx="56">
                  <c:v>160.9745219970815</c:v>
                </c:pt>
                <c:pt idx="57">
                  <c:v>162.62147139991049</c:v>
                </c:pt>
                <c:pt idx="58">
                  <c:v>162.1695768880532</c:v>
                </c:pt>
                <c:pt idx="59">
                  <c:v>162.51757547484914</c:v>
                </c:pt>
                <c:pt idx="60">
                  <c:v>162.91150967507357</c:v>
                </c:pt>
                <c:pt idx="61">
                  <c:v>163.44370181297404</c:v>
                </c:pt>
              </c:numCache>
            </c:numRef>
          </c:val>
        </c:ser>
        <c:marker val="1"/>
        <c:axId val="133992448"/>
        <c:axId val="133993984"/>
      </c:lineChart>
      <c:dateAx>
        <c:axId val="133992448"/>
        <c:scaling>
          <c:orientation val="minMax"/>
        </c:scaling>
        <c:axPos val="b"/>
        <c:majorGridlines>
          <c:spPr>
            <a:ln>
              <a:prstDash val="sysDot"/>
            </a:ln>
          </c:spPr>
        </c:majorGridlines>
        <c:numFmt formatCode="yyyy" sourceLinked="0"/>
        <c:tickLblPos val="nextTo"/>
        <c:crossAx val="133993984"/>
        <c:crosses val="autoZero"/>
        <c:auto val="1"/>
        <c:lblOffset val="100"/>
        <c:majorUnit val="12"/>
        <c:majorTimeUnit val="months"/>
      </c:dateAx>
      <c:valAx>
        <c:axId val="133993984"/>
        <c:scaling>
          <c:orientation val="minMax"/>
          <c:min val="80"/>
        </c:scaling>
        <c:axPos val="l"/>
        <c:majorGridlines>
          <c:spPr>
            <a:ln>
              <a:prstDash val="sysDot"/>
            </a:ln>
          </c:spPr>
        </c:majorGridlines>
        <c:numFmt formatCode="0" sourceLinked="0"/>
        <c:tickLblPos val="nextTo"/>
        <c:crossAx val="133992448"/>
        <c:crosses val="autoZero"/>
        <c:crossBetween val="between"/>
      </c:valAx>
      <c:spPr>
        <a:solidFill>
          <a:srgbClr val="FFFFFF"/>
        </a:solidFill>
      </c:spPr>
    </c:plotArea>
    <c:legend>
      <c:legendPos val="b"/>
      <c:layout/>
    </c:legend>
    <c:plotVisOnly val="1"/>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b="0"/>
            </a:pPr>
            <a:r>
              <a:rPr lang="fr-FR" sz="1400" b="0" noProof="0" smtClean="0"/>
              <a:t>Coût salarial horaire réel </a:t>
            </a:r>
            <a:br>
              <a:rPr lang="fr-FR" sz="1400" b="0" noProof="0" smtClean="0"/>
            </a:br>
            <a:r>
              <a:rPr lang="fr-FR" sz="1400" b="0" noProof="0" smtClean="0"/>
              <a:t>indice</a:t>
            </a:r>
            <a:r>
              <a:rPr lang="fr-FR" sz="1400" b="0" noProof="0" dirty="0" smtClean="0"/>
              <a:t>, 1996=100</a:t>
            </a:r>
            <a:endParaRPr lang="fr-FR" sz="1400" b="0" noProof="0" dirty="0"/>
          </a:p>
        </c:rich>
      </c:tx>
      <c:layout/>
    </c:title>
    <c:plotArea>
      <c:layout>
        <c:manualLayout>
          <c:layoutTarget val="inner"/>
          <c:xMode val="edge"/>
          <c:yMode val="edge"/>
          <c:x val="0.104774034270103"/>
          <c:y val="0.14808439373257187"/>
          <c:w val="0.8525327788711925"/>
          <c:h val="0.65182975474015425"/>
        </c:manualLayout>
      </c:layout>
      <c:lineChart>
        <c:grouping val="standard"/>
        <c:ser>
          <c:idx val="0"/>
          <c:order val="0"/>
          <c:tx>
            <c:strRef>
              <c:f>real_wph!$C$1</c:f>
              <c:strCache>
                <c:ptCount val="1"/>
                <c:pt idx="0">
                  <c:v>Belgique</c:v>
                </c:pt>
              </c:strCache>
            </c:strRef>
          </c:tx>
          <c:spPr>
            <a:ln>
              <a:solidFill>
                <a:srgbClr val="C0000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real_wph!$C$2:$C$67</c:f>
              <c:numCache>
                <c:formatCode>General</c:formatCode>
                <c:ptCount val="66"/>
                <c:pt idx="0">
                  <c:v>99.10123404773833</c:v>
                </c:pt>
                <c:pt idx="1">
                  <c:v>99.292545840135944</c:v>
                </c:pt>
                <c:pt idx="2">
                  <c:v>99.513572447973232</c:v>
                </c:pt>
                <c:pt idx="3">
                  <c:v>101.42272678801119</c:v>
                </c:pt>
                <c:pt idx="4">
                  <c:v>99.5203804347843</c:v>
                </c:pt>
                <c:pt idx="5">
                  <c:v>99.884333790515683</c:v>
                </c:pt>
                <c:pt idx="6">
                  <c:v>100.27691371416481</c:v>
                </c:pt>
                <c:pt idx="7">
                  <c:v>100.31252893486905</c:v>
                </c:pt>
                <c:pt idx="8">
                  <c:v>100.86453210282187</c:v>
                </c:pt>
                <c:pt idx="9">
                  <c:v>101.57347593903845</c:v>
                </c:pt>
                <c:pt idx="10">
                  <c:v>101.20912879049794</c:v>
                </c:pt>
                <c:pt idx="11">
                  <c:v>101.24729961080072</c:v>
                </c:pt>
                <c:pt idx="12">
                  <c:v>101.68501731132008</c:v>
                </c:pt>
                <c:pt idx="13">
                  <c:v>101.37486673591998</c:v>
                </c:pt>
                <c:pt idx="14">
                  <c:v>102.01437010644916</c:v>
                </c:pt>
                <c:pt idx="15">
                  <c:v>102.58690525878355</c:v>
                </c:pt>
                <c:pt idx="16">
                  <c:v>103.27272981540382</c:v>
                </c:pt>
                <c:pt idx="17">
                  <c:v>103.86495395131678</c:v>
                </c:pt>
                <c:pt idx="18">
                  <c:v>104.45879964630859</c:v>
                </c:pt>
                <c:pt idx="19">
                  <c:v>104.5562167300659</c:v>
                </c:pt>
                <c:pt idx="20">
                  <c:v>104.01380053858765</c:v>
                </c:pt>
                <c:pt idx="21">
                  <c:v>102.53944998162622</c:v>
                </c:pt>
                <c:pt idx="22">
                  <c:v>102.08920440360106</c:v>
                </c:pt>
                <c:pt idx="23">
                  <c:v>102.25626043373592</c:v>
                </c:pt>
                <c:pt idx="24">
                  <c:v>103.42564944354532</c:v>
                </c:pt>
                <c:pt idx="25">
                  <c:v>103.50590912653225</c:v>
                </c:pt>
                <c:pt idx="26">
                  <c:v>104.5819682479307</c:v>
                </c:pt>
                <c:pt idx="27">
                  <c:v>105.71223581327865</c:v>
                </c:pt>
                <c:pt idx="28">
                  <c:v>106.43650818145395</c:v>
                </c:pt>
                <c:pt idx="29">
                  <c:v>107.31814211594298</c:v>
                </c:pt>
                <c:pt idx="30">
                  <c:v>107.23237283499655</c:v>
                </c:pt>
                <c:pt idx="31">
                  <c:v>107.65313732235303</c:v>
                </c:pt>
                <c:pt idx="32">
                  <c:v>107.04109073343037</c:v>
                </c:pt>
                <c:pt idx="33">
                  <c:v>107.73073526690975</c:v>
                </c:pt>
                <c:pt idx="34">
                  <c:v>107.90662614413642</c:v>
                </c:pt>
                <c:pt idx="35">
                  <c:v>107.93923780033833</c:v>
                </c:pt>
                <c:pt idx="36">
                  <c:v>107.84728630836379</c:v>
                </c:pt>
                <c:pt idx="37">
                  <c:v>107.03857829939501</c:v>
                </c:pt>
                <c:pt idx="38">
                  <c:v>106.95370953912418</c:v>
                </c:pt>
                <c:pt idx="39">
                  <c:v>107.31367002079234</c:v>
                </c:pt>
                <c:pt idx="40">
                  <c:v>106.38792398419976</c:v>
                </c:pt>
                <c:pt idx="41">
                  <c:v>106.68123256327648</c:v>
                </c:pt>
                <c:pt idx="42">
                  <c:v>107.12599875297271</c:v>
                </c:pt>
                <c:pt idx="43">
                  <c:v>107.24585900767488</c:v>
                </c:pt>
                <c:pt idx="44">
                  <c:v>107.73052935089022</c:v>
                </c:pt>
                <c:pt idx="45">
                  <c:v>107.75259493661945</c:v>
                </c:pt>
                <c:pt idx="46">
                  <c:v>107.52292148055425</c:v>
                </c:pt>
                <c:pt idx="47">
                  <c:v>108.23747836667035</c:v>
                </c:pt>
                <c:pt idx="48">
                  <c:v>108.85915370151532</c:v>
                </c:pt>
                <c:pt idx="49">
                  <c:v>109.82563374644855</c:v>
                </c:pt>
                <c:pt idx="50">
                  <c:v>109.31146590329872</c:v>
                </c:pt>
                <c:pt idx="51">
                  <c:v>108.67698899476478</c:v>
                </c:pt>
                <c:pt idx="52">
                  <c:v>108.38485395912042</c:v>
                </c:pt>
                <c:pt idx="53">
                  <c:v>107.91146324714279</c:v>
                </c:pt>
                <c:pt idx="54">
                  <c:v>107.91754125680396</c:v>
                </c:pt>
                <c:pt idx="55">
                  <c:v>109.84198531524369</c:v>
                </c:pt>
                <c:pt idx="56">
                  <c:v>110.50571905043255</c:v>
                </c:pt>
                <c:pt idx="57">
                  <c:v>111.48335211617579</c:v>
                </c:pt>
                <c:pt idx="58">
                  <c:v>112.1507448106518</c:v>
                </c:pt>
                <c:pt idx="59">
                  <c:v>111.83847469639935</c:v>
                </c:pt>
                <c:pt idx="60">
                  <c:v>110.31310820978955</c:v>
                </c:pt>
                <c:pt idx="61">
                  <c:v>109.96616516125032</c:v>
                </c:pt>
                <c:pt idx="62">
                  <c:v>110.29751571215056</c:v>
                </c:pt>
                <c:pt idx="63">
                  <c:v>110.26225376196183</c:v>
                </c:pt>
                <c:pt idx="64">
                  <c:v>109.20597427266515</c:v>
                </c:pt>
                <c:pt idx="65">
                  <c:v>108.92156012339481</c:v>
                </c:pt>
              </c:numCache>
            </c:numRef>
          </c:val>
        </c:ser>
        <c:ser>
          <c:idx val="2"/>
          <c:order val="1"/>
          <c:tx>
            <c:strRef>
              <c:f>real_wph!$E$1</c:f>
              <c:strCache>
                <c:ptCount val="1"/>
                <c:pt idx="0">
                  <c:v>Allemagne</c:v>
                </c:pt>
              </c:strCache>
            </c:strRef>
          </c:tx>
          <c:spPr>
            <a:ln>
              <a:solidFill>
                <a:srgbClr val="92D05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real_wph!$E$2:$E$67</c:f>
              <c:numCache>
                <c:formatCode>General</c:formatCode>
                <c:ptCount val="66"/>
                <c:pt idx="0">
                  <c:v>97.451276229979527</c:v>
                </c:pt>
                <c:pt idx="1">
                  <c:v>98.890960265909499</c:v>
                </c:pt>
                <c:pt idx="2">
                  <c:v>99.16865396952474</c:v>
                </c:pt>
                <c:pt idx="3">
                  <c:v>99.566965808787373</c:v>
                </c:pt>
                <c:pt idx="4">
                  <c:v>100.59842901796759</c:v>
                </c:pt>
                <c:pt idx="5">
                  <c:v>99.322982071352158</c:v>
                </c:pt>
                <c:pt idx="6">
                  <c:v>99.785079036295258</c:v>
                </c:pt>
                <c:pt idx="7">
                  <c:v>100.29392915971682</c:v>
                </c:pt>
                <c:pt idx="8">
                  <c:v>100.95504828201034</c:v>
                </c:pt>
                <c:pt idx="9">
                  <c:v>99.030571721020479</c:v>
                </c:pt>
                <c:pt idx="10">
                  <c:v>99.076269772223981</c:v>
                </c:pt>
                <c:pt idx="11">
                  <c:v>99.609637082990858</c:v>
                </c:pt>
                <c:pt idx="12">
                  <c:v>100.33645381097071</c:v>
                </c:pt>
                <c:pt idx="13">
                  <c:v>100.62712565027932</c:v>
                </c:pt>
                <c:pt idx="14">
                  <c:v>100.82545538772735</c:v>
                </c:pt>
                <c:pt idx="15">
                  <c:v>101.06853475476251</c:v>
                </c:pt>
                <c:pt idx="16">
                  <c:v>101.55618845229525</c:v>
                </c:pt>
                <c:pt idx="17">
                  <c:v>102.21645039036046</c:v>
                </c:pt>
                <c:pt idx="18">
                  <c:v>101.79615588527476</c:v>
                </c:pt>
                <c:pt idx="19">
                  <c:v>101.42172890479793</c:v>
                </c:pt>
                <c:pt idx="20">
                  <c:v>102.32559485349084</c:v>
                </c:pt>
                <c:pt idx="21">
                  <c:v>103.16289830107915</c:v>
                </c:pt>
                <c:pt idx="22">
                  <c:v>103.93283538484539</c:v>
                </c:pt>
                <c:pt idx="23">
                  <c:v>103.80629183359522</c:v>
                </c:pt>
                <c:pt idx="24">
                  <c:v>103.98361842083852</c:v>
                </c:pt>
                <c:pt idx="25">
                  <c:v>103.61136617964227</c:v>
                </c:pt>
                <c:pt idx="26">
                  <c:v>103.88292262864262</c:v>
                </c:pt>
                <c:pt idx="27">
                  <c:v>105.08701537997653</c:v>
                </c:pt>
                <c:pt idx="28">
                  <c:v>104.52412648249799</c:v>
                </c:pt>
                <c:pt idx="29">
                  <c:v>103.95524900517412</c:v>
                </c:pt>
                <c:pt idx="30">
                  <c:v>104.81887641317815</c:v>
                </c:pt>
                <c:pt idx="31">
                  <c:v>105.64547641366809</c:v>
                </c:pt>
                <c:pt idx="32">
                  <c:v>104.99250044915162</c:v>
                </c:pt>
                <c:pt idx="33">
                  <c:v>105.45573264683235</c:v>
                </c:pt>
                <c:pt idx="34">
                  <c:v>105.84102139770343</c:v>
                </c:pt>
                <c:pt idx="35">
                  <c:v>105.86880549809837</c:v>
                </c:pt>
                <c:pt idx="36">
                  <c:v>105.36130131813785</c:v>
                </c:pt>
                <c:pt idx="37">
                  <c:v>105.10950095444956</c:v>
                </c:pt>
                <c:pt idx="38">
                  <c:v>104.33332118064541</c:v>
                </c:pt>
                <c:pt idx="39">
                  <c:v>103.45023018998569</c:v>
                </c:pt>
                <c:pt idx="40">
                  <c:v>104.29275959682315</c:v>
                </c:pt>
                <c:pt idx="41">
                  <c:v>102.74779341321162</c:v>
                </c:pt>
                <c:pt idx="42">
                  <c:v>102.20933660790475</c:v>
                </c:pt>
                <c:pt idx="43">
                  <c:v>101.42763275949135</c:v>
                </c:pt>
                <c:pt idx="44">
                  <c:v>102.22164230508587</c:v>
                </c:pt>
                <c:pt idx="45">
                  <c:v>101.84048861314858</c:v>
                </c:pt>
                <c:pt idx="46">
                  <c:v>102.15005656613855</c:v>
                </c:pt>
                <c:pt idx="47">
                  <c:v>101.40048367043933</c:v>
                </c:pt>
                <c:pt idx="48">
                  <c:v>100.45926815637716</c:v>
                </c:pt>
                <c:pt idx="49">
                  <c:v>100.51036337149216</c:v>
                </c:pt>
                <c:pt idx="50">
                  <c:v>100.37191423855701</c:v>
                </c:pt>
                <c:pt idx="51">
                  <c:v>99.730313842482758</c:v>
                </c:pt>
                <c:pt idx="52">
                  <c:v>99.719245293699231</c:v>
                </c:pt>
                <c:pt idx="53">
                  <c:v>98.561304825418503</c:v>
                </c:pt>
                <c:pt idx="54">
                  <c:v>98.972350368716349</c:v>
                </c:pt>
                <c:pt idx="55">
                  <c:v>102.21711642456941</c:v>
                </c:pt>
                <c:pt idx="56">
                  <c:v>103.02852353647305</c:v>
                </c:pt>
                <c:pt idx="57">
                  <c:v>103.3048194207836</c:v>
                </c:pt>
                <c:pt idx="58">
                  <c:v>103.32324528380163</c:v>
                </c:pt>
                <c:pt idx="59">
                  <c:v>102.39065240915222</c:v>
                </c:pt>
                <c:pt idx="60">
                  <c:v>102.48256346626962</c:v>
                </c:pt>
                <c:pt idx="61">
                  <c:v>101.94446546490342</c:v>
                </c:pt>
                <c:pt idx="62">
                  <c:v>101.51369443634952</c:v>
                </c:pt>
                <c:pt idx="63">
                  <c:v>101.41333714550511</c:v>
                </c:pt>
                <c:pt idx="64">
                  <c:v>102.18170664725861</c:v>
                </c:pt>
                <c:pt idx="65">
                  <c:v>102.68534672891055</c:v>
                </c:pt>
              </c:numCache>
            </c:numRef>
          </c:val>
        </c:ser>
        <c:ser>
          <c:idx val="1"/>
          <c:order val="2"/>
          <c:tx>
            <c:strRef>
              <c:f>real_wph!$D$1</c:f>
              <c:strCache>
                <c:ptCount val="1"/>
                <c:pt idx="0">
                  <c:v>France</c:v>
                </c:pt>
              </c:strCache>
            </c:strRef>
          </c:tx>
          <c:spPr>
            <a:ln>
              <a:solidFill>
                <a:srgbClr val="7030A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real_wph!$D$2:$D$67</c:f>
              <c:numCache>
                <c:formatCode>General</c:formatCode>
                <c:ptCount val="66"/>
                <c:pt idx="0">
                  <c:v>99.652767699755458</c:v>
                </c:pt>
                <c:pt idx="1">
                  <c:v>100.29439543512356</c:v>
                </c:pt>
                <c:pt idx="2">
                  <c:v>100.28953041857935</c:v>
                </c:pt>
                <c:pt idx="3">
                  <c:v>100.00075707262422</c:v>
                </c:pt>
                <c:pt idx="4">
                  <c:v>99.855324918047884</c:v>
                </c:pt>
                <c:pt idx="5">
                  <c:v>99.871152448219036</c:v>
                </c:pt>
                <c:pt idx="6">
                  <c:v>100.26164020776282</c:v>
                </c:pt>
                <c:pt idx="7">
                  <c:v>100.01078578361195</c:v>
                </c:pt>
                <c:pt idx="8">
                  <c:v>100.29152908466418</c:v>
                </c:pt>
                <c:pt idx="9">
                  <c:v>101.04674075394034</c:v>
                </c:pt>
                <c:pt idx="10">
                  <c:v>101.03735188268755</c:v>
                </c:pt>
                <c:pt idx="11">
                  <c:v>101.14170036169475</c:v>
                </c:pt>
                <c:pt idx="12">
                  <c:v>101.79417293672768</c:v>
                </c:pt>
                <c:pt idx="13">
                  <c:v>102.03841235759647</c:v>
                </c:pt>
                <c:pt idx="14">
                  <c:v>102.58598987222852</c:v>
                </c:pt>
                <c:pt idx="15">
                  <c:v>103.2128337197762</c:v>
                </c:pt>
                <c:pt idx="16">
                  <c:v>103.97284232953523</c:v>
                </c:pt>
                <c:pt idx="17">
                  <c:v>104.01434398618809</c:v>
                </c:pt>
                <c:pt idx="18">
                  <c:v>104.90623775580089</c:v>
                </c:pt>
                <c:pt idx="19">
                  <c:v>105.65769336138312</c:v>
                </c:pt>
                <c:pt idx="20">
                  <c:v>106.65642468518332</c:v>
                </c:pt>
                <c:pt idx="21">
                  <c:v>107.48306745325854</c:v>
                </c:pt>
                <c:pt idx="22">
                  <c:v>107.69110322106999</c:v>
                </c:pt>
                <c:pt idx="23">
                  <c:v>107.99942312711462</c:v>
                </c:pt>
                <c:pt idx="24">
                  <c:v>108.1942175101926</c:v>
                </c:pt>
                <c:pt idx="25">
                  <c:v>108.56122457303493</c:v>
                </c:pt>
                <c:pt idx="26">
                  <c:v>109.40128267418569</c:v>
                </c:pt>
                <c:pt idx="27">
                  <c:v>110.62998488332335</c:v>
                </c:pt>
                <c:pt idx="28">
                  <c:v>111.69783437789521</c:v>
                </c:pt>
                <c:pt idx="29">
                  <c:v>113.20598166805551</c:v>
                </c:pt>
                <c:pt idx="30">
                  <c:v>113.75139844197562</c:v>
                </c:pt>
                <c:pt idx="31">
                  <c:v>113.84080376604832</c:v>
                </c:pt>
                <c:pt idx="32">
                  <c:v>113.486960541504</c:v>
                </c:pt>
                <c:pt idx="33">
                  <c:v>114.17430423272546</c:v>
                </c:pt>
                <c:pt idx="34">
                  <c:v>114.35727118195425</c:v>
                </c:pt>
                <c:pt idx="35">
                  <c:v>113.98599338206726</c:v>
                </c:pt>
                <c:pt idx="36">
                  <c:v>114.20355890353201</c:v>
                </c:pt>
                <c:pt idx="37">
                  <c:v>114.00425305538432</c:v>
                </c:pt>
                <c:pt idx="38">
                  <c:v>114.00525888854894</c:v>
                </c:pt>
                <c:pt idx="39">
                  <c:v>114.16481849843395</c:v>
                </c:pt>
                <c:pt idx="40">
                  <c:v>114.75229237093905</c:v>
                </c:pt>
                <c:pt idx="41">
                  <c:v>115.12995440215055</c:v>
                </c:pt>
                <c:pt idx="42">
                  <c:v>115.48427790680924</c:v>
                </c:pt>
                <c:pt idx="43">
                  <c:v>116.52211637415211</c:v>
                </c:pt>
                <c:pt idx="44">
                  <c:v>117.15173101662401</c:v>
                </c:pt>
                <c:pt idx="45">
                  <c:v>117.46253280005755</c:v>
                </c:pt>
                <c:pt idx="46">
                  <c:v>117.98448454628917</c:v>
                </c:pt>
                <c:pt idx="47">
                  <c:v>119.37803697670255</c:v>
                </c:pt>
                <c:pt idx="48">
                  <c:v>119.24244647221431</c:v>
                </c:pt>
                <c:pt idx="49">
                  <c:v>118.82168224620627</c:v>
                </c:pt>
                <c:pt idx="50">
                  <c:v>118.40462953411453</c:v>
                </c:pt>
                <c:pt idx="51">
                  <c:v>117.73021697909122</c:v>
                </c:pt>
                <c:pt idx="52">
                  <c:v>116.76700461078593</c:v>
                </c:pt>
                <c:pt idx="53">
                  <c:v>116.16538910824231</c:v>
                </c:pt>
                <c:pt idx="54">
                  <c:v>116.32566455701767</c:v>
                </c:pt>
                <c:pt idx="55">
                  <c:v>117.57906186026597</c:v>
                </c:pt>
                <c:pt idx="56">
                  <c:v>118.75909837724733</c:v>
                </c:pt>
                <c:pt idx="57">
                  <c:v>119.94612096748592</c:v>
                </c:pt>
                <c:pt idx="58">
                  <c:v>120.56430600805128</c:v>
                </c:pt>
                <c:pt idx="59">
                  <c:v>121.1777352267525</c:v>
                </c:pt>
                <c:pt idx="60">
                  <c:v>120.87581186221225</c:v>
                </c:pt>
                <c:pt idx="61">
                  <c:v>120.81174286044345</c:v>
                </c:pt>
                <c:pt idx="62">
                  <c:v>120.82595545010324</c:v>
                </c:pt>
                <c:pt idx="63">
                  <c:v>121.03117058596852</c:v>
                </c:pt>
                <c:pt idx="64">
                  <c:v>120.93339787962285</c:v>
                </c:pt>
                <c:pt idx="65">
                  <c:v>121.10156286064961</c:v>
                </c:pt>
              </c:numCache>
            </c:numRef>
          </c:val>
        </c:ser>
        <c:ser>
          <c:idx val="3"/>
          <c:order val="3"/>
          <c:tx>
            <c:strRef>
              <c:f>real_wph!$F$1</c:f>
              <c:strCache>
                <c:ptCount val="1"/>
                <c:pt idx="0">
                  <c:v>Pays Bas</c:v>
                </c:pt>
              </c:strCache>
            </c:strRef>
          </c:tx>
          <c:spPr>
            <a:ln>
              <a:solidFill>
                <a:srgbClr val="FF660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real_wph!$F$2:$F$67</c:f>
              <c:numCache>
                <c:formatCode>General</c:formatCode>
                <c:ptCount val="66"/>
                <c:pt idx="0">
                  <c:v>95.709901698706432</c:v>
                </c:pt>
                <c:pt idx="1">
                  <c:v>95.53727908525137</c:v>
                </c:pt>
                <c:pt idx="2">
                  <c:v>112.13442650278795</c:v>
                </c:pt>
                <c:pt idx="3">
                  <c:v>98.715298014829358</c:v>
                </c:pt>
                <c:pt idx="4">
                  <c:v>98.625028077408189</c:v>
                </c:pt>
                <c:pt idx="5">
                  <c:v>101.025934121712</c:v>
                </c:pt>
                <c:pt idx="6">
                  <c:v>100.50943284372129</c:v>
                </c:pt>
                <c:pt idx="7">
                  <c:v>99.835258996301818</c:v>
                </c:pt>
                <c:pt idx="8">
                  <c:v>100.77890648862135</c:v>
                </c:pt>
                <c:pt idx="9">
                  <c:v>99.689512788686358</c:v>
                </c:pt>
                <c:pt idx="10">
                  <c:v>100.82677395112005</c:v>
                </c:pt>
                <c:pt idx="11">
                  <c:v>101.80952379170922</c:v>
                </c:pt>
                <c:pt idx="12">
                  <c:v>102.28918939322365</c:v>
                </c:pt>
                <c:pt idx="13">
                  <c:v>103.78569840957185</c:v>
                </c:pt>
                <c:pt idx="14">
                  <c:v>104.19887401623235</c:v>
                </c:pt>
                <c:pt idx="15">
                  <c:v>105.22405925313916</c:v>
                </c:pt>
                <c:pt idx="16">
                  <c:v>105.72999176414532</c:v>
                </c:pt>
                <c:pt idx="17">
                  <c:v>106.06203136784325</c:v>
                </c:pt>
                <c:pt idx="18">
                  <c:v>106.06687915564905</c:v>
                </c:pt>
                <c:pt idx="19">
                  <c:v>105.85461345205107</c:v>
                </c:pt>
                <c:pt idx="20">
                  <c:v>107.18977984713725</c:v>
                </c:pt>
                <c:pt idx="21">
                  <c:v>107.72625050015475</c:v>
                </c:pt>
                <c:pt idx="22">
                  <c:v>109.53696353254041</c:v>
                </c:pt>
                <c:pt idx="23">
                  <c:v>110.67698757850364</c:v>
                </c:pt>
                <c:pt idx="24">
                  <c:v>109.03452807389931</c:v>
                </c:pt>
                <c:pt idx="25">
                  <c:v>109.26708539660514</c:v>
                </c:pt>
                <c:pt idx="26">
                  <c:v>109.91863310268008</c:v>
                </c:pt>
                <c:pt idx="27">
                  <c:v>109.58514416991959</c:v>
                </c:pt>
                <c:pt idx="28">
                  <c:v>110.27292245387405</c:v>
                </c:pt>
                <c:pt idx="29">
                  <c:v>110.01557830777789</c:v>
                </c:pt>
                <c:pt idx="30">
                  <c:v>110.27848487894585</c:v>
                </c:pt>
                <c:pt idx="31">
                  <c:v>111.1731108541243</c:v>
                </c:pt>
                <c:pt idx="32">
                  <c:v>110.81232972984922</c:v>
                </c:pt>
                <c:pt idx="33">
                  <c:v>112.00609367419302</c:v>
                </c:pt>
                <c:pt idx="34">
                  <c:v>112.36785044214542</c:v>
                </c:pt>
                <c:pt idx="35">
                  <c:v>114.00739527166625</c:v>
                </c:pt>
                <c:pt idx="36">
                  <c:v>114.07762096404939</c:v>
                </c:pt>
                <c:pt idx="37">
                  <c:v>115.92799301737332</c:v>
                </c:pt>
                <c:pt idx="38">
                  <c:v>115.18266394195926</c:v>
                </c:pt>
                <c:pt idx="39">
                  <c:v>114.25986688769135</c:v>
                </c:pt>
                <c:pt idx="40">
                  <c:v>115.29341878876916</c:v>
                </c:pt>
                <c:pt idx="41">
                  <c:v>113.65677745820133</c:v>
                </c:pt>
                <c:pt idx="42">
                  <c:v>114.55453302296533</c:v>
                </c:pt>
                <c:pt idx="43">
                  <c:v>114.69118232773035</c:v>
                </c:pt>
                <c:pt idx="44">
                  <c:v>114.21357485926536</c:v>
                </c:pt>
                <c:pt idx="45">
                  <c:v>116.22601444440812</c:v>
                </c:pt>
                <c:pt idx="46">
                  <c:v>116.1207588268954</c:v>
                </c:pt>
                <c:pt idx="47">
                  <c:v>116.83123035172405</c:v>
                </c:pt>
                <c:pt idx="48">
                  <c:v>117.30958558149185</c:v>
                </c:pt>
                <c:pt idx="49">
                  <c:v>117.21443350331982</c:v>
                </c:pt>
                <c:pt idx="50">
                  <c:v>118.27844350002201</c:v>
                </c:pt>
                <c:pt idx="51">
                  <c:v>118.58155477007136</c:v>
                </c:pt>
                <c:pt idx="52">
                  <c:v>118.50997034384125</c:v>
                </c:pt>
                <c:pt idx="53">
                  <c:v>117.83632077283085</c:v>
                </c:pt>
                <c:pt idx="54">
                  <c:v>118.48176189843385</c:v>
                </c:pt>
                <c:pt idx="55">
                  <c:v>119.54922560158744</c:v>
                </c:pt>
                <c:pt idx="56">
                  <c:v>120.24693280553088</c:v>
                </c:pt>
                <c:pt idx="57">
                  <c:v>120.29882835354285</c:v>
                </c:pt>
                <c:pt idx="58">
                  <c:v>121.27714160995559</c:v>
                </c:pt>
                <c:pt idx="59">
                  <c:v>120.94633936932065</c:v>
                </c:pt>
                <c:pt idx="60">
                  <c:v>121.02858872608228</c:v>
                </c:pt>
                <c:pt idx="61">
                  <c:v>121.77172902737892</c:v>
                </c:pt>
                <c:pt idx="62">
                  <c:v>121.25822033073138</c:v>
                </c:pt>
                <c:pt idx="63">
                  <c:v>120.67079299456597</c:v>
                </c:pt>
                <c:pt idx="64">
                  <c:v>120.07441472230158</c:v>
                </c:pt>
                <c:pt idx="65">
                  <c:v>119.56051512459203</c:v>
                </c:pt>
              </c:numCache>
            </c:numRef>
          </c:val>
        </c:ser>
        <c:marker val="1"/>
        <c:axId val="134128384"/>
        <c:axId val="134129920"/>
      </c:lineChart>
      <c:dateAx>
        <c:axId val="134128384"/>
        <c:scaling>
          <c:orientation val="minMax"/>
          <c:min val="35125"/>
        </c:scaling>
        <c:axPos val="b"/>
        <c:majorGridlines>
          <c:spPr>
            <a:ln>
              <a:prstDash val="sysDot"/>
            </a:ln>
          </c:spPr>
        </c:majorGridlines>
        <c:numFmt formatCode="yyyy" sourceLinked="0"/>
        <c:tickLblPos val="nextTo"/>
        <c:txPr>
          <a:bodyPr rot="-5400000" vert="horz"/>
          <a:lstStyle/>
          <a:p>
            <a:pPr>
              <a:defRPr/>
            </a:pPr>
            <a:endParaRPr lang="nl-BE"/>
          </a:p>
        </c:txPr>
        <c:crossAx val="134129920"/>
        <c:crosses val="autoZero"/>
        <c:auto val="1"/>
        <c:lblOffset val="100"/>
        <c:majorUnit val="1"/>
        <c:majorTimeUnit val="years"/>
      </c:dateAx>
      <c:valAx>
        <c:axId val="134129920"/>
        <c:scaling>
          <c:orientation val="minMax"/>
          <c:max val="170"/>
          <c:min val="80"/>
        </c:scaling>
        <c:axPos val="l"/>
        <c:majorGridlines>
          <c:spPr>
            <a:ln>
              <a:prstDash val="sysDot"/>
            </a:ln>
          </c:spPr>
        </c:majorGridlines>
        <c:numFmt formatCode="General" sourceLinked="1"/>
        <c:tickLblPos val="nextTo"/>
        <c:crossAx val="134128384"/>
        <c:crosses val="autoZero"/>
        <c:crossBetween val="between"/>
      </c:valAx>
      <c:spPr>
        <a:solidFill>
          <a:srgbClr val="FFFFFF"/>
        </a:solidFill>
      </c:spPr>
    </c:plotArea>
    <c:legend>
      <c:legendPos val="b"/>
      <c:layout>
        <c:manualLayout>
          <c:xMode val="edge"/>
          <c:yMode val="edge"/>
          <c:x val="4.9999961067912414E-2"/>
          <c:y val="0.91368667500776857"/>
          <c:w val="0.89999981831693165"/>
          <c:h val="5.8762740111753434E-2"/>
        </c:manualLayout>
      </c:layout>
    </c:legend>
    <c:plotVisOnly val="1"/>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1312118742201413E-2"/>
          <c:y val="7.1062661498708934E-2"/>
          <c:w val="0.92110986075713397"/>
          <c:h val="0.66824416125094932"/>
        </c:manualLayout>
      </c:layout>
      <c:lineChart>
        <c:grouping val="standard"/>
        <c:ser>
          <c:idx val="0"/>
          <c:order val="0"/>
          <c:tx>
            <c:strRef>
              <c:f>Sheet1!$R$11</c:f>
              <c:strCache>
                <c:ptCount val="1"/>
                <c:pt idx="0">
                  <c:v>Ecart des salaires par rapport à la moyenne des trois pays voisins</c:v>
                </c:pt>
              </c:strCache>
            </c:strRef>
          </c:tx>
          <c:spPr>
            <a:ln>
              <a:solidFill>
                <a:srgbClr val="0070C0"/>
              </a:solidFill>
            </a:ln>
          </c:spPr>
          <c:marker>
            <c:symbol val="none"/>
          </c:marker>
          <c:cat>
            <c:numRef>
              <c:f>Sheet1!$Q$12:$Q$71</c:f>
              <c:numCache>
                <c:formatCode>mmm\-yy</c:formatCode>
                <c:ptCount val="60"/>
                <c:pt idx="0">
                  <c:v>35855</c:v>
                </c:pt>
                <c:pt idx="1">
                  <c:v>35947</c:v>
                </c:pt>
                <c:pt idx="2">
                  <c:v>36039</c:v>
                </c:pt>
                <c:pt idx="3">
                  <c:v>36130</c:v>
                </c:pt>
                <c:pt idx="4">
                  <c:v>36220</c:v>
                </c:pt>
                <c:pt idx="5">
                  <c:v>36312</c:v>
                </c:pt>
                <c:pt idx="6">
                  <c:v>36404</c:v>
                </c:pt>
                <c:pt idx="7">
                  <c:v>36495</c:v>
                </c:pt>
                <c:pt idx="8">
                  <c:v>36586</c:v>
                </c:pt>
                <c:pt idx="9">
                  <c:v>36678</c:v>
                </c:pt>
                <c:pt idx="10">
                  <c:v>36770</c:v>
                </c:pt>
                <c:pt idx="11">
                  <c:v>36861</c:v>
                </c:pt>
                <c:pt idx="12">
                  <c:v>36951</c:v>
                </c:pt>
                <c:pt idx="13">
                  <c:v>37043</c:v>
                </c:pt>
                <c:pt idx="14">
                  <c:v>37135</c:v>
                </c:pt>
                <c:pt idx="15">
                  <c:v>37226</c:v>
                </c:pt>
                <c:pt idx="16">
                  <c:v>37316</c:v>
                </c:pt>
                <c:pt idx="17">
                  <c:v>37408</c:v>
                </c:pt>
                <c:pt idx="18">
                  <c:v>37500</c:v>
                </c:pt>
                <c:pt idx="19">
                  <c:v>37591</c:v>
                </c:pt>
                <c:pt idx="20">
                  <c:v>37681</c:v>
                </c:pt>
                <c:pt idx="21">
                  <c:v>37773</c:v>
                </c:pt>
                <c:pt idx="22">
                  <c:v>37865</c:v>
                </c:pt>
                <c:pt idx="23">
                  <c:v>37956</c:v>
                </c:pt>
                <c:pt idx="24">
                  <c:v>38047</c:v>
                </c:pt>
                <c:pt idx="25">
                  <c:v>38139</c:v>
                </c:pt>
                <c:pt idx="26">
                  <c:v>38231</c:v>
                </c:pt>
                <c:pt idx="27">
                  <c:v>38322</c:v>
                </c:pt>
                <c:pt idx="28">
                  <c:v>38412</c:v>
                </c:pt>
                <c:pt idx="29">
                  <c:v>38504</c:v>
                </c:pt>
                <c:pt idx="30">
                  <c:v>38596</c:v>
                </c:pt>
                <c:pt idx="31">
                  <c:v>38687</c:v>
                </c:pt>
                <c:pt idx="32">
                  <c:v>38777</c:v>
                </c:pt>
                <c:pt idx="33">
                  <c:v>38869</c:v>
                </c:pt>
                <c:pt idx="34">
                  <c:v>38961</c:v>
                </c:pt>
                <c:pt idx="35">
                  <c:v>39052</c:v>
                </c:pt>
                <c:pt idx="36">
                  <c:v>39142</c:v>
                </c:pt>
                <c:pt idx="37">
                  <c:v>39234</c:v>
                </c:pt>
                <c:pt idx="38">
                  <c:v>39326</c:v>
                </c:pt>
                <c:pt idx="39">
                  <c:v>39417</c:v>
                </c:pt>
                <c:pt idx="40">
                  <c:v>39508</c:v>
                </c:pt>
                <c:pt idx="41">
                  <c:v>39600</c:v>
                </c:pt>
                <c:pt idx="42">
                  <c:v>39692</c:v>
                </c:pt>
                <c:pt idx="43">
                  <c:v>39783</c:v>
                </c:pt>
                <c:pt idx="44">
                  <c:v>39873</c:v>
                </c:pt>
                <c:pt idx="45">
                  <c:v>39965</c:v>
                </c:pt>
                <c:pt idx="46">
                  <c:v>40057</c:v>
                </c:pt>
                <c:pt idx="47">
                  <c:v>40148</c:v>
                </c:pt>
                <c:pt idx="48">
                  <c:v>40238</c:v>
                </c:pt>
                <c:pt idx="49">
                  <c:v>40330</c:v>
                </c:pt>
                <c:pt idx="50">
                  <c:v>40422</c:v>
                </c:pt>
                <c:pt idx="51">
                  <c:v>40513</c:v>
                </c:pt>
                <c:pt idx="52">
                  <c:v>40603</c:v>
                </c:pt>
                <c:pt idx="53">
                  <c:v>40695</c:v>
                </c:pt>
                <c:pt idx="54">
                  <c:v>40787</c:v>
                </c:pt>
                <c:pt idx="55">
                  <c:v>40878</c:v>
                </c:pt>
                <c:pt idx="56">
                  <c:v>40969</c:v>
                </c:pt>
                <c:pt idx="57">
                  <c:v>41061</c:v>
                </c:pt>
                <c:pt idx="58">
                  <c:v>41153</c:v>
                </c:pt>
                <c:pt idx="59">
                  <c:v>41244</c:v>
                </c:pt>
              </c:numCache>
            </c:numRef>
          </c:cat>
          <c:val>
            <c:numRef>
              <c:f>Sheet1!$R$12:$R$65</c:f>
              <c:numCache>
                <c:formatCode>0.00</c:formatCode>
                <c:ptCount val="54"/>
                <c:pt idx="0">
                  <c:v>0.55713881705739265</c:v>
                </c:pt>
                <c:pt idx="1">
                  <c:v>-1.7233405967221438</c:v>
                </c:pt>
                <c:pt idx="2">
                  <c:v>-0.76840644162934368</c:v>
                </c:pt>
                <c:pt idx="3">
                  <c:v>-0.29680799689309462</c:v>
                </c:pt>
                <c:pt idx="4">
                  <c:v>0.35907321622057342</c:v>
                </c:pt>
                <c:pt idx="5">
                  <c:v>0.87243754834864751</c:v>
                </c:pt>
                <c:pt idx="6">
                  <c:v>1.1814718419371317</c:v>
                </c:pt>
                <c:pt idx="7">
                  <c:v>1.2820287257791159</c:v>
                </c:pt>
                <c:pt idx="8">
                  <c:v>-0.66058354900997429</c:v>
                </c:pt>
                <c:pt idx="9">
                  <c:v>-1.9302404745754724</c:v>
                </c:pt>
                <c:pt idx="10">
                  <c:v>-3.3960330313322777</c:v>
                </c:pt>
                <c:pt idx="11">
                  <c:v>-3.3269024312143167</c:v>
                </c:pt>
                <c:pt idx="12">
                  <c:v>-1.4444477289150781</c:v>
                </c:pt>
                <c:pt idx="13">
                  <c:v>0.42618400865062583</c:v>
                </c:pt>
                <c:pt idx="14">
                  <c:v>1.8527244965845378</c:v>
                </c:pt>
                <c:pt idx="15">
                  <c:v>1.8985243808035124</c:v>
                </c:pt>
                <c:pt idx="16">
                  <c:v>1.4856051441637601</c:v>
                </c:pt>
                <c:pt idx="17">
                  <c:v>1.4794082519200922</c:v>
                </c:pt>
                <c:pt idx="18">
                  <c:v>0.10263290412722006</c:v>
                </c:pt>
                <c:pt idx="19">
                  <c:v>-0.22619110845045753</c:v>
                </c:pt>
                <c:pt idx="20">
                  <c:v>-0.56233076360988365</c:v>
                </c:pt>
                <c:pt idx="21">
                  <c:v>-0.87842438228562525</c:v>
                </c:pt>
                <c:pt idx="22">
                  <c:v>-0.26793874276946938</c:v>
                </c:pt>
                <c:pt idx="23">
                  <c:v>-0.24753119094237813</c:v>
                </c:pt>
                <c:pt idx="24">
                  <c:v>-0.10968268322547622</c:v>
                </c:pt>
                <c:pt idx="25">
                  <c:v>-1.0405022136746878</c:v>
                </c:pt>
                <c:pt idx="26">
                  <c:v>-0.4330037501955708</c:v>
                </c:pt>
                <c:pt idx="27">
                  <c:v>0.63105455621791373</c:v>
                </c:pt>
                <c:pt idx="28">
                  <c:v>-0.54267803471212961</c:v>
                </c:pt>
                <c:pt idx="29">
                  <c:v>1.4504063264700884</c:v>
                </c:pt>
                <c:pt idx="30">
                  <c:v>1.4873126076414778</c:v>
                </c:pt>
                <c:pt idx="31">
                  <c:v>0.61909420326009479</c:v>
                </c:pt>
                <c:pt idx="32">
                  <c:v>2.169324190641968</c:v>
                </c:pt>
                <c:pt idx="33">
                  <c:v>0.85326198019701749</c:v>
                </c:pt>
                <c:pt idx="34">
                  <c:v>-0.10696735590012274</c:v>
                </c:pt>
                <c:pt idx="35">
                  <c:v>0.30372609977416798</c:v>
                </c:pt>
                <c:pt idx="36">
                  <c:v>1.0526090219250781</c:v>
                </c:pt>
                <c:pt idx="37">
                  <c:v>1.7861385498953299</c:v>
                </c:pt>
                <c:pt idx="38">
                  <c:v>1.8522001582507241</c:v>
                </c:pt>
                <c:pt idx="39">
                  <c:v>1.6458624599279936</c:v>
                </c:pt>
                <c:pt idx="40">
                  <c:v>1.4899589886441678</c:v>
                </c:pt>
                <c:pt idx="41">
                  <c:v>1.8582340868560143</c:v>
                </c:pt>
                <c:pt idx="42">
                  <c:v>2.2126202721665402</c:v>
                </c:pt>
                <c:pt idx="43">
                  <c:v>1.574448221957844</c:v>
                </c:pt>
                <c:pt idx="44">
                  <c:v>0.10925084213553322</c:v>
                </c:pt>
                <c:pt idx="45">
                  <c:v>-1.0318030388529076</c:v>
                </c:pt>
                <c:pt idx="46">
                  <c:v>-0.68894777634406179</c:v>
                </c:pt>
                <c:pt idx="47">
                  <c:v>-0.23263439915200218</c:v>
                </c:pt>
                <c:pt idx="48">
                  <c:v>-0.60460758387992353</c:v>
                </c:pt>
                <c:pt idx="49">
                  <c:v>-0.14324016866764674</c:v>
                </c:pt>
                <c:pt idx="50">
                  <c:v>0.38485919548388475</c:v>
                </c:pt>
                <c:pt idx="51">
                  <c:v>0.63263341407321572</c:v>
                </c:pt>
                <c:pt idx="52">
                  <c:v>0.61028772459725456</c:v>
                </c:pt>
                <c:pt idx="53">
                  <c:v>-0.23106596106265975</c:v>
                </c:pt>
              </c:numCache>
            </c:numRef>
          </c:val>
        </c:ser>
        <c:ser>
          <c:idx val="1"/>
          <c:order val="1"/>
          <c:tx>
            <c:strRef>
              <c:f>Sheet1!$S$11</c:f>
              <c:strCache>
                <c:ptCount val="1"/>
                <c:pt idx="0">
                  <c:v>Variation salariale due au choc sur les prix (indice santé)</c:v>
                </c:pt>
              </c:strCache>
            </c:strRef>
          </c:tx>
          <c:spPr>
            <a:ln>
              <a:solidFill>
                <a:srgbClr val="C00000"/>
              </a:solidFill>
            </a:ln>
          </c:spPr>
          <c:marker>
            <c:symbol val="none"/>
          </c:marker>
          <c:cat>
            <c:numRef>
              <c:f>Sheet1!$Q$12:$Q$71</c:f>
              <c:numCache>
                <c:formatCode>mmm\-yy</c:formatCode>
                <c:ptCount val="60"/>
                <c:pt idx="0">
                  <c:v>35855</c:v>
                </c:pt>
                <c:pt idx="1">
                  <c:v>35947</c:v>
                </c:pt>
                <c:pt idx="2">
                  <c:v>36039</c:v>
                </c:pt>
                <c:pt idx="3">
                  <c:v>36130</c:v>
                </c:pt>
                <c:pt idx="4">
                  <c:v>36220</c:v>
                </c:pt>
                <c:pt idx="5">
                  <c:v>36312</c:v>
                </c:pt>
                <c:pt idx="6">
                  <c:v>36404</c:v>
                </c:pt>
                <c:pt idx="7">
                  <c:v>36495</c:v>
                </c:pt>
                <c:pt idx="8">
                  <c:v>36586</c:v>
                </c:pt>
                <c:pt idx="9">
                  <c:v>36678</c:v>
                </c:pt>
                <c:pt idx="10">
                  <c:v>36770</c:v>
                </c:pt>
                <c:pt idx="11">
                  <c:v>36861</c:v>
                </c:pt>
                <c:pt idx="12">
                  <c:v>36951</c:v>
                </c:pt>
                <c:pt idx="13">
                  <c:v>37043</c:v>
                </c:pt>
                <c:pt idx="14">
                  <c:v>37135</c:v>
                </c:pt>
                <c:pt idx="15">
                  <c:v>37226</c:v>
                </c:pt>
                <c:pt idx="16">
                  <c:v>37316</c:v>
                </c:pt>
                <c:pt idx="17">
                  <c:v>37408</c:v>
                </c:pt>
                <c:pt idx="18">
                  <c:v>37500</c:v>
                </c:pt>
                <c:pt idx="19">
                  <c:v>37591</c:v>
                </c:pt>
                <c:pt idx="20">
                  <c:v>37681</c:v>
                </c:pt>
                <c:pt idx="21">
                  <c:v>37773</c:v>
                </c:pt>
                <c:pt idx="22">
                  <c:v>37865</c:v>
                </c:pt>
                <c:pt idx="23">
                  <c:v>37956</c:v>
                </c:pt>
                <c:pt idx="24">
                  <c:v>38047</c:v>
                </c:pt>
                <c:pt idx="25">
                  <c:v>38139</c:v>
                </c:pt>
                <c:pt idx="26">
                  <c:v>38231</c:v>
                </c:pt>
                <c:pt idx="27">
                  <c:v>38322</c:v>
                </c:pt>
                <c:pt idx="28">
                  <c:v>38412</c:v>
                </c:pt>
                <c:pt idx="29">
                  <c:v>38504</c:v>
                </c:pt>
                <c:pt idx="30">
                  <c:v>38596</c:v>
                </c:pt>
                <c:pt idx="31">
                  <c:v>38687</c:v>
                </c:pt>
                <c:pt idx="32">
                  <c:v>38777</c:v>
                </c:pt>
                <c:pt idx="33">
                  <c:v>38869</c:v>
                </c:pt>
                <c:pt idx="34">
                  <c:v>38961</c:v>
                </c:pt>
                <c:pt idx="35">
                  <c:v>39052</c:v>
                </c:pt>
                <c:pt idx="36">
                  <c:v>39142</c:v>
                </c:pt>
                <c:pt idx="37">
                  <c:v>39234</c:v>
                </c:pt>
                <c:pt idx="38">
                  <c:v>39326</c:v>
                </c:pt>
                <c:pt idx="39">
                  <c:v>39417</c:v>
                </c:pt>
                <c:pt idx="40">
                  <c:v>39508</c:v>
                </c:pt>
                <c:pt idx="41">
                  <c:v>39600</c:v>
                </c:pt>
                <c:pt idx="42">
                  <c:v>39692</c:v>
                </c:pt>
                <c:pt idx="43">
                  <c:v>39783</c:v>
                </c:pt>
                <c:pt idx="44">
                  <c:v>39873</c:v>
                </c:pt>
                <c:pt idx="45">
                  <c:v>39965</c:v>
                </c:pt>
                <c:pt idx="46">
                  <c:v>40057</c:v>
                </c:pt>
                <c:pt idx="47">
                  <c:v>40148</c:v>
                </c:pt>
                <c:pt idx="48">
                  <c:v>40238</c:v>
                </c:pt>
                <c:pt idx="49">
                  <c:v>40330</c:v>
                </c:pt>
                <c:pt idx="50">
                  <c:v>40422</c:v>
                </c:pt>
                <c:pt idx="51">
                  <c:v>40513</c:v>
                </c:pt>
                <c:pt idx="52">
                  <c:v>40603</c:v>
                </c:pt>
                <c:pt idx="53">
                  <c:v>40695</c:v>
                </c:pt>
                <c:pt idx="54">
                  <c:v>40787</c:v>
                </c:pt>
                <c:pt idx="55">
                  <c:v>40878</c:v>
                </c:pt>
                <c:pt idx="56">
                  <c:v>40969</c:v>
                </c:pt>
                <c:pt idx="57">
                  <c:v>41061</c:v>
                </c:pt>
                <c:pt idx="58">
                  <c:v>41153</c:v>
                </c:pt>
                <c:pt idx="59">
                  <c:v>41244</c:v>
                </c:pt>
              </c:numCache>
            </c:numRef>
          </c:cat>
          <c:val>
            <c:numRef>
              <c:f>Sheet1!$S$12:$S$71</c:f>
              <c:numCache>
                <c:formatCode>0.00000</c:formatCode>
                <c:ptCount val="60"/>
                <c:pt idx="0">
                  <c:v>-0.29900780475119276</c:v>
                </c:pt>
                <c:pt idx="1">
                  <c:v>-0.4734371400920227</c:v>
                </c:pt>
                <c:pt idx="2">
                  <c:v>-0.49421484735941679</c:v>
                </c:pt>
                <c:pt idx="3">
                  <c:v>-0.64027562366031721</c:v>
                </c:pt>
                <c:pt idx="4">
                  <c:v>-0.4897597067055629</c:v>
                </c:pt>
                <c:pt idx="5">
                  <c:v>-0.53722467706760002</c:v>
                </c:pt>
                <c:pt idx="6">
                  <c:v>-0.79337108510011334</c:v>
                </c:pt>
                <c:pt idx="7">
                  <c:v>-0.74306722859777463</c:v>
                </c:pt>
                <c:pt idx="8">
                  <c:v>-0.73385804069281968</c:v>
                </c:pt>
                <c:pt idx="9">
                  <c:v>-0.73196735390187462</c:v>
                </c:pt>
                <c:pt idx="10">
                  <c:v>-0.28883902759741831</c:v>
                </c:pt>
                <c:pt idx="11">
                  <c:v>5.9910034657627224E-2</c:v>
                </c:pt>
                <c:pt idx="12">
                  <c:v>0.13896471458088441</c:v>
                </c:pt>
                <c:pt idx="13">
                  <c:v>0.47258465130421801</c:v>
                </c:pt>
                <c:pt idx="14">
                  <c:v>0.66783495893431588</c:v>
                </c:pt>
                <c:pt idx="15">
                  <c:v>0.45896148309443224</c:v>
                </c:pt>
                <c:pt idx="16">
                  <c:v>0.8453428253798696</c:v>
                </c:pt>
                <c:pt idx="17">
                  <c:v>0.84863534741569435</c:v>
                </c:pt>
                <c:pt idx="18">
                  <c:v>0.29834357634575576</c:v>
                </c:pt>
                <c:pt idx="19">
                  <c:v>0.45720281871922308</c:v>
                </c:pt>
                <c:pt idx="20">
                  <c:v>-0.31602438324695947</c:v>
                </c:pt>
                <c:pt idx="21">
                  <c:v>-0.33108187906533715</c:v>
                </c:pt>
                <c:pt idx="22">
                  <c:v>-0.37969209214493682</c:v>
                </c:pt>
                <c:pt idx="23">
                  <c:v>-0.28978472882681011</c:v>
                </c:pt>
                <c:pt idx="24">
                  <c:v>-0.27069833222512979</c:v>
                </c:pt>
                <c:pt idx="25">
                  <c:v>-0.31983614454107839</c:v>
                </c:pt>
                <c:pt idx="26">
                  <c:v>-0.18407871793696992</c:v>
                </c:pt>
                <c:pt idx="27">
                  <c:v>-0.42587190165573791</c:v>
                </c:pt>
                <c:pt idx="28">
                  <c:v>-5.6046798021795553E-2</c:v>
                </c:pt>
                <c:pt idx="29">
                  <c:v>-9.0828244260737948E-2</c:v>
                </c:pt>
                <c:pt idx="30">
                  <c:v>0.10090332235063892</c:v>
                </c:pt>
                <c:pt idx="31">
                  <c:v>0.23908361844402376</c:v>
                </c:pt>
                <c:pt idx="32">
                  <c:v>8.8300248938223747E-2</c:v>
                </c:pt>
                <c:pt idx="33">
                  <c:v>0.16238340150007846</c:v>
                </c:pt>
                <c:pt idx="34">
                  <c:v>-4.4627256246994693E-2</c:v>
                </c:pt>
                <c:pt idx="35">
                  <c:v>-0.14847307239611296</c:v>
                </c:pt>
                <c:pt idx="36">
                  <c:v>6.4825862479429425E-3</c:v>
                </c:pt>
                <c:pt idx="37">
                  <c:v>-1.4008584992402401E-2</c:v>
                </c:pt>
                <c:pt idx="38">
                  <c:v>-7.2639634401101924E-2</c:v>
                </c:pt>
                <c:pt idx="39">
                  <c:v>6.0511652486885969E-4</c:v>
                </c:pt>
                <c:pt idx="40">
                  <c:v>4.5192226124484834E-2</c:v>
                </c:pt>
                <c:pt idx="41">
                  <c:v>0.37379298438135228</c:v>
                </c:pt>
                <c:pt idx="42">
                  <c:v>1.2790934995289798</c:v>
                </c:pt>
                <c:pt idx="43">
                  <c:v>1.883230664725968</c:v>
                </c:pt>
                <c:pt idx="44">
                  <c:v>2.0258328426844612</c:v>
                </c:pt>
                <c:pt idx="45">
                  <c:v>1.6645279834524833</c:v>
                </c:pt>
                <c:pt idx="46">
                  <c:v>0.4015890883751323</c:v>
                </c:pt>
                <c:pt idx="47">
                  <c:v>-0.6811060256570971</c:v>
                </c:pt>
                <c:pt idx="48">
                  <c:v>-1.515872848288504</c:v>
                </c:pt>
                <c:pt idx="49">
                  <c:v>-1.7075115395355545</c:v>
                </c:pt>
                <c:pt idx="50">
                  <c:v>-1.1112228843002887</c:v>
                </c:pt>
                <c:pt idx="51">
                  <c:v>-0.5340148034210076</c:v>
                </c:pt>
                <c:pt idx="52">
                  <c:v>0.20744397797645101</c:v>
                </c:pt>
                <c:pt idx="53">
                  <c:v>0.59709649347619564</c:v>
                </c:pt>
                <c:pt idx="54">
                  <c:v>0.74871190991580905</c:v>
                </c:pt>
                <c:pt idx="55">
                  <c:v>0.92116049373261089</c:v>
                </c:pt>
                <c:pt idx="56">
                  <c:v>0.94278378207029601</c:v>
                </c:pt>
                <c:pt idx="57">
                  <c:v>1.1172455872051898</c:v>
                </c:pt>
                <c:pt idx="58">
                  <c:v>0.89285412064617065</c:v>
                </c:pt>
                <c:pt idx="59">
                  <c:v>0.90994641492762707</c:v>
                </c:pt>
              </c:numCache>
            </c:numRef>
          </c:val>
        </c:ser>
        <c:marker val="1"/>
        <c:axId val="134143360"/>
        <c:axId val="134038656"/>
      </c:lineChart>
      <c:dateAx>
        <c:axId val="134143360"/>
        <c:scaling>
          <c:orientation val="minMax"/>
        </c:scaling>
        <c:axPos val="b"/>
        <c:majorGridlines>
          <c:spPr>
            <a:ln>
              <a:prstDash val="sysDot"/>
            </a:ln>
          </c:spPr>
        </c:majorGridlines>
        <c:numFmt formatCode="yyyy" sourceLinked="0"/>
        <c:tickLblPos val="low"/>
        <c:crossAx val="134038656"/>
        <c:crosses val="autoZero"/>
        <c:auto val="1"/>
        <c:lblOffset val="100"/>
        <c:majorUnit val="1"/>
        <c:majorTimeUnit val="years"/>
      </c:dateAx>
      <c:valAx>
        <c:axId val="134038656"/>
        <c:scaling>
          <c:orientation val="minMax"/>
        </c:scaling>
        <c:axPos val="l"/>
        <c:majorGridlines>
          <c:spPr>
            <a:ln>
              <a:prstDash val="sysDot"/>
            </a:ln>
          </c:spPr>
        </c:majorGridlines>
        <c:numFmt formatCode="0" sourceLinked="0"/>
        <c:tickLblPos val="nextTo"/>
        <c:crossAx val="134143360"/>
        <c:crosses val="autoZero"/>
        <c:crossBetween val="between"/>
      </c:valAx>
      <c:spPr>
        <a:solidFill>
          <a:srgbClr val="FFFFFF"/>
        </a:solidFill>
      </c:spPr>
    </c:plotArea>
    <c:legend>
      <c:legendPos val="r"/>
      <c:layout>
        <c:manualLayout>
          <c:xMode val="edge"/>
          <c:yMode val="edge"/>
          <c:x val="2.0863965316181791E-2"/>
          <c:y val="0.8523121231696813"/>
          <c:w val="0.95985920080729581"/>
          <c:h val="0.14489018087855296"/>
        </c:manualLayout>
      </c:layout>
    </c:legend>
    <c:plotVisOnly val="1"/>
    <c:dispBlanksAs val="zero"/>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4131539920038307E-2"/>
          <c:y val="6.5787423914166504E-2"/>
          <c:w val="0.94045783135719874"/>
          <c:h val="0.66114309295369889"/>
        </c:manualLayout>
      </c:layout>
      <c:barChart>
        <c:barDir val="col"/>
        <c:grouping val="clustered"/>
        <c:ser>
          <c:idx val="0"/>
          <c:order val="0"/>
          <c:tx>
            <c:strRef>
              <c:f>Sheet2!$A$6</c:f>
              <c:strCache>
                <c:ptCount val="1"/>
                <c:pt idx="0">
                  <c:v>Composante indexation non anticipée (par rapport à la prévision utilisée par les partenaires sociaux)</c:v>
                </c:pt>
              </c:strCache>
            </c:strRef>
          </c:tx>
          <c:spPr>
            <a:solidFill>
              <a:srgbClr val="92D050"/>
            </a:solidFill>
          </c:spPr>
          <c:cat>
            <c:strRef>
              <c:f>Sheet2!$C$2:$I$2</c:f>
              <c:strCache>
                <c:ptCount val="7"/>
                <c:pt idx="0">
                  <c:v>1999 - 2000</c:v>
                </c:pt>
                <c:pt idx="1">
                  <c:v>2001 - 2002</c:v>
                </c:pt>
                <c:pt idx="2">
                  <c:v>2003 - 2004</c:v>
                </c:pt>
                <c:pt idx="3">
                  <c:v>2005 - 2006</c:v>
                </c:pt>
                <c:pt idx="4">
                  <c:v>2007 - 2008</c:v>
                </c:pt>
                <c:pt idx="5">
                  <c:v>2009 - 2010</c:v>
                </c:pt>
                <c:pt idx="6">
                  <c:v>2011 - 2012</c:v>
                </c:pt>
              </c:strCache>
            </c:strRef>
          </c:cat>
          <c:val>
            <c:numRef>
              <c:f>Sheet2!$C$6:$I$6</c:f>
              <c:numCache>
                <c:formatCode>0.0</c:formatCode>
                <c:ptCount val="7"/>
                <c:pt idx="0">
                  <c:v>-0.5</c:v>
                </c:pt>
                <c:pt idx="1">
                  <c:v>1.7</c:v>
                </c:pt>
                <c:pt idx="2">
                  <c:v>-0.1</c:v>
                </c:pt>
                <c:pt idx="3">
                  <c:v>0.5</c:v>
                </c:pt>
                <c:pt idx="4">
                  <c:v>0.70000000000000062</c:v>
                </c:pt>
                <c:pt idx="5">
                  <c:v>-2</c:v>
                </c:pt>
                <c:pt idx="6">
                  <c:v>1.5</c:v>
                </c:pt>
              </c:numCache>
            </c:numRef>
          </c:val>
        </c:ser>
        <c:ser>
          <c:idx val="1"/>
          <c:order val="1"/>
          <c:tx>
            <c:strRef>
              <c:f>Sheet2!$A$7</c:f>
              <c:strCache>
                <c:ptCount val="1"/>
                <c:pt idx="0">
                  <c:v>Contribution des chocs sur les prix dans le modèle SVAR (écart par rapport à la moyenne)</c:v>
                </c:pt>
              </c:strCache>
            </c:strRef>
          </c:tx>
          <c:spPr>
            <a:solidFill>
              <a:srgbClr val="C00000"/>
            </a:solidFill>
          </c:spPr>
          <c:cat>
            <c:strRef>
              <c:f>Sheet2!$C$2:$I$2</c:f>
              <c:strCache>
                <c:ptCount val="7"/>
                <c:pt idx="0">
                  <c:v>1999 - 2000</c:v>
                </c:pt>
                <c:pt idx="1">
                  <c:v>2001 - 2002</c:v>
                </c:pt>
                <c:pt idx="2">
                  <c:v>2003 - 2004</c:v>
                </c:pt>
                <c:pt idx="3">
                  <c:v>2005 - 2006</c:v>
                </c:pt>
                <c:pt idx="4">
                  <c:v>2007 - 2008</c:v>
                </c:pt>
                <c:pt idx="5">
                  <c:v>2009 - 2010</c:v>
                </c:pt>
                <c:pt idx="6">
                  <c:v>2011 - 2012</c:v>
                </c:pt>
              </c:strCache>
            </c:strRef>
          </c:cat>
          <c:val>
            <c:numRef>
              <c:f>Sheet2!$C$7:$I$7</c:f>
              <c:numCache>
                <c:formatCode>0.0</c:formatCode>
                <c:ptCount val="7"/>
                <c:pt idx="0">
                  <c:v>-1.0645442712513808</c:v>
                </c:pt>
                <c:pt idx="1">
                  <c:v>1.0469675939435865</c:v>
                </c:pt>
                <c:pt idx="2">
                  <c:v>-0.62926704491073149</c:v>
                </c:pt>
                <c:pt idx="3">
                  <c:v>6.267380507683068E-2</c:v>
                </c:pt>
                <c:pt idx="4">
                  <c:v>0.87543721453502465</c:v>
                </c:pt>
                <c:pt idx="5">
                  <c:v>-0.36444454667259485</c:v>
                </c:pt>
                <c:pt idx="6">
                  <c:v>1.5843106949875891</c:v>
                </c:pt>
              </c:numCache>
            </c:numRef>
          </c:val>
        </c:ser>
        <c:axId val="134148480"/>
        <c:axId val="134150016"/>
      </c:barChart>
      <c:catAx>
        <c:axId val="134148480"/>
        <c:scaling>
          <c:orientation val="minMax"/>
        </c:scaling>
        <c:axPos val="b"/>
        <c:tickLblPos val="low"/>
        <c:crossAx val="134150016"/>
        <c:crosses val="autoZero"/>
        <c:auto val="1"/>
        <c:lblAlgn val="ctr"/>
        <c:lblOffset val="100"/>
      </c:catAx>
      <c:valAx>
        <c:axId val="134150016"/>
        <c:scaling>
          <c:orientation val="minMax"/>
          <c:max val="3"/>
          <c:min val="-4"/>
        </c:scaling>
        <c:axPos val="l"/>
        <c:majorGridlines>
          <c:spPr>
            <a:ln>
              <a:prstDash val="sysDot"/>
            </a:ln>
          </c:spPr>
        </c:majorGridlines>
        <c:numFmt formatCode="0" sourceLinked="0"/>
        <c:tickLblPos val="nextTo"/>
        <c:crossAx val="134148480"/>
        <c:crosses val="autoZero"/>
        <c:crossBetween val="between"/>
      </c:valAx>
      <c:spPr>
        <a:solidFill>
          <a:srgbClr val="FFFFFF"/>
        </a:solidFill>
      </c:spPr>
    </c:plotArea>
    <c:legend>
      <c:legendPos val="b"/>
      <c:layout>
        <c:manualLayout>
          <c:xMode val="edge"/>
          <c:yMode val="edge"/>
          <c:x val="5.3701104866692682E-2"/>
          <c:y val="0.83480088723822266"/>
          <c:w val="0.92572666092721156"/>
          <c:h val="0.15265861962240793"/>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3566298718154732E-2"/>
          <c:y val="2.8218954986545957E-2"/>
          <c:w val="0.86858181188890005"/>
          <c:h val="0.71308669391948964"/>
        </c:manualLayout>
      </c:layout>
      <c:barChart>
        <c:barDir val="col"/>
        <c:grouping val="clustered"/>
        <c:ser>
          <c:idx val="0"/>
          <c:order val="0"/>
          <c:tx>
            <c:strRef>
              <c:f>Sheet1!$B$1</c:f>
              <c:strCache>
                <c:ptCount val="1"/>
                <c:pt idx="0">
                  <c:v>Nombre d'exportateurs (échelle de gauche) </c:v>
                </c:pt>
              </c:strCache>
            </c:strRef>
          </c:tx>
          <c:spPr>
            <a:solidFill>
              <a:schemeClr val="accent5">
                <a:lumMod val="50000"/>
              </a:schemeClr>
            </a:solidFill>
          </c:spP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Sheet1!$B$2:$B$12</c:f>
              <c:numCache>
                <c:formatCode>General</c:formatCode>
                <c:ptCount val="11"/>
                <c:pt idx="0">
                  <c:v>3484</c:v>
                </c:pt>
                <c:pt idx="1">
                  <c:v>3500</c:v>
                </c:pt>
                <c:pt idx="2">
                  <c:v>3418</c:v>
                </c:pt>
                <c:pt idx="3">
                  <c:v>3357</c:v>
                </c:pt>
                <c:pt idx="4">
                  <c:v>3336</c:v>
                </c:pt>
                <c:pt idx="5">
                  <c:v>3269</c:v>
                </c:pt>
                <c:pt idx="6">
                  <c:v>3245</c:v>
                </c:pt>
                <c:pt idx="7">
                  <c:v>3244</c:v>
                </c:pt>
                <c:pt idx="8">
                  <c:v>3214</c:v>
                </c:pt>
                <c:pt idx="9">
                  <c:v>3048</c:v>
                </c:pt>
                <c:pt idx="10">
                  <c:v>3010</c:v>
                </c:pt>
              </c:numCache>
            </c:numRef>
          </c:val>
        </c:ser>
        <c:axId val="167948672"/>
        <c:axId val="167950592"/>
      </c:barChart>
      <c:lineChart>
        <c:grouping val="standard"/>
        <c:ser>
          <c:idx val="1"/>
          <c:order val="1"/>
          <c:tx>
            <c:strRef>
              <c:f>Sheet1!$C$1</c:f>
              <c:strCache>
                <c:ptCount val="1"/>
                <c:pt idx="0">
                  <c:v>Nouveaux exportateurs (échelle de droite)</c:v>
                </c:pt>
              </c:strCache>
            </c:strRef>
          </c:tx>
          <c:spPr>
            <a:ln>
              <a:solidFill>
                <a:srgbClr val="00B050"/>
              </a:solidFill>
            </a:ln>
          </c:spPr>
          <c:marker>
            <c:symbol val="square"/>
            <c:size val="7"/>
            <c:spPr>
              <a:solidFill>
                <a:srgbClr val="00B050"/>
              </a:solidFill>
              <a:ln>
                <a:solidFill>
                  <a:srgbClr val="00B050"/>
                </a:solidFill>
              </a:ln>
            </c:spPr>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Sheet1!$C$2:$C$12</c:f>
              <c:numCache>
                <c:formatCode>General</c:formatCode>
                <c:ptCount val="11"/>
                <c:pt idx="0">
                  <c:v>405</c:v>
                </c:pt>
                <c:pt idx="1">
                  <c:v>369</c:v>
                </c:pt>
                <c:pt idx="2">
                  <c:v>329</c:v>
                </c:pt>
                <c:pt idx="3">
                  <c:v>328</c:v>
                </c:pt>
                <c:pt idx="4">
                  <c:v>307</c:v>
                </c:pt>
                <c:pt idx="5">
                  <c:v>288</c:v>
                </c:pt>
                <c:pt idx="6">
                  <c:v>277</c:v>
                </c:pt>
                <c:pt idx="7">
                  <c:v>299</c:v>
                </c:pt>
                <c:pt idx="8">
                  <c:v>290</c:v>
                </c:pt>
                <c:pt idx="9">
                  <c:v>254</c:v>
                </c:pt>
                <c:pt idx="10">
                  <c:v>275</c:v>
                </c:pt>
              </c:numCache>
            </c:numRef>
          </c:val>
        </c:ser>
        <c:ser>
          <c:idx val="2"/>
          <c:order val="2"/>
          <c:tx>
            <c:strRef>
              <c:f>Sheet1!$D$1</c:f>
              <c:strCache>
                <c:ptCount val="1"/>
                <c:pt idx="0">
                  <c:v>Exportateurs sortants (échelle de droite)</c:v>
                </c:pt>
              </c:strCache>
            </c:strRef>
          </c:tx>
          <c:spPr>
            <a:ln>
              <a:solidFill>
                <a:srgbClr val="FF781D"/>
              </a:solidFill>
            </a:ln>
          </c:spPr>
          <c:marker>
            <c:symbol val="triangle"/>
            <c:size val="7"/>
            <c:spPr>
              <a:solidFill>
                <a:srgbClr val="FF781D"/>
              </a:solidFill>
              <a:ln>
                <a:solidFill>
                  <a:srgbClr val="FF781D"/>
                </a:solidFill>
              </a:ln>
            </c:spPr>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Sheet1!$D$2:$D$12</c:f>
              <c:numCache>
                <c:formatCode>General</c:formatCode>
                <c:ptCount val="11"/>
                <c:pt idx="0">
                  <c:v>326</c:v>
                </c:pt>
                <c:pt idx="1">
                  <c:v>353</c:v>
                </c:pt>
                <c:pt idx="2">
                  <c:v>411</c:v>
                </c:pt>
                <c:pt idx="3">
                  <c:v>389</c:v>
                </c:pt>
                <c:pt idx="4">
                  <c:v>328</c:v>
                </c:pt>
                <c:pt idx="5">
                  <c:v>355</c:v>
                </c:pt>
                <c:pt idx="6">
                  <c:v>301</c:v>
                </c:pt>
                <c:pt idx="7">
                  <c:v>300</c:v>
                </c:pt>
                <c:pt idx="8">
                  <c:v>320</c:v>
                </c:pt>
                <c:pt idx="9">
                  <c:v>420</c:v>
                </c:pt>
                <c:pt idx="10">
                  <c:v>313</c:v>
                </c:pt>
              </c:numCache>
            </c:numRef>
          </c:val>
        </c:ser>
        <c:marker val="1"/>
        <c:axId val="167958016"/>
        <c:axId val="167956480"/>
      </c:lineChart>
      <c:catAx>
        <c:axId val="167948672"/>
        <c:scaling>
          <c:orientation val="minMax"/>
        </c:scaling>
        <c:axPos val="b"/>
        <c:numFmt formatCode="General" sourceLinked="1"/>
        <c:tickLblPos val="nextTo"/>
        <c:txPr>
          <a:bodyPr/>
          <a:lstStyle/>
          <a:p>
            <a:pPr>
              <a:defRPr sz="1200"/>
            </a:pPr>
            <a:endParaRPr lang="nl-BE"/>
          </a:p>
        </c:txPr>
        <c:crossAx val="167950592"/>
        <c:crosses val="autoZero"/>
        <c:auto val="1"/>
        <c:lblAlgn val="ctr"/>
        <c:lblOffset val="100"/>
      </c:catAx>
      <c:valAx>
        <c:axId val="167950592"/>
        <c:scaling>
          <c:orientation val="minMax"/>
          <c:min val="2700"/>
        </c:scaling>
        <c:axPos val="l"/>
        <c:majorGridlines/>
        <c:numFmt formatCode="#,##0" sourceLinked="0"/>
        <c:tickLblPos val="nextTo"/>
        <c:txPr>
          <a:bodyPr/>
          <a:lstStyle/>
          <a:p>
            <a:pPr>
              <a:defRPr sz="1200"/>
            </a:pPr>
            <a:endParaRPr lang="nl-BE"/>
          </a:p>
        </c:txPr>
        <c:crossAx val="167948672"/>
        <c:crosses val="autoZero"/>
        <c:crossBetween val="between"/>
      </c:valAx>
      <c:valAx>
        <c:axId val="167956480"/>
        <c:scaling>
          <c:orientation val="minMax"/>
        </c:scaling>
        <c:axPos val="r"/>
        <c:numFmt formatCode="General" sourceLinked="1"/>
        <c:tickLblPos val="nextTo"/>
        <c:txPr>
          <a:bodyPr/>
          <a:lstStyle/>
          <a:p>
            <a:pPr>
              <a:defRPr sz="1200"/>
            </a:pPr>
            <a:endParaRPr lang="nl-BE"/>
          </a:p>
        </c:txPr>
        <c:crossAx val="167958016"/>
        <c:crosses val="max"/>
        <c:crossBetween val="between"/>
      </c:valAx>
      <c:catAx>
        <c:axId val="167958016"/>
        <c:scaling>
          <c:orientation val="minMax"/>
        </c:scaling>
        <c:delete val="1"/>
        <c:axPos val="b"/>
        <c:numFmt formatCode="General" sourceLinked="1"/>
        <c:tickLblPos val="none"/>
        <c:crossAx val="167956480"/>
        <c:crosses val="autoZero"/>
        <c:auto val="1"/>
        <c:lblAlgn val="ctr"/>
        <c:lblOffset val="100"/>
      </c:catAx>
      <c:spPr>
        <a:solidFill>
          <a:schemeClr val="bg1"/>
        </a:solidFill>
      </c:spPr>
    </c:plotArea>
    <c:legend>
      <c:legendPos val="b"/>
      <c:layout>
        <c:manualLayout>
          <c:xMode val="edge"/>
          <c:yMode val="edge"/>
          <c:x val="0.21306901197789943"/>
          <c:y val="0.82917677384475752"/>
          <c:w val="0.59270028059679369"/>
          <c:h val="0.15659819360754756"/>
        </c:manualLayout>
      </c:layout>
      <c:txPr>
        <a:bodyPr/>
        <a:lstStyle/>
        <a:p>
          <a:pPr>
            <a:defRPr sz="1200"/>
          </a:pPr>
          <a:endParaRPr lang="nl-BE"/>
        </a:p>
      </c:txPr>
    </c:legend>
    <c:plotVisOnly val="1"/>
    <c:dispBlanksAs val="gap"/>
  </c:chart>
  <c:txPr>
    <a:bodyPr/>
    <a:lstStyle/>
    <a:p>
      <a:pPr>
        <a:defRPr sz="1800"/>
      </a:pPr>
      <a:endParaRPr lang="nl-BE"/>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4140935211531922E-2"/>
          <c:y val="3.9120735163589875E-2"/>
          <c:w val="0.91396757206614521"/>
          <c:h val="0.65982246813742873"/>
        </c:manualLayout>
      </c:layout>
      <c:barChart>
        <c:barDir val="col"/>
        <c:grouping val="clustered"/>
        <c:ser>
          <c:idx val="2"/>
          <c:order val="2"/>
          <c:tx>
            <c:strRef>
              <c:f>Sheet1!$D$1</c:f>
              <c:strCache>
                <c:ptCount val="1"/>
                <c:pt idx="0">
                  <c:v>Marge pour les hausses réelles de salaires - régime actuel (secteur privé) </c:v>
                </c:pt>
              </c:strCache>
            </c:strRef>
          </c:tx>
          <c:spPr>
            <a:solidFill>
              <a:srgbClr val="00B050"/>
            </a:solidFill>
          </c:spP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e</c:v>
                </c:pt>
              </c:strCache>
            </c:strRef>
          </c:cat>
          <c:val>
            <c:numRef>
              <c:f>Sheet1!$D$2:$D$43</c:f>
              <c:numCache>
                <c:formatCode>General</c:formatCode>
                <c:ptCount val="40"/>
                <c:pt idx="24" formatCode="0.0%">
                  <c:v>1.1724982875921818E-2</c:v>
                </c:pt>
                <c:pt idx="25" formatCode="0.0%">
                  <c:v>9.9671578003108774E-3</c:v>
                </c:pt>
                <c:pt idx="26" formatCode="0.0%">
                  <c:v>1.197525001400424E-2</c:v>
                </c:pt>
                <c:pt idx="27" formatCode="0.0%">
                  <c:v>7.9759239067818382E-3</c:v>
                </c:pt>
                <c:pt idx="28" formatCode="0.0%">
                  <c:v>-2.4976432291069495E-3</c:v>
                </c:pt>
                <c:pt idx="29" formatCode="0.0%">
                  <c:v>7.8533158589220164E-3</c:v>
                </c:pt>
                <c:pt idx="30" formatCode="0.0%">
                  <c:v>1.7048471881231601E-2</c:v>
                </c:pt>
                <c:pt idx="31" formatCode="0.0%">
                  <c:v>2.5038286535762132E-2</c:v>
                </c:pt>
                <c:pt idx="32" formatCode="0.0%">
                  <c:v>1.516584622659334E-2</c:v>
                </c:pt>
                <c:pt idx="33" formatCode="0.0%">
                  <c:v>1.8594759969510266E-2</c:v>
                </c:pt>
                <c:pt idx="34" formatCode="0.0%">
                  <c:v>1.6812352300191069E-2</c:v>
                </c:pt>
                <c:pt idx="35" formatCode="0.0%">
                  <c:v>-3.6941087090836076E-4</c:v>
                </c:pt>
                <c:pt idx="36" formatCode="0.0%">
                  <c:v>-8.2821766854906942E-3</c:v>
                </c:pt>
                <c:pt idx="37" formatCode="0.0%">
                  <c:v>8.7649685293393897E-3</c:v>
                </c:pt>
                <c:pt idx="38" formatCode="0.0%">
                  <c:v>-1.135076107029776E-2</c:v>
                </c:pt>
                <c:pt idx="39" formatCode="0.0%">
                  <c:v>-7.0218320877377723E-3</c:v>
                </c:pt>
              </c:numCache>
            </c:numRef>
          </c:val>
        </c:ser>
        <c:ser>
          <c:idx val="5"/>
          <c:order val="5"/>
          <c:tx>
            <c:strRef>
              <c:f>Sheet1!$G$1</c:f>
              <c:strCache>
                <c:ptCount val="1"/>
                <c:pt idx="0">
                  <c:v>Marge pour les hausses réelles de salaires - régime 1971 - 1996</c:v>
                </c:pt>
              </c:strCache>
            </c:strRef>
          </c:tx>
          <c:spPr>
            <a:solidFill>
              <a:srgbClr val="92D050"/>
            </a:solidFill>
          </c:spP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e</c:v>
                </c:pt>
              </c:strCache>
            </c:strRef>
          </c:cat>
          <c:val>
            <c:numRef>
              <c:f>Sheet1!$G$2:$G$43</c:f>
              <c:numCache>
                <c:formatCode>0.0%</c:formatCode>
                <c:ptCount val="40"/>
                <c:pt idx="0">
                  <c:v>5.5840356769212285E-2</c:v>
                </c:pt>
                <c:pt idx="1">
                  <c:v>2.3375303939715552E-2</c:v>
                </c:pt>
                <c:pt idx="2">
                  <c:v>2.0586578781758288E-2</c:v>
                </c:pt>
                <c:pt idx="3">
                  <c:v>5.5057996124704779E-2</c:v>
                </c:pt>
                <c:pt idx="4">
                  <c:v>5.0883011451394122E-2</c:v>
                </c:pt>
                <c:pt idx="5">
                  <c:v>5.7037890996165984E-2</c:v>
                </c:pt>
                <c:pt idx="6">
                  <c:v>3.3011564966616731E-2</c:v>
                </c:pt>
                <c:pt idx="7">
                  <c:v>1.7637507572593192E-2</c:v>
                </c:pt>
                <c:pt idx="8">
                  <c:v>8.2184515977432766E-3</c:v>
                </c:pt>
                <c:pt idx="9">
                  <c:v>7.637942155606336E-3</c:v>
                </c:pt>
                <c:pt idx="10">
                  <c:v>1.3647188352722538E-2</c:v>
                </c:pt>
                <c:pt idx="11">
                  <c:v>3.2490519375326446E-2</c:v>
                </c:pt>
                <c:pt idx="12">
                  <c:v>3.4385430159888708E-2</c:v>
                </c:pt>
                <c:pt idx="13">
                  <c:v>6.0713422693356715E-2</c:v>
                </c:pt>
                <c:pt idx="14">
                  <c:v>3.7935385964876472E-2</c:v>
                </c:pt>
                <c:pt idx="15">
                  <c:v>3.3914388008171814E-2</c:v>
                </c:pt>
                <c:pt idx="16">
                  <c:v>1.6290753756689209E-2</c:v>
                </c:pt>
                <c:pt idx="17">
                  <c:v>1.8429890775187661E-2</c:v>
                </c:pt>
                <c:pt idx="18">
                  <c:v>2.1496890821118192E-2</c:v>
                </c:pt>
                <c:pt idx="19">
                  <c:v>2.4169243157117441E-2</c:v>
                </c:pt>
                <c:pt idx="20">
                  <c:v>1.6448400363590344E-2</c:v>
                </c:pt>
                <c:pt idx="21">
                  <c:v>2.3144917992087063E-2</c:v>
                </c:pt>
                <c:pt idx="22">
                  <c:v>2.9805575862092801E-2</c:v>
                </c:pt>
                <c:pt idx="23">
                  <c:v>1.521799537001778E-2</c:v>
                </c:pt>
              </c:numCache>
            </c:numRef>
          </c:val>
        </c:ser>
        <c:axId val="218499712"/>
        <c:axId val="218517888"/>
      </c:barChart>
      <c:lineChart>
        <c:grouping val="standard"/>
        <c:ser>
          <c:idx val="0"/>
          <c:order val="0"/>
          <c:tx>
            <c:strRef>
              <c:f>Sheet1!$B$1</c:f>
              <c:strCache>
                <c:ptCount val="1"/>
                <c:pt idx="0">
                  <c:v>Valeur ajoutée nominale par heure ouvrée (moyenne mobile sur trois ans)</c:v>
                </c:pt>
              </c:strCache>
            </c:strRef>
          </c:tx>
          <c:spPr>
            <a:ln>
              <a:solidFill>
                <a:schemeClr val="tx1"/>
              </a:solidFill>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e</c:v>
                </c:pt>
              </c:strCache>
            </c:strRef>
          </c:cat>
          <c:val>
            <c:numRef>
              <c:f>Sheet1!$B$2:$B$43</c:f>
              <c:numCache>
                <c:formatCode>General</c:formatCode>
                <c:ptCount val="40"/>
                <c:pt idx="24" formatCode="0.0%">
                  <c:v>2.6949420418238581E-2</c:v>
                </c:pt>
                <c:pt idx="25" formatCode="0.0%">
                  <c:v>2.2184225524642286E-2</c:v>
                </c:pt>
                <c:pt idx="26" formatCode="0.0%">
                  <c:v>2.3435616726600349E-2</c:v>
                </c:pt>
                <c:pt idx="27" formatCode="0.0%">
                  <c:v>2.2874060056105046E-2</c:v>
                </c:pt>
                <c:pt idx="28" formatCode="0.0%">
                  <c:v>2.2408494365926995E-2</c:v>
                </c:pt>
                <c:pt idx="29" formatCode="0.0%">
                  <c:v>3.0808182980924897E-2</c:v>
                </c:pt>
                <c:pt idx="30" formatCode="0.0%">
                  <c:v>3.1918483326489243E-2</c:v>
                </c:pt>
                <c:pt idx="31" formatCode="0.0%">
                  <c:v>3.9405735678990923E-2</c:v>
                </c:pt>
                <c:pt idx="32" formatCode="0.0%">
                  <c:v>3.5529311727514355E-2</c:v>
                </c:pt>
                <c:pt idx="33" formatCode="0.0%">
                  <c:v>3.7076907240467263E-2</c:v>
                </c:pt>
                <c:pt idx="34" formatCode="0.0%">
                  <c:v>3.3457824710433272E-2</c:v>
                </c:pt>
                <c:pt idx="35" formatCode="0.0%">
                  <c:v>2.8911768345861139E-2</c:v>
                </c:pt>
                <c:pt idx="36" formatCode="0.0%">
                  <c:v>1.6211518044186864E-2</c:v>
                </c:pt>
                <c:pt idx="37" formatCode="0.0%">
                  <c:v>1.3785591777709941E-2</c:v>
                </c:pt>
                <c:pt idx="38" formatCode="0.0%">
                  <c:v>1.5067676730072041E-2</c:v>
                </c:pt>
                <c:pt idx="39" formatCode="0.0%">
                  <c:v>2.2767512949630159E-2</c:v>
                </c:pt>
              </c:numCache>
            </c:numRef>
          </c:val>
        </c:ser>
        <c:ser>
          <c:idx val="1"/>
          <c:order val="1"/>
          <c:tx>
            <c:strRef>
              <c:f>Sheet1!$C$1</c:f>
              <c:strCache>
                <c:ptCount val="1"/>
                <c:pt idx="0">
                  <c:v>Indexation en Belgique (secteur privé)</c:v>
                </c:pt>
              </c:strCache>
            </c:strRef>
          </c:tx>
          <c:spPr>
            <a:ln>
              <a:solidFill>
                <a:srgbClr val="222FD9"/>
              </a:solidFill>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e</c:v>
                </c:pt>
              </c:strCache>
            </c:strRef>
          </c:cat>
          <c:val>
            <c:numRef>
              <c:f>Sheet1!$C$2:$C$43</c:f>
              <c:numCache>
                <c:formatCode>General</c:formatCode>
                <c:ptCount val="40"/>
                <c:pt idx="24" formatCode="0.0%">
                  <c:v>1.5048000000000001E-2</c:v>
                </c:pt>
                <c:pt idx="25" formatCode="0.0%">
                  <c:v>1.20965E-2</c:v>
                </c:pt>
                <c:pt idx="26" formatCode="0.0%">
                  <c:v>1.1324750000000036E-2</c:v>
                </c:pt>
                <c:pt idx="27" formatCode="0.0%">
                  <c:v>1.4780250000000003E-2</c:v>
                </c:pt>
                <c:pt idx="28" formatCode="0.0%">
                  <c:v>2.4968499999999928E-2</c:v>
                </c:pt>
                <c:pt idx="29" formatCode="0.0%">
                  <c:v>2.2776000000000012E-2</c:v>
                </c:pt>
                <c:pt idx="30" formatCode="0.0%">
                  <c:v>1.4620750000000021E-2</c:v>
                </c:pt>
                <c:pt idx="31" formatCode="0.0%">
                  <c:v>1.4016499999999998E-2</c:v>
                </c:pt>
                <c:pt idx="32" formatCode="0.0%">
                  <c:v>2.0059250000000001E-2</c:v>
                </c:pt>
                <c:pt idx="33" formatCode="0.0%">
                  <c:v>1.8144750000000001E-2</c:v>
                </c:pt>
                <c:pt idx="34" formatCode="0.0%">
                  <c:v>1.6370250000000003E-2</c:v>
                </c:pt>
                <c:pt idx="35" formatCode="0.0%">
                  <c:v>2.9292000000000002E-2</c:v>
                </c:pt>
                <c:pt idx="36" formatCode="0.0%">
                  <c:v>2.4698250000000001E-2</c:v>
                </c:pt>
                <c:pt idx="37" formatCode="0.0%">
                  <c:v>4.9770000000000153E-3</c:v>
                </c:pt>
                <c:pt idx="38" formatCode="0.0%">
                  <c:v>2.6721749999999999E-2</c:v>
                </c:pt>
                <c:pt idx="39" formatCode="0.0%">
                  <c:v>3.0000000000000002E-2</c:v>
                </c:pt>
              </c:numCache>
            </c:numRef>
          </c:val>
        </c:ser>
        <c:ser>
          <c:idx val="3"/>
          <c:order val="3"/>
          <c:tx>
            <c:strRef>
              <c:f>Sheet1!$E$1</c:f>
              <c:strCache>
                <c:ptCount val="1"/>
                <c:pt idx="0">
                  <c:v>Valeur ajoutée  nominale par heure ouvrée (moyenne mobile sur trois ans)</c:v>
                </c:pt>
              </c:strCache>
            </c:strRef>
          </c:tx>
          <c:spPr>
            <a:ln>
              <a:solidFill>
                <a:srgbClr val="000000"/>
              </a:solidFill>
              <a:prstDash val="sysDash"/>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e</c:v>
                </c:pt>
              </c:strCache>
            </c:strRef>
          </c:cat>
          <c:val>
            <c:numRef>
              <c:f>Sheet1!$E$2:$E$43</c:f>
              <c:numCache>
                <c:formatCode>0.0%</c:formatCode>
                <c:ptCount val="40"/>
                <c:pt idx="0">
                  <c:v>0.1293137836577915</c:v>
                </c:pt>
                <c:pt idx="1">
                  <c:v>0.1530667748539857</c:v>
                </c:pt>
                <c:pt idx="2">
                  <c:v>0.15095219906284513</c:v>
                </c:pt>
                <c:pt idx="3">
                  <c:v>0.15176279454270977</c:v>
                </c:pt>
                <c:pt idx="4">
                  <c:v>0.12559514113659126</c:v>
                </c:pt>
                <c:pt idx="5">
                  <c:v>0.10396044279198347</c:v>
                </c:pt>
                <c:pt idx="6">
                  <c:v>7.9493124456200048E-2</c:v>
                </c:pt>
                <c:pt idx="7">
                  <c:v>8.5297043548579352E-2</c:v>
                </c:pt>
                <c:pt idx="8">
                  <c:v>8.5138663409616205E-2</c:v>
                </c:pt>
                <c:pt idx="9">
                  <c:v>9.5540123664498031E-2</c:v>
                </c:pt>
                <c:pt idx="10">
                  <c:v>9.1327753930794314E-2</c:v>
                </c:pt>
                <c:pt idx="11">
                  <c:v>9.8060018475707528E-2</c:v>
                </c:pt>
                <c:pt idx="12">
                  <c:v>8.4731506137397591E-2</c:v>
                </c:pt>
                <c:pt idx="13">
                  <c:v>7.4452998364086434E-2</c:v>
                </c:pt>
                <c:pt idx="14">
                  <c:v>5.4093341621024832E-2</c:v>
                </c:pt>
                <c:pt idx="15">
                  <c:v>4.5936219095157792E-2</c:v>
                </c:pt>
                <c:pt idx="16">
                  <c:v>4.7830894087624344E-2</c:v>
                </c:pt>
                <c:pt idx="17">
                  <c:v>5.3558982055577693E-2</c:v>
                </c:pt>
                <c:pt idx="18">
                  <c:v>5.4295027317597423E-2</c:v>
                </c:pt>
                <c:pt idx="19">
                  <c:v>4.9069162239153329E-2</c:v>
                </c:pt>
                <c:pt idx="20">
                  <c:v>4.4423557956879696E-2</c:v>
                </c:pt>
                <c:pt idx="21">
                  <c:v>4.7485476064273793E-2</c:v>
                </c:pt>
                <c:pt idx="22">
                  <c:v>4.4890598529437144E-2</c:v>
                </c:pt>
                <c:pt idx="23">
                  <c:v>3.6066744803315801E-2</c:v>
                </c:pt>
              </c:numCache>
            </c:numRef>
          </c:val>
        </c:ser>
        <c:ser>
          <c:idx val="4"/>
          <c:order val="4"/>
          <c:tx>
            <c:strRef>
              <c:f>Sheet1!$F$1</c:f>
              <c:strCache>
                <c:ptCount val="1"/>
                <c:pt idx="0">
                  <c:v>Inflation en Belgique (IPCN)</c:v>
                </c:pt>
              </c:strCache>
            </c:strRef>
          </c:tx>
          <c:spPr>
            <a:ln>
              <a:solidFill>
                <a:srgbClr val="222FD9"/>
              </a:solidFill>
              <a:prstDash val="sysDash"/>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e</c:v>
                </c:pt>
              </c:strCache>
            </c:strRef>
          </c:cat>
          <c:val>
            <c:numRef>
              <c:f>Sheet1!$F$2:$F$43</c:f>
              <c:numCache>
                <c:formatCode>0.0%</c:formatCode>
                <c:ptCount val="40"/>
                <c:pt idx="0">
                  <c:v>6.9587628865979134E-2</c:v>
                </c:pt>
                <c:pt idx="1">
                  <c:v>0.12672913877733219</c:v>
                </c:pt>
                <c:pt idx="2">
                  <c:v>0.12773597359735991</c:v>
                </c:pt>
                <c:pt idx="3">
                  <c:v>9.1658277339451866E-2</c:v>
                </c:pt>
                <c:pt idx="4">
                  <c:v>7.1094621257613455E-2</c:v>
                </c:pt>
                <c:pt idx="5">
                  <c:v>4.4390605290030673E-2</c:v>
                </c:pt>
                <c:pt idx="6">
                  <c:v>4.4996165644171984E-2</c:v>
                </c:pt>
                <c:pt idx="7">
                  <c:v>6.6486873245637873E-2</c:v>
                </c:pt>
                <c:pt idx="8">
                  <c:v>7.6293199841736922E-2</c:v>
                </c:pt>
                <c:pt idx="9">
                  <c:v>8.7235878911869444E-2</c:v>
                </c:pt>
                <c:pt idx="10">
                  <c:v>7.6634717158650112E-2</c:v>
                </c:pt>
                <c:pt idx="11">
                  <c:v>6.3506151262339619E-2</c:v>
                </c:pt>
                <c:pt idx="12">
                  <c:v>4.8672452752670896E-2</c:v>
                </c:pt>
                <c:pt idx="13">
                  <c:v>1.2953145851442693E-2</c:v>
                </c:pt>
                <c:pt idx="14">
                  <c:v>1.5567400316665982E-2</c:v>
                </c:pt>
                <c:pt idx="15">
                  <c:v>1.1627491817911605E-2</c:v>
                </c:pt>
                <c:pt idx="16">
                  <c:v>3.1034563892614202E-2</c:v>
                </c:pt>
                <c:pt idx="17">
                  <c:v>3.4493382017343747E-2</c:v>
                </c:pt>
                <c:pt idx="18">
                  <c:v>3.2107916128961363E-2</c:v>
                </c:pt>
                <c:pt idx="19">
                  <c:v>2.4312308974715046E-2</c:v>
                </c:pt>
                <c:pt idx="20">
                  <c:v>2.7522457198301709E-2</c:v>
                </c:pt>
                <c:pt idx="21">
                  <c:v>2.3789941819732478E-2</c:v>
                </c:pt>
                <c:pt idx="22">
                  <c:v>1.4648418129524998E-2</c:v>
                </c:pt>
                <c:pt idx="23">
                  <c:v>2.0536229192528607E-2</c:v>
                </c:pt>
              </c:numCache>
            </c:numRef>
          </c:val>
        </c:ser>
        <c:marker val="1"/>
        <c:axId val="218499712"/>
        <c:axId val="218517888"/>
      </c:lineChart>
      <c:catAx>
        <c:axId val="218499712"/>
        <c:scaling>
          <c:orientation val="minMax"/>
        </c:scaling>
        <c:axPos val="b"/>
        <c:numFmt formatCode="General" sourceLinked="1"/>
        <c:minorTickMark val="out"/>
        <c:tickLblPos val="low"/>
        <c:txPr>
          <a:bodyPr rot="-5400000" vert="horz"/>
          <a:lstStyle/>
          <a:p>
            <a:pPr>
              <a:defRPr sz="900"/>
            </a:pPr>
            <a:endParaRPr lang="nl-BE"/>
          </a:p>
        </c:txPr>
        <c:crossAx val="218517888"/>
        <c:crosses val="autoZero"/>
        <c:auto val="1"/>
        <c:lblAlgn val="ctr"/>
        <c:lblOffset val="100"/>
      </c:catAx>
      <c:valAx>
        <c:axId val="218517888"/>
        <c:scaling>
          <c:orientation val="minMax"/>
        </c:scaling>
        <c:axPos val="l"/>
        <c:majorGridlines/>
        <c:numFmt formatCode="0.0%" sourceLinked="0"/>
        <c:tickLblPos val="nextTo"/>
        <c:txPr>
          <a:bodyPr/>
          <a:lstStyle/>
          <a:p>
            <a:pPr>
              <a:defRPr sz="900"/>
            </a:pPr>
            <a:endParaRPr lang="nl-BE"/>
          </a:p>
        </c:txPr>
        <c:crossAx val="218499712"/>
        <c:crosses val="autoZero"/>
        <c:crossBetween val="between"/>
        <c:majorUnit val="2.0000000000000032E-2"/>
      </c:valAx>
      <c:spPr>
        <a:noFill/>
      </c:spPr>
    </c:plotArea>
    <c:legend>
      <c:legendPos val="b"/>
      <c:layout>
        <c:manualLayout>
          <c:xMode val="edge"/>
          <c:yMode val="edge"/>
          <c:x val="3.2648886883185041E-2"/>
          <c:y val="0.77720492486119064"/>
          <c:w val="0.65849124832600592"/>
          <c:h val="0.22279487999587863"/>
        </c:manualLayout>
      </c:layout>
      <c:txPr>
        <a:bodyPr/>
        <a:lstStyle/>
        <a:p>
          <a:pPr>
            <a:defRPr sz="1000"/>
          </a:pPr>
          <a:endParaRPr lang="nl-BE"/>
        </a:p>
      </c:txPr>
    </c:legend>
    <c:plotVisOnly val="1"/>
    <c:dispBlanksAs val="gap"/>
  </c:chart>
  <c:txPr>
    <a:bodyPr/>
    <a:lstStyle/>
    <a:p>
      <a:pPr>
        <a:defRPr sz="1800"/>
      </a:pPr>
      <a:endParaRPr lang="nl-BE"/>
    </a:p>
  </c:txPr>
  <c:externalData r:id="rId1"/>
  <c:userShapes r:id="rId2"/>
</c:chartSpace>
</file>

<file path=ppt/charts/chart41.xml><?xml version="1.0" encoding="utf-8"?>
<c:chartSpace xmlns:c="http://schemas.openxmlformats.org/drawingml/2006/chart" xmlns:a="http://schemas.openxmlformats.org/drawingml/2006/main" xmlns:r="http://schemas.openxmlformats.org/officeDocument/2006/relationships">
  <c:lang val="nl-BE"/>
  <c:chart>
    <c:plotArea>
      <c:layout>
        <c:manualLayout>
          <c:layoutTarget val="inner"/>
          <c:xMode val="edge"/>
          <c:yMode val="edge"/>
          <c:x val="5.2805722822479723E-2"/>
          <c:y val="2.9500499734664433E-2"/>
          <c:w val="0.92193278279354052"/>
          <c:h val="0.68770516679765259"/>
        </c:manualLayout>
      </c:layout>
      <c:barChart>
        <c:barDir val="col"/>
        <c:grouping val="clustered"/>
        <c:ser>
          <c:idx val="2"/>
          <c:order val="2"/>
          <c:tx>
            <c:strRef>
              <c:f>Sheet1!$D$1</c:f>
              <c:strCache>
                <c:ptCount val="1"/>
                <c:pt idx="0">
                  <c:v>Marge pour les hausses réelles de salaires - régime actuel (secteur privé)</c:v>
                </c:pt>
              </c:strCache>
            </c:strRef>
          </c:tx>
          <c:spPr>
            <a:solidFill>
              <a:srgbClr val="00B050"/>
            </a:solidFill>
          </c:spP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e</c:v>
                </c:pt>
              </c:strCache>
            </c:strRef>
          </c:cat>
          <c:val>
            <c:numRef>
              <c:f>Sheet1!$D$2:$D$43</c:f>
              <c:numCache>
                <c:formatCode>General</c:formatCode>
                <c:ptCount val="42"/>
                <c:pt idx="26" formatCode="0.0%">
                  <c:v>-1.6778966223422321E-3</c:v>
                </c:pt>
                <c:pt idx="27" formatCode="0.0%">
                  <c:v>7.1662690904560674E-3</c:v>
                </c:pt>
                <c:pt idx="28" formatCode="0.0%">
                  <c:v>6.4938053374097703E-3</c:v>
                </c:pt>
                <c:pt idx="29" formatCode="0.0%">
                  <c:v>1.9164957363025644E-2</c:v>
                </c:pt>
                <c:pt idx="30" formatCode="0.0%">
                  <c:v>9.036793213074823E-3</c:v>
                </c:pt>
                <c:pt idx="31" formatCode="0.0%">
                  <c:v>9.3833663103507943E-3</c:v>
                </c:pt>
                <c:pt idx="32" formatCode="0.0%">
                  <c:v>1.62459658874229E-2</c:v>
                </c:pt>
                <c:pt idx="33" formatCode="0.0%">
                  <c:v>5.4019490933638675E-3</c:v>
                </c:pt>
                <c:pt idx="34" formatCode="0.0%">
                  <c:v>-4.9839455619156824E-3</c:v>
                </c:pt>
                <c:pt idx="35" formatCode="0.0%">
                  <c:v>4.3979123026688886E-3</c:v>
                </c:pt>
                <c:pt idx="36" formatCode="0.0%">
                  <c:v>5.1798417741408176E-3</c:v>
                </c:pt>
                <c:pt idx="37" formatCode="0.0%">
                  <c:v>-4.1173866165309068E-3</c:v>
                </c:pt>
                <c:pt idx="38" formatCode="0.0%">
                  <c:v>-3.4645918018222943E-3</c:v>
                </c:pt>
                <c:pt idx="39" formatCode="0.0%">
                  <c:v>5.3545865459462992E-3</c:v>
                </c:pt>
                <c:pt idx="40" formatCode="0.0%">
                  <c:v>3.843429805090638E-3</c:v>
                </c:pt>
                <c:pt idx="41" formatCode="0.0%">
                  <c:v>-1.2294204762517541E-3</c:v>
                </c:pt>
              </c:numCache>
            </c:numRef>
          </c:val>
        </c:ser>
        <c:ser>
          <c:idx val="5"/>
          <c:order val="5"/>
          <c:tx>
            <c:strRef>
              <c:f>Sheet1!$G$1</c:f>
              <c:strCache>
                <c:ptCount val="1"/>
                <c:pt idx="0">
                  <c:v>Marge pour les hausses réelles de salaires - régime fictif 1971-1996 avec cours de change stables</c:v>
                </c:pt>
              </c:strCache>
            </c:strRef>
          </c:tx>
          <c:spPr>
            <a:solidFill>
              <a:srgbClr val="92D050"/>
            </a:solidFill>
          </c:spP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e</c:v>
                </c:pt>
              </c:strCache>
            </c:strRef>
          </c:cat>
          <c:val>
            <c:numRef>
              <c:f>Sheet1!$G$2:$G$43</c:f>
              <c:numCache>
                <c:formatCode>0.0%</c:formatCode>
                <c:ptCount val="42"/>
                <c:pt idx="0">
                  <c:v>5.6163564819330353E-2</c:v>
                </c:pt>
                <c:pt idx="1">
                  <c:v>3.9298033846844493E-2</c:v>
                </c:pt>
                <c:pt idx="2">
                  <c:v>-2.1150762001173246E-2</c:v>
                </c:pt>
                <c:pt idx="3">
                  <c:v>-4.7818015359979982E-2</c:v>
                </c:pt>
                <c:pt idx="4">
                  <c:v>-3.4071875434411383E-2</c:v>
                </c:pt>
                <c:pt idx="5">
                  <c:v>-8.3220412266418728E-2</c:v>
                </c:pt>
                <c:pt idx="6">
                  <c:v>-4.9590597343570582E-2</c:v>
                </c:pt>
                <c:pt idx="7">
                  <c:v>-8.641675513850644E-3</c:v>
                </c:pt>
                <c:pt idx="8">
                  <c:v>7.3335890910537719E-3</c:v>
                </c:pt>
                <c:pt idx="9">
                  <c:v>1.0682457069758171E-2</c:v>
                </c:pt>
                <c:pt idx="10">
                  <c:v>-2.0330846175581011E-2</c:v>
                </c:pt>
                <c:pt idx="11">
                  <c:v>-8.5674437246274507E-2</c:v>
                </c:pt>
                <c:pt idx="12">
                  <c:v>-7.3866542257574941E-2</c:v>
                </c:pt>
                <c:pt idx="13">
                  <c:v>-4.0080880983356403E-2</c:v>
                </c:pt>
                <c:pt idx="14">
                  <c:v>-1.4134669462581351E-2</c:v>
                </c:pt>
                <c:pt idx="15">
                  <c:v>-1.7336859289876941E-2</c:v>
                </c:pt>
                <c:pt idx="16">
                  <c:v>-4.7208345050382405E-3</c:v>
                </c:pt>
                <c:pt idx="17">
                  <c:v>1.7072492696019521E-2</c:v>
                </c:pt>
                <c:pt idx="18">
                  <c:v>2.5933055543985212E-3</c:v>
                </c:pt>
                <c:pt idx="19">
                  <c:v>1.4433935278484357E-2</c:v>
                </c:pt>
                <c:pt idx="20">
                  <c:v>3.6380715160494993E-2</c:v>
                </c:pt>
                <c:pt idx="21">
                  <c:v>3.8281884104706794E-2</c:v>
                </c:pt>
                <c:pt idx="22">
                  <c:v>-1.9799479449748535E-2</c:v>
                </c:pt>
                <c:pt idx="23">
                  <c:v>-1.4047583445823159E-3</c:v>
                </c:pt>
                <c:pt idx="24">
                  <c:v>-1.9314156501089072E-3</c:v>
                </c:pt>
                <c:pt idx="25">
                  <c:v>2.510463000016095E-2</c:v>
                </c:pt>
              </c:numCache>
            </c:numRef>
          </c:val>
        </c:ser>
        <c:axId val="217412352"/>
        <c:axId val="217413888"/>
      </c:barChart>
      <c:lineChart>
        <c:grouping val="standard"/>
        <c:ser>
          <c:idx val="0"/>
          <c:order val="0"/>
          <c:tx>
            <c:strRef>
              <c:f>Sheet1!$B$1</c:f>
              <c:strCache>
                <c:ptCount val="1"/>
                <c:pt idx="0">
                  <c:v>Coûts salariaux horaires dans les trois pays voisins</c:v>
                </c:pt>
              </c:strCache>
            </c:strRef>
          </c:tx>
          <c:spPr>
            <a:ln>
              <a:solidFill>
                <a:prstClr val="black"/>
              </a:solidFill>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e</c:v>
                </c:pt>
              </c:strCache>
            </c:strRef>
          </c:cat>
          <c:val>
            <c:numRef>
              <c:f>Sheet1!$B$2:$B$43</c:f>
              <c:numCache>
                <c:formatCode>General</c:formatCode>
                <c:ptCount val="42"/>
                <c:pt idx="26" formatCode="0.0%">
                  <c:v>1.3369676102431187E-2</c:v>
                </c:pt>
                <c:pt idx="27" formatCode="0.0%">
                  <c:v>1.9254122836054443E-2</c:v>
                </c:pt>
                <c:pt idx="28" formatCode="0.0%">
                  <c:v>1.7823311564808143E-2</c:v>
                </c:pt>
                <c:pt idx="29" formatCode="0.0%">
                  <c:v>3.3931941293623424E-2</c:v>
                </c:pt>
                <c:pt idx="30" formatCode="0.0%">
                  <c:v>3.4007022809246001E-2</c:v>
                </c:pt>
                <c:pt idx="31" formatCode="0.0%">
                  <c:v>3.2125200569665738E-2</c:v>
                </c:pt>
                <c:pt idx="32" formatCode="0.0%">
                  <c:v>3.0859832079418878E-2</c:v>
                </c:pt>
                <c:pt idx="33" formatCode="0.0%">
                  <c:v>1.9414529715403601E-2</c:v>
                </c:pt>
                <c:pt idx="34" formatCode="0.0%">
                  <c:v>1.5072586989204934E-2</c:v>
                </c:pt>
                <c:pt idx="35" formatCode="0.0%">
                  <c:v>2.2537106938336382E-2</c:v>
                </c:pt>
                <c:pt idx="36" formatCode="0.0%">
                  <c:v>2.1553434760278073E-2</c:v>
                </c:pt>
                <c:pt idx="37" formatCode="0.0%">
                  <c:v>2.5157067735883241E-2</c:v>
                </c:pt>
                <c:pt idx="38" formatCode="0.0%">
                  <c:v>2.1207147325622532E-2</c:v>
                </c:pt>
                <c:pt idx="39" formatCode="0.0%">
                  <c:v>1.0308957615883881E-2</c:v>
                </c:pt>
                <c:pt idx="40" formatCode="0.0%">
                  <c:v>3.0562136589102631E-2</c:v>
                </c:pt>
                <c:pt idx="41" formatCode="0.0%">
                  <c:v>2.8512697837972598E-2</c:v>
                </c:pt>
              </c:numCache>
            </c:numRef>
          </c:val>
        </c:ser>
        <c:ser>
          <c:idx val="1"/>
          <c:order val="1"/>
          <c:tx>
            <c:strRef>
              <c:f>Sheet1!$C$1</c:f>
              <c:strCache>
                <c:ptCount val="1"/>
                <c:pt idx="0">
                  <c:v>Indexation en Belgique (secteur privé)</c:v>
                </c:pt>
              </c:strCache>
            </c:strRef>
          </c:tx>
          <c:spPr>
            <a:ln>
              <a:solidFill>
                <a:srgbClr val="222FD9"/>
              </a:solidFill>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e</c:v>
                </c:pt>
              </c:strCache>
            </c:strRef>
          </c:cat>
          <c:val>
            <c:numRef>
              <c:f>Sheet1!$C$2:$C$43</c:f>
              <c:numCache>
                <c:formatCode>General</c:formatCode>
                <c:ptCount val="42"/>
                <c:pt idx="26" formatCode="0.0%">
                  <c:v>1.504757272477342E-2</c:v>
                </c:pt>
                <c:pt idx="27" formatCode="0.0%">
                  <c:v>1.2087853745598403E-2</c:v>
                </c:pt>
                <c:pt idx="28" formatCode="0.0%">
                  <c:v>1.1329506227398381E-2</c:v>
                </c:pt>
                <c:pt idx="29" formatCode="0.0%">
                  <c:v>1.4766983930597718E-2</c:v>
                </c:pt>
                <c:pt idx="30" formatCode="0.0%">
                  <c:v>2.4970229596171151E-2</c:v>
                </c:pt>
                <c:pt idx="31" formatCode="0.0%">
                  <c:v>2.2741834259314891E-2</c:v>
                </c:pt>
                <c:pt idx="32" formatCode="0.0%">
                  <c:v>1.4613866191995895E-2</c:v>
                </c:pt>
                <c:pt idx="33" formatCode="0.0%">
                  <c:v>1.4012580622039699E-2</c:v>
                </c:pt>
                <c:pt idx="34" formatCode="0.0%">
                  <c:v>2.0056532551120616E-2</c:v>
                </c:pt>
                <c:pt idx="35" formatCode="0.0%">
                  <c:v>1.813919463566754E-2</c:v>
                </c:pt>
                <c:pt idx="36" formatCode="0.0%">
                  <c:v>1.6373592986137282E-2</c:v>
                </c:pt>
                <c:pt idx="37" formatCode="0.0%">
                  <c:v>2.9274454352414159E-2</c:v>
                </c:pt>
                <c:pt idx="38" formatCode="0.0%">
                  <c:v>2.4671739127444782E-2</c:v>
                </c:pt>
                <c:pt idx="39" formatCode="0.0%">
                  <c:v>4.9543710699375704E-3</c:v>
                </c:pt>
                <c:pt idx="40" formatCode="0.0%">
                  <c:v>2.6718706784012006E-2</c:v>
                </c:pt>
                <c:pt idx="41" formatCode="0.0%">
                  <c:v>2.9742118314224433E-2</c:v>
                </c:pt>
              </c:numCache>
            </c:numRef>
          </c:val>
        </c:ser>
        <c:ser>
          <c:idx val="3"/>
          <c:order val="3"/>
          <c:tx>
            <c:strRef>
              <c:f>Sheet1!$E$1</c:f>
              <c:strCache>
                <c:ptCount val="1"/>
                <c:pt idx="0">
                  <c:v>Coûts salariaux horaires en Allemagne et aux Pays-Bas</c:v>
                </c:pt>
              </c:strCache>
            </c:strRef>
          </c:tx>
          <c:spPr>
            <a:ln>
              <a:solidFill>
                <a:schemeClr val="tx1"/>
              </a:solidFill>
              <a:prstDash val="sysDash"/>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e</c:v>
                </c:pt>
              </c:strCache>
            </c:strRef>
          </c:cat>
          <c:val>
            <c:numRef>
              <c:f>Sheet1!$E$2:$E$43</c:f>
              <c:numCache>
                <c:formatCode>0.0%</c:formatCode>
                <c:ptCount val="42"/>
                <c:pt idx="0">
                  <c:v>0.10208532737860226</c:v>
                </c:pt>
                <c:pt idx="1">
                  <c:v>9.5818385202758927E-2</c:v>
                </c:pt>
                <c:pt idx="2">
                  <c:v>4.6965035488435738E-2</c:v>
                </c:pt>
                <c:pt idx="3">
                  <c:v>7.2851187512740084E-2</c:v>
                </c:pt>
                <c:pt idx="4">
                  <c:v>8.9311893982046447E-2</c:v>
                </c:pt>
                <c:pt idx="5">
                  <c:v>8.1002544521435564E-4</c:v>
                </c:pt>
                <c:pt idx="6">
                  <c:v>1.7978399177962685E-2</c:v>
                </c:pt>
                <c:pt idx="7">
                  <c:v>3.5365320569400012E-2</c:v>
                </c:pt>
                <c:pt idx="8">
                  <c:v>5.2659738124733083E-2</c:v>
                </c:pt>
                <c:pt idx="9">
                  <c:v>7.7879573484544953E-2</c:v>
                </c:pt>
                <c:pt idx="10">
                  <c:v>5.4411248355930524E-2</c:v>
                </c:pt>
                <c:pt idx="11">
                  <c:v>-5.9124431678639934E-3</c:v>
                </c:pt>
                <c:pt idx="12">
                  <c:v>-2.892566672321518E-3</c:v>
                </c:pt>
                <c:pt idx="13">
                  <c:v>2.0879887788526428E-2</c:v>
                </c:pt>
                <c:pt idx="14">
                  <c:v>3.3849814258497576E-2</c:v>
                </c:pt>
                <c:pt idx="15">
                  <c:v>-4.6082803054219119E-3</c:v>
                </c:pt>
                <c:pt idx="16">
                  <c:v>1.0773074691059065E-2</c:v>
                </c:pt>
                <c:pt idx="17">
                  <c:v>2.8898494783065398E-2</c:v>
                </c:pt>
                <c:pt idx="18">
                  <c:v>3.3708351553933709E-2</c:v>
                </c:pt>
                <c:pt idx="19">
                  <c:v>4.9425192539402557E-2</c:v>
                </c:pt>
                <c:pt idx="20">
                  <c:v>6.965674024054111E-2</c:v>
                </c:pt>
                <c:pt idx="21">
                  <c:v>6.3524914073909602E-2</c:v>
                </c:pt>
                <c:pt idx="22">
                  <c:v>7.1780474228490092E-3</c:v>
                </c:pt>
                <c:pt idx="23">
                  <c:v>2.2351764355861829E-2</c:v>
                </c:pt>
                <c:pt idx="24">
                  <c:v>1.268871029539132E-2</c:v>
                </c:pt>
                <c:pt idx="25">
                  <c:v>4.6156413628166512E-2</c:v>
                </c:pt>
              </c:numCache>
            </c:numRef>
          </c:val>
        </c:ser>
        <c:ser>
          <c:idx val="4"/>
          <c:order val="4"/>
          <c:tx>
            <c:strRef>
              <c:f>Sheet1!$F$1</c:f>
              <c:strCache>
                <c:ptCount val="1"/>
                <c:pt idx="0">
                  <c:v>Inflation en Belgique (IPCN)</c:v>
                </c:pt>
              </c:strCache>
            </c:strRef>
          </c:tx>
          <c:spPr>
            <a:ln>
              <a:solidFill>
                <a:srgbClr val="222FD9"/>
              </a:solidFill>
              <a:prstDash val="sysDash"/>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e</c:v>
                </c:pt>
              </c:strCache>
            </c:strRef>
          </c:cat>
          <c:val>
            <c:numRef>
              <c:f>Sheet1!$F$2:$F$43</c:f>
              <c:numCache>
                <c:formatCode>0.0%</c:formatCode>
                <c:ptCount val="42"/>
                <c:pt idx="0">
                  <c:v>4.3479782951163962E-2</c:v>
                </c:pt>
                <c:pt idx="1">
                  <c:v>5.4383198577515633E-2</c:v>
                </c:pt>
                <c:pt idx="2">
                  <c:v>6.9587628865979134E-2</c:v>
                </c:pt>
                <c:pt idx="3">
                  <c:v>0.12672913877733219</c:v>
                </c:pt>
                <c:pt idx="4">
                  <c:v>0.12773597359735991</c:v>
                </c:pt>
                <c:pt idx="5">
                  <c:v>9.1658277339451866E-2</c:v>
                </c:pt>
                <c:pt idx="6">
                  <c:v>7.1094621257613455E-2</c:v>
                </c:pt>
                <c:pt idx="7">
                  <c:v>4.4390605290030673E-2</c:v>
                </c:pt>
                <c:pt idx="8">
                  <c:v>4.4996165644171984E-2</c:v>
                </c:pt>
                <c:pt idx="9">
                  <c:v>6.6486873245637873E-2</c:v>
                </c:pt>
                <c:pt idx="10">
                  <c:v>7.6293199841736922E-2</c:v>
                </c:pt>
                <c:pt idx="11">
                  <c:v>8.7235878911869444E-2</c:v>
                </c:pt>
                <c:pt idx="12">
                  <c:v>7.6634717158650112E-2</c:v>
                </c:pt>
                <c:pt idx="13">
                  <c:v>6.3506151262339619E-2</c:v>
                </c:pt>
                <c:pt idx="14">
                  <c:v>4.8672452752670896E-2</c:v>
                </c:pt>
                <c:pt idx="15">
                  <c:v>1.2953145851442693E-2</c:v>
                </c:pt>
                <c:pt idx="16">
                  <c:v>1.5567400316665982E-2</c:v>
                </c:pt>
                <c:pt idx="17">
                  <c:v>1.1627491817911605E-2</c:v>
                </c:pt>
                <c:pt idx="18">
                  <c:v>3.1034563892614202E-2</c:v>
                </c:pt>
                <c:pt idx="19">
                  <c:v>3.4493382017343747E-2</c:v>
                </c:pt>
                <c:pt idx="20">
                  <c:v>3.2107916128961363E-2</c:v>
                </c:pt>
                <c:pt idx="21">
                  <c:v>2.4312308974715046E-2</c:v>
                </c:pt>
                <c:pt idx="22">
                  <c:v>2.7522457198301709E-2</c:v>
                </c:pt>
                <c:pt idx="23">
                  <c:v>2.3789941819732478E-2</c:v>
                </c:pt>
                <c:pt idx="24">
                  <c:v>1.4648418129524998E-2</c:v>
                </c:pt>
                <c:pt idx="25">
                  <c:v>2.0536229192528607E-2</c:v>
                </c:pt>
              </c:numCache>
            </c:numRef>
          </c:val>
        </c:ser>
        <c:marker val="1"/>
        <c:axId val="217412352"/>
        <c:axId val="217413888"/>
      </c:lineChart>
      <c:catAx>
        <c:axId val="217412352"/>
        <c:scaling>
          <c:orientation val="minMax"/>
        </c:scaling>
        <c:axPos val="b"/>
        <c:numFmt formatCode="General" sourceLinked="1"/>
        <c:minorTickMark val="out"/>
        <c:tickLblPos val="low"/>
        <c:txPr>
          <a:bodyPr rot="-5400000" vert="horz"/>
          <a:lstStyle/>
          <a:p>
            <a:pPr>
              <a:defRPr sz="1000"/>
            </a:pPr>
            <a:endParaRPr lang="nl-BE"/>
          </a:p>
        </c:txPr>
        <c:crossAx val="217413888"/>
        <c:crosses val="autoZero"/>
        <c:auto val="1"/>
        <c:lblAlgn val="ctr"/>
        <c:lblOffset val="100"/>
      </c:catAx>
      <c:valAx>
        <c:axId val="217413888"/>
        <c:scaling>
          <c:orientation val="minMax"/>
          <c:max val="0.14000000000000001"/>
          <c:min val="-0.1"/>
        </c:scaling>
        <c:axPos val="l"/>
        <c:majorGridlines/>
        <c:numFmt formatCode="0.0%" sourceLinked="0"/>
        <c:tickLblPos val="nextTo"/>
        <c:txPr>
          <a:bodyPr/>
          <a:lstStyle/>
          <a:p>
            <a:pPr>
              <a:defRPr sz="1000"/>
            </a:pPr>
            <a:endParaRPr lang="nl-BE"/>
          </a:p>
        </c:txPr>
        <c:crossAx val="217412352"/>
        <c:crosses val="autoZero"/>
        <c:crossBetween val="between"/>
        <c:majorUnit val="2.0000000000000011E-2"/>
      </c:valAx>
      <c:spPr>
        <a:noFill/>
      </c:spPr>
    </c:plotArea>
    <c:legend>
      <c:legendPos val="b"/>
      <c:layout>
        <c:manualLayout>
          <c:xMode val="edge"/>
          <c:yMode val="edge"/>
          <c:x val="5.9851956707658721E-3"/>
          <c:y val="0.80277098131095159"/>
          <c:w val="0.72278026482644731"/>
          <c:h val="0.18311095293879226"/>
        </c:manualLayout>
      </c:layout>
      <c:txPr>
        <a:bodyPr/>
        <a:lstStyle/>
        <a:p>
          <a:pPr>
            <a:defRPr sz="900"/>
          </a:pPr>
          <a:endParaRPr lang="nl-BE"/>
        </a:p>
      </c:txPr>
    </c:legend>
    <c:plotVisOnly val="1"/>
    <c:dispBlanksAs val="gap"/>
  </c:chart>
  <c:txPr>
    <a:bodyPr/>
    <a:lstStyle/>
    <a:p>
      <a:pPr>
        <a:defRPr sz="1800"/>
      </a:pPr>
      <a:endParaRPr lang="nl-BE"/>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3.3402397635962894E-2"/>
          <c:y val="3.4899879088147692E-2"/>
          <c:w val="0.96256337979774109"/>
          <c:h val="0.71283621126306584"/>
        </c:manualLayout>
      </c:layout>
      <c:lineChart>
        <c:grouping val="standard"/>
        <c:ser>
          <c:idx val="0"/>
          <c:order val="0"/>
          <c:tx>
            <c:strRef>
              <c:f>'CHARTtoPPT-G3-Loyers Chart 1'!$B$6</c:f>
              <c:strCache>
                <c:ptCount val="1"/>
                <c:pt idx="0">
                  <c:v>Loyers en Belgique</c:v>
                </c:pt>
              </c:strCache>
            </c:strRef>
          </c:tx>
          <c:spPr>
            <a:ln w="28575">
              <a:solidFill>
                <a:srgbClr val="000080"/>
              </a:solidFill>
              <a:prstDash val="solid"/>
            </a:ln>
          </c:spPr>
          <c:marker>
            <c:symbol val="none"/>
          </c:marker>
          <c:cat>
            <c:numRef>
              <c:f>'CHARTtoPPT-G3-Loyers Chart 1'!$A$7:$A$210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'CHARTtoPPT-G3-Loyers Chart 1'!$B$7:$B$210</c:f>
              <c:numCache>
                <c:formatCode>General</c:formatCode>
                <c:ptCount val="204"/>
                <c:pt idx="12">
                  <c:v>1.5895278167368021</c:v>
                </c:pt>
                <c:pt idx="13">
                  <c:v>1.7846728099848441</c:v>
                </c:pt>
                <c:pt idx="14">
                  <c:v>1.6880093131548257</c:v>
                </c:pt>
                <c:pt idx="15">
                  <c:v>1.6746133271310821</c:v>
                </c:pt>
                <c:pt idx="16">
                  <c:v>1.6746133271310821</c:v>
                </c:pt>
                <c:pt idx="17">
                  <c:v>1.5784586815227541</c:v>
                </c:pt>
                <c:pt idx="18">
                  <c:v>1.4710992702421</c:v>
                </c:pt>
                <c:pt idx="19">
                  <c:v>1.4710992702421</c:v>
                </c:pt>
                <c:pt idx="20">
                  <c:v>1.4813100335609342</c:v>
                </c:pt>
                <c:pt idx="21">
                  <c:v>1.4682080924855339</c:v>
                </c:pt>
                <c:pt idx="22">
                  <c:v>1.5722543352601148</c:v>
                </c:pt>
                <c:pt idx="23">
                  <c:v>1.478401478401481</c:v>
                </c:pt>
                <c:pt idx="24">
                  <c:v>1.4726184997698955</c:v>
                </c:pt>
                <c:pt idx="25">
                  <c:v>1.3637405454962181</c:v>
                </c:pt>
                <c:pt idx="26">
                  <c:v>1.4539210074413162</c:v>
                </c:pt>
                <c:pt idx="27">
                  <c:v>1.4640283655495738</c:v>
                </c:pt>
                <c:pt idx="28">
                  <c:v>1.4640283655495738</c:v>
                </c:pt>
                <c:pt idx="29">
                  <c:v>1.4510968921389447</c:v>
                </c:pt>
                <c:pt idx="30">
                  <c:v>1.4611872146118587</c:v>
                </c:pt>
                <c:pt idx="31">
                  <c:v>1.4611872146118587</c:v>
                </c:pt>
                <c:pt idx="32">
                  <c:v>1.4482837267647541</c:v>
                </c:pt>
                <c:pt idx="33">
                  <c:v>1.4583570696137869</c:v>
                </c:pt>
                <c:pt idx="34">
                  <c:v>1.354427498292732</c:v>
                </c:pt>
                <c:pt idx="35">
                  <c:v>1.4454814477577937</c:v>
                </c:pt>
                <c:pt idx="36">
                  <c:v>1.4399092970521299</c:v>
                </c:pt>
                <c:pt idx="37">
                  <c:v>1.4471452798191058</c:v>
                </c:pt>
                <c:pt idx="38">
                  <c:v>1.4443692168810696</c:v>
                </c:pt>
                <c:pt idx="39">
                  <c:v>1.4316311577048655</c:v>
                </c:pt>
                <c:pt idx="40">
                  <c:v>1.533085334235152</c:v>
                </c:pt>
                <c:pt idx="41">
                  <c:v>1.5317040207230459</c:v>
                </c:pt>
                <c:pt idx="42">
                  <c:v>1.6201620162016321</c:v>
                </c:pt>
                <c:pt idx="43">
                  <c:v>1.6201620162016321</c:v>
                </c:pt>
                <c:pt idx="44">
                  <c:v>1.7198741007193981</c:v>
                </c:pt>
                <c:pt idx="45">
                  <c:v>1.6170690623245276</c:v>
                </c:pt>
                <c:pt idx="46">
                  <c:v>1.7181358787198286</c:v>
                </c:pt>
                <c:pt idx="47">
                  <c:v>1.7165937394816533</c:v>
                </c:pt>
                <c:pt idx="48">
                  <c:v>1.7100704146641332</c:v>
                </c:pt>
                <c:pt idx="49">
                  <c:v>1.7942717040008827</c:v>
                </c:pt>
                <c:pt idx="50">
                  <c:v>1.7908787541712989</c:v>
                </c:pt>
                <c:pt idx="51">
                  <c:v>1.8893087352745086</c:v>
                </c:pt>
                <c:pt idx="52">
                  <c:v>1.787498612190509</c:v>
                </c:pt>
                <c:pt idx="53">
                  <c:v>1.8857459789240141</c:v>
                </c:pt>
                <c:pt idx="54">
                  <c:v>1.7936226749335482</c:v>
                </c:pt>
                <c:pt idx="55">
                  <c:v>1.8821966341895369</c:v>
                </c:pt>
                <c:pt idx="56">
                  <c:v>1.8786606254834748</c:v>
                </c:pt>
                <c:pt idx="57">
                  <c:v>2.0665266880318232</c:v>
                </c:pt>
                <c:pt idx="58">
                  <c:v>2.0534334290130167</c:v>
                </c:pt>
                <c:pt idx="59">
                  <c:v>2.1508934480476642</c:v>
                </c:pt>
                <c:pt idx="60">
                  <c:v>2.2417582417582516</c:v>
                </c:pt>
                <c:pt idx="61">
                  <c:v>2.4195314210641468</c:v>
                </c:pt>
                <c:pt idx="62">
                  <c:v>2.4150366080209817</c:v>
                </c:pt>
                <c:pt idx="63">
                  <c:v>2.4105584642233588</c:v>
                </c:pt>
                <c:pt idx="64">
                  <c:v>2.5959860383944156</c:v>
                </c:pt>
                <c:pt idx="65">
                  <c:v>2.493195427327155</c:v>
                </c:pt>
                <c:pt idx="66">
                  <c:v>2.5777681096367187</c:v>
                </c:pt>
                <c:pt idx="67">
                  <c:v>2.7711367094110222</c:v>
                </c:pt>
                <c:pt idx="68">
                  <c:v>2.5816249050873412</c:v>
                </c:pt>
                <c:pt idx="69">
                  <c:v>2.5768731052403377</c:v>
                </c:pt>
                <c:pt idx="70">
                  <c:v>2.6720034617048767</c:v>
                </c:pt>
                <c:pt idx="71">
                  <c:v>2.5699168556311291</c:v>
                </c:pt>
                <c:pt idx="72">
                  <c:v>2.4613069647463401</c:v>
                </c:pt>
                <c:pt idx="73">
                  <c:v>2.1806520577231536</c:v>
                </c:pt>
                <c:pt idx="74">
                  <c:v>2.2620571916346588</c:v>
                </c:pt>
                <c:pt idx="75">
                  <c:v>2.2579614442432607</c:v>
                </c:pt>
                <c:pt idx="76">
                  <c:v>2.2538805018073971</c:v>
                </c:pt>
                <c:pt idx="77">
                  <c:v>2.2625876354365859</c:v>
                </c:pt>
                <c:pt idx="78">
                  <c:v>2.1630792068709783</c:v>
                </c:pt>
                <c:pt idx="79">
                  <c:v>2.0619646822459612</c:v>
                </c:pt>
                <c:pt idx="80">
                  <c:v>2.1571322829650152</c:v>
                </c:pt>
                <c:pt idx="81">
                  <c:v>2.0582647245091827</c:v>
                </c:pt>
                <c:pt idx="82">
                  <c:v>2.0545780212833264</c:v>
                </c:pt>
                <c:pt idx="83">
                  <c:v>1.8844088851458061</c:v>
                </c:pt>
                <c:pt idx="84">
                  <c:v>1.8776880310500401</c:v>
                </c:pt>
                <c:pt idx="85">
                  <c:v>2.1341144471178852</c:v>
                </c:pt>
                <c:pt idx="86">
                  <c:v>2.045075125208661</c:v>
                </c:pt>
                <c:pt idx="87">
                  <c:v>1.9477137798145971</c:v>
                </c:pt>
                <c:pt idx="88">
                  <c:v>1.9442711582449368</c:v>
                </c:pt>
                <c:pt idx="89">
                  <c:v>1.8489664485301858</c:v>
                </c:pt>
                <c:pt idx="90">
                  <c:v>1.9408406850025759</c:v>
                </c:pt>
                <c:pt idx="91">
                  <c:v>1.761292996270214</c:v>
                </c:pt>
                <c:pt idx="92">
                  <c:v>1.7596522099161627</c:v>
                </c:pt>
                <c:pt idx="93">
                  <c:v>1.8512772778984439</c:v>
                </c:pt>
                <c:pt idx="94">
                  <c:v>1.6725170348957483</c:v>
                </c:pt>
                <c:pt idx="95">
                  <c:v>1.8392229799545361</c:v>
                </c:pt>
                <c:pt idx="96">
                  <c:v>1.9254530477759602</c:v>
                </c:pt>
                <c:pt idx="97">
                  <c:v>1.7412680528526081</c:v>
                </c:pt>
                <c:pt idx="98">
                  <c:v>1.6462167689161724</c:v>
                </c:pt>
                <c:pt idx="99">
                  <c:v>1.8287699223539011</c:v>
                </c:pt>
                <c:pt idx="100">
                  <c:v>1.733809280979087</c:v>
                </c:pt>
                <c:pt idx="101">
                  <c:v>1.9071902090770139</c:v>
                </c:pt>
                <c:pt idx="102">
                  <c:v>1.9038892282630782</c:v>
                </c:pt>
                <c:pt idx="103">
                  <c:v>2.0769700671960942</c:v>
                </c:pt>
                <c:pt idx="104">
                  <c:v>2.1564439019428177</c:v>
                </c:pt>
                <c:pt idx="105">
                  <c:v>2.1527213647441146</c:v>
                </c:pt>
                <c:pt idx="106">
                  <c:v>2.2441104792851219</c:v>
                </c:pt>
                <c:pt idx="107">
                  <c:v>2.3336038961038632</c:v>
                </c:pt>
                <c:pt idx="108">
                  <c:v>2.3537731083947744</c:v>
                </c:pt>
                <c:pt idx="109">
                  <c:v>2.0839625490788332</c:v>
                </c:pt>
                <c:pt idx="110">
                  <c:v>2.1828789860174997</c:v>
                </c:pt>
                <c:pt idx="111">
                  <c:v>1.9965887428514102</c:v>
                </c:pt>
                <c:pt idx="112">
                  <c:v>2.0852130325814455</c:v>
                </c:pt>
                <c:pt idx="113">
                  <c:v>2.1317053642914372</c:v>
                </c:pt>
                <c:pt idx="114">
                  <c:v>2.0881206913777612</c:v>
                </c:pt>
                <c:pt idx="115">
                  <c:v>2.0147616197885521</c:v>
                </c:pt>
                <c:pt idx="116">
                  <c:v>2.1308373991835161</c:v>
                </c:pt>
                <c:pt idx="117">
                  <c:v>1.9184890656063533</c:v>
                </c:pt>
                <c:pt idx="118">
                  <c:v>1.9267057304598323</c:v>
                </c:pt>
                <c:pt idx="119">
                  <c:v>1.8837993257981398</c:v>
                </c:pt>
                <c:pt idx="120">
                  <c:v>1.7370706671930414</c:v>
                </c:pt>
                <c:pt idx="121">
                  <c:v>1.7652859960552103</c:v>
                </c:pt>
                <c:pt idx="122">
                  <c:v>1.8507580232329361</c:v>
                </c:pt>
                <c:pt idx="123">
                  <c:v>1.859138304151098</c:v>
                </c:pt>
                <c:pt idx="124">
                  <c:v>1.8560345674162761</c:v>
                </c:pt>
                <c:pt idx="125">
                  <c:v>1.7442430181283664</c:v>
                </c:pt>
                <c:pt idx="126">
                  <c:v>1.8007437854765884</c:v>
                </c:pt>
                <c:pt idx="127">
                  <c:v>1.7892061008994908</c:v>
                </c:pt>
                <c:pt idx="128">
                  <c:v>1.5989080627863981</c:v>
                </c:pt>
                <c:pt idx="129">
                  <c:v>1.8628694040768501</c:v>
                </c:pt>
                <c:pt idx="130">
                  <c:v>1.7538731365098092</c:v>
                </c:pt>
                <c:pt idx="131">
                  <c:v>1.6738030362008605</c:v>
                </c:pt>
                <c:pt idx="132">
                  <c:v>1.6298020954598418</c:v>
                </c:pt>
                <c:pt idx="133">
                  <c:v>1.8703362728946558</c:v>
                </c:pt>
                <c:pt idx="134">
                  <c:v>1.8364585346994122</c:v>
                </c:pt>
                <c:pt idx="135">
                  <c:v>1.9507484307098222</c:v>
                </c:pt>
                <c:pt idx="136">
                  <c:v>1.8897030466640918</c:v>
                </c:pt>
                <c:pt idx="137">
                  <c:v>1.868438794182792</c:v>
                </c:pt>
                <c:pt idx="138">
                  <c:v>1.8073447413958998</c:v>
                </c:pt>
                <c:pt idx="139">
                  <c:v>1.9690711747190521</c:v>
                </c:pt>
                <c:pt idx="140">
                  <c:v>1.9096056040686982</c:v>
                </c:pt>
                <c:pt idx="141">
                  <c:v>1.8288012255840858</c:v>
                </c:pt>
                <c:pt idx="142">
                  <c:v>2.0396437805228373</c:v>
                </c:pt>
                <c:pt idx="143">
                  <c:v>2.0482388973966259</c:v>
                </c:pt>
                <c:pt idx="144">
                  <c:v>2.2336769759450088</c:v>
                </c:pt>
                <c:pt idx="145">
                  <c:v>1.997716894977164</c:v>
                </c:pt>
                <c:pt idx="146">
                  <c:v>2.031131359149585</c:v>
                </c:pt>
                <c:pt idx="147">
                  <c:v>2.0270910296485756</c:v>
                </c:pt>
                <c:pt idx="148">
                  <c:v>1.996593489780474</c:v>
                </c:pt>
                <c:pt idx="149">
                  <c:v>2.2028930698686047</c:v>
                </c:pt>
                <c:pt idx="150">
                  <c:v>2.2568460812086641</c:v>
                </c:pt>
                <c:pt idx="151">
                  <c:v>1.883948756593812</c:v>
                </c:pt>
                <c:pt idx="152">
                  <c:v>2.0338983050847337</c:v>
                </c:pt>
                <c:pt idx="153">
                  <c:v>1.9275975552421218</c:v>
                </c:pt>
                <c:pt idx="154">
                  <c:v>1.6704204204204265</c:v>
                </c:pt>
                <c:pt idx="155">
                  <c:v>1.6507221909585423</c:v>
                </c:pt>
                <c:pt idx="156">
                  <c:v>1.4752567693744112</c:v>
                </c:pt>
                <c:pt idx="157">
                  <c:v>1.4083193434060837</c:v>
                </c:pt>
                <c:pt idx="158">
                  <c:v>1.3302325581395325</c:v>
                </c:pt>
                <c:pt idx="159">
                  <c:v>1.1326710611828001</c:v>
                </c:pt>
                <c:pt idx="160">
                  <c:v>1.1503850078856903</c:v>
                </c:pt>
                <c:pt idx="161">
                  <c:v>0.96207215541164159</c:v>
                </c:pt>
                <c:pt idx="162">
                  <c:v>0.81263274540586128</c:v>
                </c:pt>
                <c:pt idx="163">
                  <c:v>1.0077662721893303</c:v>
                </c:pt>
                <c:pt idx="164">
                  <c:v>0.85825027685493271</c:v>
                </c:pt>
                <c:pt idx="165">
                  <c:v>0.867158671586714</c:v>
                </c:pt>
                <c:pt idx="166">
                  <c:v>0.96917112793058402</c:v>
                </c:pt>
                <c:pt idx="167">
                  <c:v>1.0149474072707281</c:v>
                </c:pt>
                <c:pt idx="168">
                  <c:v>0.89252852410745664</c:v>
                </c:pt>
                <c:pt idx="169">
                  <c:v>1.0116803090223438</c:v>
                </c:pt>
                <c:pt idx="170">
                  <c:v>0.94556136968694793</c:v>
                </c:pt>
                <c:pt idx="171">
                  <c:v>1.0557238593592138</c:v>
                </c:pt>
                <c:pt idx="172">
                  <c:v>1.1373016600935371</c:v>
                </c:pt>
                <c:pt idx="173">
                  <c:v>1.0903426791277395</c:v>
                </c:pt>
                <c:pt idx="174">
                  <c:v>1.08088302647249</c:v>
                </c:pt>
                <c:pt idx="175">
                  <c:v>1.0068649885583536</c:v>
                </c:pt>
                <c:pt idx="176">
                  <c:v>1.0888461890383283</c:v>
                </c:pt>
                <c:pt idx="177">
                  <c:v>1.2163892445582469</c:v>
                </c:pt>
                <c:pt idx="178">
                  <c:v>1.1518420330925982</c:v>
                </c:pt>
                <c:pt idx="179">
                  <c:v>1.0869565217391381</c:v>
                </c:pt>
                <c:pt idx="180">
                  <c:v>1.2950296397628898</c:v>
                </c:pt>
                <c:pt idx="181">
                  <c:v>1.5387416917053578</c:v>
                </c:pt>
                <c:pt idx="182">
                  <c:v>1.4096034921789635</c:v>
                </c:pt>
                <c:pt idx="183">
                  <c:v>1.4534883720930258</c:v>
                </c:pt>
                <c:pt idx="184">
                  <c:v>1.5390625828811233</c:v>
                </c:pt>
              </c:numCache>
            </c:numRef>
          </c:val>
        </c:ser>
        <c:ser>
          <c:idx val="1"/>
          <c:order val="1"/>
          <c:tx>
            <c:strRef>
              <c:f>'CHARTtoPPT-G3-Loyers Chart 1'!$C$6</c:f>
              <c:strCache>
                <c:ptCount val="1"/>
                <c:pt idx="0">
                  <c:v>Indicateur d'indexation: moyenne des 12 derniers mois de l'indice-santé</c:v>
                </c:pt>
              </c:strCache>
            </c:strRef>
          </c:tx>
          <c:spPr>
            <a:ln w="15875">
              <a:solidFill>
                <a:srgbClr val="FF0000"/>
              </a:solidFill>
              <a:prstDash val="solid"/>
            </a:ln>
          </c:spPr>
          <c:marker>
            <c:symbol val="none"/>
          </c:marker>
          <c:cat>
            <c:numRef>
              <c:f>'CHARTtoPPT-G3-Loyers Chart 1'!$A$7:$A$210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'CHARTtoPPT-G3-Loyers Chart 1'!$C$7:$C$210</c:f>
              <c:numCache>
                <c:formatCode>General</c:formatCode>
                <c:ptCount val="204"/>
                <c:pt idx="12">
                  <c:v>1.2918332422382195</c:v>
                </c:pt>
                <c:pt idx="13">
                  <c:v>1.2219316420701367</c:v>
                </c:pt>
                <c:pt idx="14">
                  <c:v>1.1966289836195707</c:v>
                </c:pt>
                <c:pt idx="15">
                  <c:v>1.2400144729272957</c:v>
                </c:pt>
                <c:pt idx="16">
                  <c:v>1.2866815478323652</c:v>
                </c:pt>
                <c:pt idx="17">
                  <c:v>1.3120809345650826</c:v>
                </c:pt>
                <c:pt idx="18">
                  <c:v>1.3176341839284338</c:v>
                </c:pt>
                <c:pt idx="19">
                  <c:v>1.2931666820814673</c:v>
                </c:pt>
                <c:pt idx="20">
                  <c:v>1.3137391275654058</c:v>
                </c:pt>
                <c:pt idx="21">
                  <c:v>1.3029736504223892</c:v>
                </c:pt>
                <c:pt idx="22">
                  <c:v>1.2967458537040586</c:v>
                </c:pt>
                <c:pt idx="23">
                  <c:v>1.2639273154275141</c:v>
                </c:pt>
                <c:pt idx="24">
                  <c:v>1.2664971045606621</c:v>
                </c:pt>
                <c:pt idx="25">
                  <c:v>1.3005787143751224</c:v>
                </c:pt>
                <c:pt idx="26">
                  <c:v>1.3085290086730719</c:v>
                </c:pt>
                <c:pt idx="27">
                  <c:v>1.3068567640120765</c:v>
                </c:pt>
                <c:pt idx="28">
                  <c:v>1.2735411781173178</c:v>
                </c:pt>
                <c:pt idx="29">
                  <c:v>1.2038055035611359</c:v>
                </c:pt>
                <c:pt idx="30">
                  <c:v>1.1374277905690318</c:v>
                </c:pt>
                <c:pt idx="31">
                  <c:v>1.0556969026310699</c:v>
                </c:pt>
                <c:pt idx="32">
                  <c:v>0.98127464034096357</c:v>
                </c:pt>
                <c:pt idx="33">
                  <c:v>0.94535156801828768</c:v>
                </c:pt>
                <c:pt idx="34">
                  <c:v>0.92688321327938006</c:v>
                </c:pt>
                <c:pt idx="35">
                  <c:v>0.93406430339199209</c:v>
                </c:pt>
                <c:pt idx="36">
                  <c:v>0.94500435628198165</c:v>
                </c:pt>
                <c:pt idx="37">
                  <c:v>0.94228383050460762</c:v>
                </c:pt>
                <c:pt idx="38">
                  <c:v>0.94171590952762951</c:v>
                </c:pt>
                <c:pt idx="39">
                  <c:v>0.94808883755635864</c:v>
                </c:pt>
                <c:pt idx="40">
                  <c:v>0.97779728907728292</c:v>
                </c:pt>
                <c:pt idx="41">
                  <c:v>1.0351263358970118</c:v>
                </c:pt>
                <c:pt idx="42">
                  <c:v>1.1317460846268661</c:v>
                </c:pt>
                <c:pt idx="43">
                  <c:v>1.2660294180125817</c:v>
                </c:pt>
                <c:pt idx="44">
                  <c:v>1.4113881893057567</c:v>
                </c:pt>
                <c:pt idx="45">
                  <c:v>1.5590624301817551</c:v>
                </c:pt>
                <c:pt idx="46">
                  <c:v>1.6756201773503012</c:v>
                </c:pt>
                <c:pt idx="47">
                  <c:v>1.794935867871158</c:v>
                </c:pt>
                <c:pt idx="48">
                  <c:v>1.8791235554355152</c:v>
                </c:pt>
                <c:pt idx="49">
                  <c:v>1.9556976146144798</c:v>
                </c:pt>
                <c:pt idx="50">
                  <c:v>2.036492189520192</c:v>
                </c:pt>
                <c:pt idx="51">
                  <c:v>2.1046818720954046</c:v>
                </c:pt>
                <c:pt idx="52">
                  <c:v>2.2098391989541035</c:v>
                </c:pt>
                <c:pt idx="53">
                  <c:v>2.3486544454516269</c:v>
                </c:pt>
                <c:pt idx="54">
                  <c:v>2.4658369147837567</c:v>
                </c:pt>
                <c:pt idx="55">
                  <c:v>2.5502615893133238</c:v>
                </c:pt>
                <c:pt idx="56">
                  <c:v>2.6134890698928861</c:v>
                </c:pt>
                <c:pt idx="57">
                  <c:v>2.6318338088425381</c:v>
                </c:pt>
                <c:pt idx="58">
                  <c:v>2.6896829740062933</c:v>
                </c:pt>
                <c:pt idx="59">
                  <c:v>2.7123423557892137</c:v>
                </c:pt>
                <c:pt idx="60">
                  <c:v>2.7432278778721679</c:v>
                </c:pt>
                <c:pt idx="61">
                  <c:v>2.83826718706815</c:v>
                </c:pt>
                <c:pt idx="62">
                  <c:v>2.9108209035429597</c:v>
                </c:pt>
                <c:pt idx="63">
                  <c:v>2.9718020469414781</c:v>
                </c:pt>
                <c:pt idx="64">
                  <c:v>2.9125770259327317</c:v>
                </c:pt>
                <c:pt idx="65">
                  <c:v>2.8005555123456687</c:v>
                </c:pt>
                <c:pt idx="66">
                  <c:v>2.6307876012843812</c:v>
                </c:pt>
                <c:pt idx="67">
                  <c:v>2.4934918534950259</c:v>
                </c:pt>
                <c:pt idx="68">
                  <c:v>2.343153427931925</c:v>
                </c:pt>
                <c:pt idx="69">
                  <c:v>2.2220937449061973</c:v>
                </c:pt>
                <c:pt idx="70">
                  <c:v>2.064620938590465</c:v>
                </c:pt>
                <c:pt idx="71">
                  <c:v>1.9100350119411371</c:v>
                </c:pt>
                <c:pt idx="72">
                  <c:v>1.7891131731332224</c:v>
                </c:pt>
                <c:pt idx="73">
                  <c:v>1.5950327802927287</c:v>
                </c:pt>
                <c:pt idx="74">
                  <c:v>1.4530296753337537</c:v>
                </c:pt>
                <c:pt idx="75">
                  <c:v>1.3182120291155814</c:v>
                </c:pt>
                <c:pt idx="76">
                  <c:v>1.2730543703086898</c:v>
                </c:pt>
                <c:pt idx="77">
                  <c:v>1.2201833603534089</c:v>
                </c:pt>
                <c:pt idx="78">
                  <c:v>1.2557800370537295</c:v>
                </c:pt>
                <c:pt idx="79">
                  <c:v>1.2606717911103538</c:v>
                </c:pt>
                <c:pt idx="80">
                  <c:v>1.290891339376643</c:v>
                </c:pt>
                <c:pt idx="81">
                  <c:v>1.3188670590324278</c:v>
                </c:pt>
                <c:pt idx="82">
                  <c:v>1.3565532570948398</c:v>
                </c:pt>
                <c:pt idx="83">
                  <c:v>1.4218170168693618</c:v>
                </c:pt>
                <c:pt idx="84">
                  <c:v>1.4552845733039679</c:v>
                </c:pt>
                <c:pt idx="85">
                  <c:v>1.5092823168606568</c:v>
                </c:pt>
                <c:pt idx="86">
                  <c:v>1.5061826113534513</c:v>
                </c:pt>
                <c:pt idx="87">
                  <c:v>1.4853057776460012</c:v>
                </c:pt>
                <c:pt idx="88">
                  <c:v>1.4940119715626643</c:v>
                </c:pt>
                <c:pt idx="89">
                  <c:v>1.5590456511595958</c:v>
                </c:pt>
                <c:pt idx="90">
                  <c:v>1.5594890517029114</c:v>
                </c:pt>
                <c:pt idx="91">
                  <c:v>1.5824559408417564</c:v>
                </c:pt>
                <c:pt idx="92">
                  <c:v>1.581578790032159</c:v>
                </c:pt>
                <c:pt idx="93">
                  <c:v>1.5608466953685192</c:v>
                </c:pt>
                <c:pt idx="94">
                  <c:v>1.6048029856383621</c:v>
                </c:pt>
                <c:pt idx="95">
                  <c:v>1.6175314536595558</c:v>
                </c:pt>
                <c:pt idx="96">
                  <c:v>1.6266609058490886</c:v>
                </c:pt>
                <c:pt idx="97">
                  <c:v>1.6447255343231277</c:v>
                </c:pt>
                <c:pt idx="98">
                  <c:v>1.7029295217700653</c:v>
                </c:pt>
                <c:pt idx="99">
                  <c:v>1.8210642331308298</c:v>
                </c:pt>
                <c:pt idx="100">
                  <c:v>1.864498479635128</c:v>
                </c:pt>
                <c:pt idx="101">
                  <c:v>1.8843116312972721</c:v>
                </c:pt>
                <c:pt idx="102">
                  <c:v>1.9435347136191055</c:v>
                </c:pt>
                <c:pt idx="103">
                  <c:v>2.0005846676787802</c:v>
                </c:pt>
                <c:pt idx="104">
                  <c:v>2.0655640328898976</c:v>
                </c:pt>
                <c:pt idx="105">
                  <c:v>2.1346472849966638</c:v>
                </c:pt>
                <c:pt idx="106">
                  <c:v>2.10369224749099</c:v>
                </c:pt>
                <c:pt idx="107">
                  <c:v>2.1170513988323778</c:v>
                </c:pt>
                <c:pt idx="108">
                  <c:v>2.167226919398002</c:v>
                </c:pt>
                <c:pt idx="109">
                  <c:v>2.184651745384464</c:v>
                </c:pt>
                <c:pt idx="110">
                  <c:v>2.178626064964003</c:v>
                </c:pt>
                <c:pt idx="111">
                  <c:v>2.0771346802578052</c:v>
                </c:pt>
                <c:pt idx="112">
                  <c:v>2.0435619454585692</c:v>
                </c:pt>
                <c:pt idx="113">
                  <c:v>2.0198126404785373</c:v>
                </c:pt>
                <c:pt idx="114">
                  <c:v>1.964366678081042</c:v>
                </c:pt>
                <c:pt idx="115">
                  <c:v>1.89171306403555</c:v>
                </c:pt>
                <c:pt idx="116">
                  <c:v>1.8294910611505657</c:v>
                </c:pt>
                <c:pt idx="117">
                  <c:v>1.7878984534058411</c:v>
                </c:pt>
                <c:pt idx="118">
                  <c:v>1.8023487214191301</c:v>
                </c:pt>
                <c:pt idx="119">
                  <c:v>1.7844257016897231</c:v>
                </c:pt>
                <c:pt idx="120">
                  <c:v>1.7452729853696638</c:v>
                </c:pt>
                <c:pt idx="121">
                  <c:v>1.749791012646136</c:v>
                </c:pt>
                <c:pt idx="122">
                  <c:v>1.7630215107619318</c:v>
                </c:pt>
                <c:pt idx="123">
                  <c:v>1.8156740278922372</c:v>
                </c:pt>
                <c:pt idx="124">
                  <c:v>1.833790371135241</c:v>
                </c:pt>
                <c:pt idx="125">
                  <c:v>1.7923072821678636</c:v>
                </c:pt>
                <c:pt idx="126">
                  <c:v>1.7625743537369738</c:v>
                </c:pt>
                <c:pt idx="127">
                  <c:v>1.7497017561842791</c:v>
                </c:pt>
                <c:pt idx="128">
                  <c:v>1.7142330685995428</c:v>
                </c:pt>
                <c:pt idx="129">
                  <c:v>1.675249197042934</c:v>
                </c:pt>
                <c:pt idx="130">
                  <c:v>1.6670480871603033</c:v>
                </c:pt>
                <c:pt idx="131">
                  <c:v>1.7025107461609439</c:v>
                </c:pt>
                <c:pt idx="132">
                  <c:v>1.7675689118494686</c:v>
                </c:pt>
                <c:pt idx="133">
                  <c:v>1.8302943962976328</c:v>
                </c:pt>
                <c:pt idx="134">
                  <c:v>1.9126096630157141</c:v>
                </c:pt>
                <c:pt idx="135">
                  <c:v>2.0751242561170069</c:v>
                </c:pt>
                <c:pt idx="136">
                  <c:v>2.2248765659750602</c:v>
                </c:pt>
                <c:pt idx="137">
                  <c:v>2.4972068213836773</c:v>
                </c:pt>
                <c:pt idx="138">
                  <c:v>2.8120712881001597</c:v>
                </c:pt>
                <c:pt idx="139">
                  <c:v>3.1310014800744597</c:v>
                </c:pt>
                <c:pt idx="140">
                  <c:v>3.4386755195883967</c:v>
                </c:pt>
                <c:pt idx="141">
                  <c:v>3.7604359363822262</c:v>
                </c:pt>
                <c:pt idx="142">
                  <c:v>4.0109645943537613</c:v>
                </c:pt>
                <c:pt idx="143">
                  <c:v>4.1475108147548658</c:v>
                </c:pt>
                <c:pt idx="144">
                  <c:v>4.223397835930041</c:v>
                </c:pt>
                <c:pt idx="145">
                  <c:v>4.2683872208644695</c:v>
                </c:pt>
                <c:pt idx="146">
                  <c:v>4.2453005578932945</c:v>
                </c:pt>
                <c:pt idx="147">
                  <c:v>4.0545572256445697</c:v>
                </c:pt>
                <c:pt idx="148">
                  <c:v>3.8733365188743329</c:v>
                </c:pt>
                <c:pt idx="149">
                  <c:v>3.5465220241984388</c:v>
                </c:pt>
                <c:pt idx="150">
                  <c:v>3.1143856545488777</c:v>
                </c:pt>
                <c:pt idx="151">
                  <c:v>2.6239169088650276</c:v>
                </c:pt>
                <c:pt idx="152">
                  <c:v>2.1968036254849177</c:v>
                </c:pt>
                <c:pt idx="153">
                  <c:v>1.7159595412902897</c:v>
                </c:pt>
                <c:pt idx="154">
                  <c:v>1.26730121278204</c:v>
                </c:pt>
                <c:pt idx="155">
                  <c:v>0.91775089281148936</c:v>
                </c:pt>
                <c:pt idx="156">
                  <c:v>0.6017743887431326</c:v>
                </c:pt>
                <c:pt idx="157">
                  <c:v>0.31704812325243464</c:v>
                </c:pt>
                <c:pt idx="158">
                  <c:v>9.5288367511279767E-2</c:v>
                </c:pt>
                <c:pt idx="159">
                  <c:v>4.0423636230615546E-2</c:v>
                </c:pt>
                <c:pt idx="160">
                  <c:v>4.8586584333599163E-4</c:v>
                </c:pt>
                <c:pt idx="161">
                  <c:v>7.5613840541027821E-2</c:v>
                </c:pt>
                <c:pt idx="162">
                  <c:v>0.25374088195076111</c:v>
                </c:pt>
                <c:pt idx="163">
                  <c:v>0.48843133187048782</c:v>
                </c:pt>
                <c:pt idx="164">
                  <c:v>0.67626264043126749</c:v>
                </c:pt>
                <c:pt idx="165">
                  <c:v>0.94141054125307644</c:v>
                </c:pt>
                <c:pt idx="166">
                  <c:v>1.2030660362248038</c:v>
                </c:pt>
                <c:pt idx="167">
                  <c:v>1.4398324400866738</c:v>
                </c:pt>
                <c:pt idx="168">
                  <c:v>1.6764065181313921</c:v>
                </c:pt>
                <c:pt idx="169">
                  <c:v>1.9093674846781505</c:v>
                </c:pt>
                <c:pt idx="170">
                  <c:v>2.1319072826429366</c:v>
                </c:pt>
                <c:pt idx="171">
                  <c:v>2.2975358427149231</c:v>
                </c:pt>
                <c:pt idx="172">
                  <c:v>2.4493919565775366</c:v>
                </c:pt>
                <c:pt idx="173">
                  <c:v>2.5571972782882892</c:v>
                </c:pt>
                <c:pt idx="174">
                  <c:v>2.6611446746841088</c:v>
                </c:pt>
                <c:pt idx="175">
                  <c:v>2.7590910408566778</c:v>
                </c:pt>
                <c:pt idx="176">
                  <c:v>2.8496807241489304</c:v>
                </c:pt>
                <c:pt idx="177">
                  <c:v>2.8892771249523048</c:v>
                </c:pt>
                <c:pt idx="178">
                  <c:v>2.9331781375148367</c:v>
                </c:pt>
                <c:pt idx="179">
                  <c:v>3.0038484743270177</c:v>
                </c:pt>
                <c:pt idx="180">
                  <c:v>3.0576198002090798</c:v>
                </c:pt>
                <c:pt idx="181">
                  <c:v>3.1135311965046002</c:v>
                </c:pt>
                <c:pt idx="182">
                  <c:v>3.1635242845304159</c:v>
                </c:pt>
                <c:pt idx="183">
                  <c:v>3.1805449268376882</c:v>
                </c:pt>
                <c:pt idx="184">
                  <c:v>3.1871481244712827</c:v>
                </c:pt>
              </c:numCache>
            </c:numRef>
          </c:val>
        </c:ser>
        <c:ser>
          <c:idx val="2"/>
          <c:order val="2"/>
          <c:tx>
            <c:strRef>
              <c:f>'CHARTtoPPT-G3-Loyers Chart 1'!$D$6</c:f>
              <c:strCache>
                <c:ptCount val="1"/>
                <c:pt idx="0">
                  <c:v>p.m. Loyers dans la zone euro (IPCH)</c:v>
                </c:pt>
              </c:strCache>
            </c:strRef>
          </c:tx>
          <c:spPr>
            <a:ln w="28575">
              <a:solidFill>
                <a:srgbClr val="92D050"/>
              </a:solidFill>
              <a:prstDash val="solid"/>
            </a:ln>
          </c:spPr>
          <c:marker>
            <c:symbol val="none"/>
          </c:marker>
          <c:cat>
            <c:numRef>
              <c:f>'CHARTtoPPT-G3-Loyers Chart 1'!$A$7:$A$210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'CHARTtoPPT-G3-Loyers Chart 1'!$D$7:$D$210</c:f>
              <c:numCache>
                <c:formatCode>General</c:formatCode>
                <c:ptCount val="204"/>
                <c:pt idx="0">
                  <c:v>3.0303030303030467</c:v>
                </c:pt>
                <c:pt idx="1">
                  <c:v>3.132125285011389</c:v>
                </c:pt>
                <c:pt idx="2">
                  <c:v>3.0303030303030267</c:v>
                </c:pt>
                <c:pt idx="3">
                  <c:v>2.9134328358208768</c:v>
                </c:pt>
                <c:pt idx="4">
                  <c:v>3.0180126446379685</c:v>
                </c:pt>
                <c:pt idx="5">
                  <c:v>2.9047619047618989</c:v>
                </c:pt>
                <c:pt idx="6">
                  <c:v>2.7928994082840197</c:v>
                </c:pt>
                <c:pt idx="7">
                  <c:v>2.7872918389040118</c:v>
                </c:pt>
                <c:pt idx="8">
                  <c:v>2.6874115983027096</c:v>
                </c:pt>
                <c:pt idx="9">
                  <c:v>2.6795158067927982</c:v>
                </c:pt>
                <c:pt idx="10">
                  <c:v>2.6649448227283452</c:v>
                </c:pt>
                <c:pt idx="11">
                  <c:v>2.5659050966608143</c:v>
                </c:pt>
                <c:pt idx="12">
                  <c:v>2.2642390289449255</c:v>
                </c:pt>
                <c:pt idx="13">
                  <c:v>2.1526646497556534</c:v>
                </c:pt>
                <c:pt idx="14">
                  <c:v>2.1506626365961568</c:v>
                </c:pt>
                <c:pt idx="15">
                  <c:v>2.2508411648683113</c:v>
                </c:pt>
                <c:pt idx="16">
                  <c:v>2.1421954608615192</c:v>
                </c:pt>
                <c:pt idx="17">
                  <c:v>2.1517815826006612</c:v>
                </c:pt>
                <c:pt idx="18">
                  <c:v>2.0377619157264442</c:v>
                </c:pt>
                <c:pt idx="19">
                  <c:v>2.0337814546707911</c:v>
                </c:pt>
                <c:pt idx="20">
                  <c:v>2.0316804407713551</c:v>
                </c:pt>
                <c:pt idx="21">
                  <c:v>1.9228568158406789</c:v>
                </c:pt>
                <c:pt idx="22">
                  <c:v>1.9325328759290941</c:v>
                </c:pt>
                <c:pt idx="23">
                  <c:v>1.9191226867717461</c:v>
                </c:pt>
                <c:pt idx="24">
                  <c:v>1.928783382789323</c:v>
                </c:pt>
                <c:pt idx="25">
                  <c:v>1.8225310399817871</c:v>
                </c:pt>
                <c:pt idx="26">
                  <c:v>1.832252190736317</c:v>
                </c:pt>
                <c:pt idx="27">
                  <c:v>1.7133779643708411</c:v>
                </c:pt>
                <c:pt idx="28">
                  <c:v>1.7231606393832919</c:v>
                </c:pt>
                <c:pt idx="29">
                  <c:v>1.7100792751981866</c:v>
                </c:pt>
                <c:pt idx="30">
                  <c:v>1.7149949227124017</c:v>
                </c:pt>
                <c:pt idx="31">
                  <c:v>1.6103603603603744</c:v>
                </c:pt>
                <c:pt idx="32">
                  <c:v>1.6087298908763699</c:v>
                </c:pt>
                <c:pt idx="33">
                  <c:v>1.516002245929271</c:v>
                </c:pt>
                <c:pt idx="34">
                  <c:v>1.514471617680049</c:v>
                </c:pt>
                <c:pt idx="35">
                  <c:v>1.5131136516476118</c:v>
                </c:pt>
                <c:pt idx="36">
                  <c:v>1.3212406225506568</c:v>
                </c:pt>
                <c:pt idx="37">
                  <c:v>1.3200581720550575</c:v>
                </c:pt>
                <c:pt idx="38">
                  <c:v>1.3187304425569919</c:v>
                </c:pt>
                <c:pt idx="39">
                  <c:v>1.3163766175814378</c:v>
                </c:pt>
                <c:pt idx="40">
                  <c:v>1.3150562799509657</c:v>
                </c:pt>
                <c:pt idx="41">
                  <c:v>1.2248079278476709</c:v>
                </c:pt>
                <c:pt idx="42">
                  <c:v>1.2090959511924437</c:v>
                </c:pt>
                <c:pt idx="43">
                  <c:v>1.2191067272525598</c:v>
                </c:pt>
                <c:pt idx="44">
                  <c:v>1.2068201948626898</c:v>
                </c:pt>
                <c:pt idx="45">
                  <c:v>1.2168141592920234</c:v>
                </c:pt>
                <c:pt idx="46">
                  <c:v>1.2045529892806017</c:v>
                </c:pt>
                <c:pt idx="47">
                  <c:v>1.2145301976371659</c:v>
                </c:pt>
                <c:pt idx="48">
                  <c:v>1.3040114929826478</c:v>
                </c:pt>
                <c:pt idx="49">
                  <c:v>1.3911891354753125</c:v>
                </c:pt>
                <c:pt idx="50">
                  <c:v>1.3898080741231</c:v>
                </c:pt>
                <c:pt idx="51">
                  <c:v>1.299273287822057</c:v>
                </c:pt>
                <c:pt idx="52">
                  <c:v>1.2979870201297983</c:v>
                </c:pt>
                <c:pt idx="53">
                  <c:v>1.484985150148499</c:v>
                </c:pt>
                <c:pt idx="54">
                  <c:v>1.3919333625602937</c:v>
                </c:pt>
                <c:pt idx="55">
                  <c:v>1.4781561370853069</c:v>
                </c:pt>
                <c:pt idx="56">
                  <c:v>1.4768624876928316</c:v>
                </c:pt>
                <c:pt idx="57">
                  <c:v>1.5628415300546594</c:v>
                </c:pt>
                <c:pt idx="58">
                  <c:v>1.5614763048700686</c:v>
                </c:pt>
                <c:pt idx="59">
                  <c:v>1.5599432747900099</c:v>
                </c:pt>
                <c:pt idx="60">
                  <c:v>1.7453910766881178</c:v>
                </c:pt>
                <c:pt idx="61">
                  <c:v>1.8403571817489017</c:v>
                </c:pt>
                <c:pt idx="62">
                  <c:v>1.9255874673629103</c:v>
                </c:pt>
                <c:pt idx="63">
                  <c:v>2.1086956521739086</c:v>
                </c:pt>
                <c:pt idx="64">
                  <c:v>2.1066348137691371</c:v>
                </c:pt>
                <c:pt idx="65">
                  <c:v>2.0052026880554847</c:v>
                </c:pt>
                <c:pt idx="66">
                  <c:v>2.0970705869635786</c:v>
                </c:pt>
                <c:pt idx="67">
                  <c:v>2.0824341821320602</c:v>
                </c:pt>
                <c:pt idx="68">
                  <c:v>2.0914187149633428</c:v>
                </c:pt>
                <c:pt idx="69">
                  <c:v>2.0875928117938258</c:v>
                </c:pt>
                <c:pt idx="70">
                  <c:v>2.1825610149446284</c:v>
                </c:pt>
                <c:pt idx="71">
                  <c:v>2.1697099892588367</c:v>
                </c:pt>
                <c:pt idx="72">
                  <c:v>2.1657553339766467</c:v>
                </c:pt>
                <c:pt idx="73">
                  <c:v>2.0744225834046177</c:v>
                </c:pt>
                <c:pt idx="74">
                  <c:v>2.0706585548084133</c:v>
                </c:pt>
                <c:pt idx="75">
                  <c:v>2.0651479667873378</c:v>
                </c:pt>
                <c:pt idx="76">
                  <c:v>2.0525364245453703</c:v>
                </c:pt>
                <c:pt idx="77">
                  <c:v>2.0614174901710798</c:v>
                </c:pt>
                <c:pt idx="78">
                  <c:v>1.9587083112758041</c:v>
                </c:pt>
                <c:pt idx="79">
                  <c:v>1.8708381777824634</c:v>
                </c:pt>
                <c:pt idx="80">
                  <c:v>1.953537486800428</c:v>
                </c:pt>
                <c:pt idx="81">
                  <c:v>1.8657109729102841</c:v>
                </c:pt>
                <c:pt idx="82">
                  <c:v>1.8623737373737241</c:v>
                </c:pt>
                <c:pt idx="83">
                  <c:v>1.8608074011774667</c:v>
                </c:pt>
                <c:pt idx="84">
                  <c:v>1.8574876692202784</c:v>
                </c:pt>
                <c:pt idx="85">
                  <c:v>1.9379844961240338</c:v>
                </c:pt>
                <c:pt idx="86">
                  <c:v>1.8508836139286888</c:v>
                </c:pt>
                <c:pt idx="87">
                  <c:v>1.7521902377972458</c:v>
                </c:pt>
                <c:pt idx="88">
                  <c:v>1.7611504793664023</c:v>
                </c:pt>
                <c:pt idx="89">
                  <c:v>1.7490890161374317</c:v>
                </c:pt>
                <c:pt idx="90">
                  <c:v>1.9210799584631344</c:v>
                </c:pt>
                <c:pt idx="91">
                  <c:v>2.0128657397800329</c:v>
                </c:pt>
                <c:pt idx="92">
                  <c:v>1.9264629725530857</c:v>
                </c:pt>
                <c:pt idx="93">
                  <c:v>2.0902317880794756</c:v>
                </c:pt>
                <c:pt idx="94">
                  <c:v>2.0865613056502372</c:v>
                </c:pt>
                <c:pt idx="95">
                  <c:v>2.0848384766229802</c:v>
                </c:pt>
                <c:pt idx="96">
                  <c:v>2.1636101380589245</c:v>
                </c:pt>
                <c:pt idx="97">
                  <c:v>1.993628609598197</c:v>
                </c:pt>
                <c:pt idx="98">
                  <c:v>2.0739219712525778</c:v>
                </c:pt>
                <c:pt idx="99">
                  <c:v>2.0807708077080802</c:v>
                </c:pt>
                <c:pt idx="100">
                  <c:v>2.1505376344085998</c:v>
                </c:pt>
                <c:pt idx="101">
                  <c:v>2.1590095160135103</c:v>
                </c:pt>
                <c:pt idx="102">
                  <c:v>2.0682628629648425</c:v>
                </c:pt>
                <c:pt idx="103">
                  <c:v>2.054515866558182</c:v>
                </c:pt>
                <c:pt idx="104">
                  <c:v>2.0526369271415708</c:v>
                </c:pt>
                <c:pt idx="105">
                  <c:v>1.8751266977498366</c:v>
                </c:pt>
                <c:pt idx="106">
                  <c:v>1.8719012445613799</c:v>
                </c:pt>
                <c:pt idx="107">
                  <c:v>1.9613790314427415</c:v>
                </c:pt>
                <c:pt idx="108">
                  <c:v>1.9665187575635301</c:v>
                </c:pt>
                <c:pt idx="109">
                  <c:v>2.0654911838790868</c:v>
                </c:pt>
                <c:pt idx="110">
                  <c:v>2.0619593643130147</c:v>
                </c:pt>
                <c:pt idx="111">
                  <c:v>2.0986042775379414</c:v>
                </c:pt>
                <c:pt idx="112">
                  <c:v>2.0952380952380967</c:v>
                </c:pt>
                <c:pt idx="113">
                  <c:v>2.1334134615384581</c:v>
                </c:pt>
                <c:pt idx="114">
                  <c:v>2.1261728888001485</c:v>
                </c:pt>
                <c:pt idx="115">
                  <c:v>2.1028503089495665</c:v>
                </c:pt>
                <c:pt idx="116">
                  <c:v>2.1009658468585046</c:v>
                </c:pt>
                <c:pt idx="117">
                  <c:v>2.1788876728683801</c:v>
                </c:pt>
                <c:pt idx="118">
                  <c:v>2.1255462852602269</c:v>
                </c:pt>
                <c:pt idx="119">
                  <c:v>2.0624690133862167</c:v>
                </c:pt>
                <c:pt idx="120">
                  <c:v>2.0373850262090709</c:v>
                </c:pt>
                <c:pt idx="121">
                  <c:v>2.0236920039486739</c:v>
                </c:pt>
                <c:pt idx="122">
                  <c:v>2.0400118261555202</c:v>
                </c:pt>
                <c:pt idx="123">
                  <c:v>2.0751376868607396</c:v>
                </c:pt>
                <c:pt idx="124">
                  <c:v>2.0424194815396577</c:v>
                </c:pt>
                <c:pt idx="125">
                  <c:v>2.0202020202020332</c:v>
                </c:pt>
                <c:pt idx="126">
                  <c:v>1.9450689082201045</c:v>
                </c:pt>
                <c:pt idx="127">
                  <c:v>2.0009760858955592</c:v>
                </c:pt>
                <c:pt idx="128">
                  <c:v>1.9602106495026261</c:v>
                </c:pt>
                <c:pt idx="129">
                  <c:v>1.976630963972752</c:v>
                </c:pt>
                <c:pt idx="130">
                  <c:v>1.9743240614666557</c:v>
                </c:pt>
                <c:pt idx="131">
                  <c:v>1.9624987855824338</c:v>
                </c:pt>
                <c:pt idx="132">
                  <c:v>1.9482407676650293</c:v>
                </c:pt>
                <c:pt idx="133">
                  <c:v>1.9351717464924918</c:v>
                </c:pt>
                <c:pt idx="134">
                  <c:v>1.9316206297083305</c:v>
                </c:pt>
                <c:pt idx="135">
                  <c:v>1.8498891993448339</c:v>
                </c:pt>
                <c:pt idx="136">
                  <c:v>1.8764434180138521</c:v>
                </c:pt>
                <c:pt idx="137">
                  <c:v>1.8936845140824718</c:v>
                </c:pt>
                <c:pt idx="138">
                  <c:v>1.9079578139980924</c:v>
                </c:pt>
                <c:pt idx="139">
                  <c:v>1.8564593301435341</c:v>
                </c:pt>
                <c:pt idx="140">
                  <c:v>1.8938307030129218</c:v>
                </c:pt>
                <c:pt idx="141">
                  <c:v>1.9001241287119297</c:v>
                </c:pt>
                <c:pt idx="142">
                  <c:v>1.8407248450166718</c:v>
                </c:pt>
                <c:pt idx="143">
                  <c:v>1.8389709385421504</c:v>
                </c:pt>
                <c:pt idx="144">
                  <c:v>1.7208594789884124</c:v>
                </c:pt>
                <c:pt idx="145">
                  <c:v>1.7655434266729886</c:v>
                </c:pt>
                <c:pt idx="146">
                  <c:v>1.7528898995641458</c:v>
                </c:pt>
                <c:pt idx="147">
                  <c:v>1.8257496925550767</c:v>
                </c:pt>
                <c:pt idx="148">
                  <c:v>1.7663171814489596</c:v>
                </c:pt>
                <c:pt idx="149">
                  <c:v>1.7547169811320762</c:v>
                </c:pt>
                <c:pt idx="150">
                  <c:v>1.8440116661962633</c:v>
                </c:pt>
                <c:pt idx="151">
                  <c:v>1.8038331454340339</c:v>
                </c:pt>
                <c:pt idx="152">
                  <c:v>1.7741481272880901</c:v>
                </c:pt>
                <c:pt idx="153">
                  <c:v>1.6398050974512746</c:v>
                </c:pt>
                <c:pt idx="154">
                  <c:v>1.7138040831616321</c:v>
                </c:pt>
                <c:pt idx="155">
                  <c:v>1.7028443113772598</c:v>
                </c:pt>
                <c:pt idx="156">
                  <c:v>1.6356668847555822</c:v>
                </c:pt>
                <c:pt idx="157">
                  <c:v>1.5856729782669501</c:v>
                </c:pt>
                <c:pt idx="158">
                  <c:v>1.5830151783220003</c:v>
                </c:pt>
                <c:pt idx="159">
                  <c:v>1.532887402452632</c:v>
                </c:pt>
                <c:pt idx="160">
                  <c:v>1.4664934100612648</c:v>
                </c:pt>
                <c:pt idx="161">
                  <c:v>1.5297608010383934</c:v>
                </c:pt>
                <c:pt idx="162">
                  <c:v>1.5427251732101688</c:v>
                </c:pt>
                <c:pt idx="163">
                  <c:v>1.7718715393133966</c:v>
                </c:pt>
                <c:pt idx="164">
                  <c:v>1.4019553587898761</c:v>
                </c:pt>
                <c:pt idx="165">
                  <c:v>1.2906794505393338</c:v>
                </c:pt>
                <c:pt idx="166">
                  <c:v>1.2429794678206596</c:v>
                </c:pt>
                <c:pt idx="167">
                  <c:v>1.2971481140754415</c:v>
                </c:pt>
                <c:pt idx="168">
                  <c:v>1.2506897185948098</c:v>
                </c:pt>
                <c:pt idx="169">
                  <c:v>1.3130107428151794</c:v>
                </c:pt>
                <c:pt idx="170">
                  <c:v>1.3016775139792935</c:v>
                </c:pt>
                <c:pt idx="171">
                  <c:v>1.3999451001921459</c:v>
                </c:pt>
                <c:pt idx="172">
                  <c:v>1.4452982070984066</c:v>
                </c:pt>
                <c:pt idx="173">
                  <c:v>1.4701853711989843</c:v>
                </c:pt>
                <c:pt idx="174">
                  <c:v>1.473799126637565</c:v>
                </c:pt>
                <c:pt idx="175">
                  <c:v>1.4508523757707621</c:v>
                </c:pt>
                <c:pt idx="176">
                  <c:v>1.4280516645442942</c:v>
                </c:pt>
                <c:pt idx="177">
                  <c:v>1.3561481751160545</c:v>
                </c:pt>
                <c:pt idx="178">
                  <c:v>1.3095671153146458</c:v>
                </c:pt>
                <c:pt idx="179">
                  <c:v>1.4258468803923241</c:v>
                </c:pt>
                <c:pt idx="180">
                  <c:v>1.4895549500454053</c:v>
                </c:pt>
                <c:pt idx="181">
                  <c:v>1.4591263367772278</c:v>
                </c:pt>
                <c:pt idx="182">
                  <c:v>1.4116369559315818</c:v>
                </c:pt>
                <c:pt idx="183">
                  <c:v>1.4528063526439217</c:v>
                </c:pt>
              </c:numCache>
            </c:numRef>
          </c:val>
        </c:ser>
        <c:marker val="1"/>
        <c:axId val="218681728"/>
        <c:axId val="218683264"/>
      </c:lineChart>
      <c:dateAx>
        <c:axId val="218681728"/>
        <c:scaling>
          <c:orientation val="minMax"/>
          <c:max val="41274"/>
          <c:min val="36892"/>
        </c:scaling>
        <c:axPos val="b"/>
        <c:majorGridlines>
          <c:spPr>
            <a:ln w="3175">
              <a:solidFill>
                <a:srgbClr val="808080"/>
              </a:solidFill>
              <a:prstDash val="solid"/>
            </a:ln>
          </c:spPr>
        </c:majorGridlines>
        <c:numFmt formatCode="_____________ayy" sourceLinked="0"/>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nl-BE"/>
          </a:p>
        </c:txPr>
        <c:crossAx val="218683264"/>
        <c:crosses val="autoZero"/>
        <c:auto val="1"/>
        <c:lblOffset val="100"/>
        <c:baseTimeUnit val="months"/>
        <c:majorUnit val="12"/>
        <c:majorTimeUnit val="months"/>
        <c:minorUnit val="6"/>
        <c:minorTimeUnit val="months"/>
      </c:dateAx>
      <c:valAx>
        <c:axId val="218683264"/>
        <c:scaling>
          <c:orientation val="minMax"/>
          <c:max val="5"/>
          <c:min val="-1"/>
        </c:scaling>
        <c:axPos val="l"/>
        <c:majorGridlines>
          <c:spPr>
            <a:ln w="3175">
              <a:solidFill>
                <a:srgbClr val="808080"/>
              </a:solidFill>
              <a:prstDash val="solid"/>
            </a:ln>
          </c:spPr>
        </c:majorGridlines>
        <c:numFmt formatCode="General" sourceLinked="1"/>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nl-BE"/>
          </a:p>
        </c:txPr>
        <c:crossAx val="218681728"/>
        <c:crosses val="autoZero"/>
        <c:crossBetween val="between"/>
      </c:valAx>
      <c:spPr>
        <a:solidFill>
          <a:srgbClr val="FFFFFF"/>
        </a:solidFill>
        <a:ln w="12700">
          <a:solidFill>
            <a:srgbClr val="808080"/>
          </a:solidFill>
          <a:prstDash val="solid"/>
        </a:ln>
      </c:spPr>
    </c:plotArea>
    <c:legend>
      <c:legendPos val="r"/>
      <c:layout>
        <c:manualLayout>
          <c:xMode val="edge"/>
          <c:yMode val="edge"/>
          <c:x val="3.3805778270524965E-2"/>
          <c:y val="0.80370861537045146"/>
          <c:w val="0.83963234984985258"/>
          <c:h val="0.1959312980614287"/>
        </c:manualLayout>
      </c:layout>
      <c:spPr>
        <a:noFill/>
        <a:ln w="25400">
          <a:noFill/>
        </a:ln>
      </c:spPr>
      <c:txPr>
        <a:bodyPr/>
        <a:lstStyle/>
        <a:p>
          <a:pPr>
            <a:defRPr sz="1100" b="0" i="0" u="none" strike="noStrike" baseline="0">
              <a:solidFill>
                <a:srgbClr val="000000"/>
              </a:solidFill>
              <a:latin typeface="Arial"/>
              <a:ea typeface="Arial"/>
              <a:cs typeface="Arial"/>
            </a:defRPr>
          </a:pPr>
          <a:endParaRPr lang="nl-BE"/>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nl-BE"/>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3.4045035150747999E-2"/>
          <c:y val="2.00988572483079E-2"/>
          <c:w val="0.91695190330508802"/>
          <c:h val="0.74563190475992902"/>
        </c:manualLayout>
      </c:layout>
      <c:lineChart>
        <c:grouping val="standard"/>
        <c:ser>
          <c:idx val="1"/>
          <c:order val="0"/>
          <c:tx>
            <c:strRef>
              <c:f>'CHARTtoPPT-G- ind Chart 2'!$C$6</c:f>
              <c:strCache>
                <c:ptCount val="1"/>
                <c:pt idx="0">
                  <c:v>Indicateur d'indexation (moyenne pondérée des indicateurs pour les produits sélectionnés)</c:v>
                </c:pt>
              </c:strCache>
            </c:strRef>
          </c:tx>
          <c:spPr>
            <a:ln w="15875">
              <a:solidFill>
                <a:srgbClr val="FF0000"/>
              </a:solidFill>
              <a:prstDash val="sysDash"/>
            </a:ln>
          </c:spPr>
          <c:marker>
            <c:symbol val="none"/>
          </c:marker>
          <c:cat>
            <c:numRef>
              <c:f>'CHARTtoPPT-G- ind Chart 2'!$A$7:$A$210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 ind Chart 2'!$C$7:$C$210</c:f>
              <c:numCache>
                <c:formatCode>General</c:formatCode>
                <c:ptCount val="204"/>
                <c:pt idx="13">
                  <c:v>0.5986914638809625</c:v>
                </c:pt>
                <c:pt idx="14">
                  <c:v>0.5986914638809625</c:v>
                </c:pt>
                <c:pt idx="15">
                  <c:v>0.5986914638809625</c:v>
                </c:pt>
                <c:pt idx="16">
                  <c:v>0.5986914638809625</c:v>
                </c:pt>
                <c:pt idx="17">
                  <c:v>0.5986914638809625</c:v>
                </c:pt>
                <c:pt idx="18">
                  <c:v>1.0168673182250338</c:v>
                </c:pt>
                <c:pt idx="19">
                  <c:v>1.0168673182250338</c:v>
                </c:pt>
                <c:pt idx="20">
                  <c:v>1.0168673182250338</c:v>
                </c:pt>
                <c:pt idx="21">
                  <c:v>1.3433764990946544</c:v>
                </c:pt>
                <c:pt idx="22">
                  <c:v>1.3433764990946544</c:v>
                </c:pt>
                <c:pt idx="23">
                  <c:v>1.3433764990946544</c:v>
                </c:pt>
                <c:pt idx="24">
                  <c:v>1.6581505652575232</c:v>
                </c:pt>
                <c:pt idx="25">
                  <c:v>1.6450393945216302</c:v>
                </c:pt>
                <c:pt idx="26">
                  <c:v>1.6450393945216302</c:v>
                </c:pt>
                <c:pt idx="27">
                  <c:v>1.6450393945216302</c:v>
                </c:pt>
                <c:pt idx="28">
                  <c:v>1.6450393945216302</c:v>
                </c:pt>
                <c:pt idx="29">
                  <c:v>1.6450393945216302</c:v>
                </c:pt>
                <c:pt idx="30">
                  <c:v>1.9517312868658758</c:v>
                </c:pt>
                <c:pt idx="31">
                  <c:v>1.9517312868658758</c:v>
                </c:pt>
                <c:pt idx="32">
                  <c:v>1.9517312868658758</c:v>
                </c:pt>
                <c:pt idx="33">
                  <c:v>1.8660278593227135</c:v>
                </c:pt>
                <c:pt idx="34">
                  <c:v>1.8660278593227135</c:v>
                </c:pt>
                <c:pt idx="35">
                  <c:v>1.8660278593227135</c:v>
                </c:pt>
                <c:pt idx="36">
                  <c:v>1.5993411266680708</c:v>
                </c:pt>
                <c:pt idx="37">
                  <c:v>1.4510763890668739</c:v>
                </c:pt>
                <c:pt idx="38">
                  <c:v>1.4510763890668739</c:v>
                </c:pt>
                <c:pt idx="39">
                  <c:v>1.4510763890668739</c:v>
                </c:pt>
                <c:pt idx="40">
                  <c:v>1.4510763890668739</c:v>
                </c:pt>
                <c:pt idx="41">
                  <c:v>1.4510763890668739</c:v>
                </c:pt>
                <c:pt idx="42">
                  <c:v>2.3457307086908212</c:v>
                </c:pt>
                <c:pt idx="43">
                  <c:v>2.3457307086908212</c:v>
                </c:pt>
                <c:pt idx="44">
                  <c:v>2.3457307086908212</c:v>
                </c:pt>
                <c:pt idx="45">
                  <c:v>2.3590454099116891</c:v>
                </c:pt>
                <c:pt idx="46">
                  <c:v>2.3590454099116891</c:v>
                </c:pt>
                <c:pt idx="47">
                  <c:v>2.3590454099116891</c:v>
                </c:pt>
                <c:pt idx="48">
                  <c:v>2.6193994733669572</c:v>
                </c:pt>
                <c:pt idx="49">
                  <c:v>2.9226168215736177</c:v>
                </c:pt>
                <c:pt idx="50">
                  <c:v>2.9226168215736177</c:v>
                </c:pt>
                <c:pt idx="51">
                  <c:v>2.9226168215736177</c:v>
                </c:pt>
                <c:pt idx="52">
                  <c:v>2.9226168215736177</c:v>
                </c:pt>
                <c:pt idx="53">
                  <c:v>2.9226168215736177</c:v>
                </c:pt>
                <c:pt idx="54">
                  <c:v>3.1584626388760237</c:v>
                </c:pt>
                <c:pt idx="55">
                  <c:v>3.1584626388760237</c:v>
                </c:pt>
                <c:pt idx="56">
                  <c:v>3.1584626388760237</c:v>
                </c:pt>
                <c:pt idx="57">
                  <c:v>3.5535628566801591</c:v>
                </c:pt>
                <c:pt idx="58">
                  <c:v>3.5535628566801591</c:v>
                </c:pt>
                <c:pt idx="59">
                  <c:v>3.5535628566801591</c:v>
                </c:pt>
                <c:pt idx="60">
                  <c:v>4.0296392150374061</c:v>
                </c:pt>
                <c:pt idx="61">
                  <c:v>4.2696504656342524</c:v>
                </c:pt>
                <c:pt idx="62">
                  <c:v>4.2696504656342524</c:v>
                </c:pt>
                <c:pt idx="63">
                  <c:v>4.2696504656342524</c:v>
                </c:pt>
                <c:pt idx="64">
                  <c:v>4.2696504656342524</c:v>
                </c:pt>
                <c:pt idx="65">
                  <c:v>4.2696504656342524</c:v>
                </c:pt>
                <c:pt idx="66">
                  <c:v>2.7116043056561345</c:v>
                </c:pt>
                <c:pt idx="67">
                  <c:v>2.7116043056561345</c:v>
                </c:pt>
                <c:pt idx="68">
                  <c:v>2.7116043056561345</c:v>
                </c:pt>
                <c:pt idx="69">
                  <c:v>2.6523273000895298</c:v>
                </c:pt>
                <c:pt idx="70">
                  <c:v>2.6523273000895298</c:v>
                </c:pt>
                <c:pt idx="71">
                  <c:v>2.6523273000895298</c:v>
                </c:pt>
                <c:pt idx="72">
                  <c:v>1.9954957309741062</c:v>
                </c:pt>
                <c:pt idx="73">
                  <c:v>1.5583473826294978</c:v>
                </c:pt>
                <c:pt idx="74">
                  <c:v>1.5583473826294978</c:v>
                </c:pt>
                <c:pt idx="75">
                  <c:v>1.5583473826294978</c:v>
                </c:pt>
                <c:pt idx="76">
                  <c:v>1.5583473826294978</c:v>
                </c:pt>
                <c:pt idx="77">
                  <c:v>1.5583473826294978</c:v>
                </c:pt>
                <c:pt idx="78">
                  <c:v>2.007997113364679</c:v>
                </c:pt>
                <c:pt idx="79">
                  <c:v>2.007997113364679</c:v>
                </c:pt>
                <c:pt idx="80">
                  <c:v>2.007997113364679</c:v>
                </c:pt>
                <c:pt idx="81">
                  <c:v>1.7081766160626104</c:v>
                </c:pt>
                <c:pt idx="82">
                  <c:v>1.7081766160626104</c:v>
                </c:pt>
                <c:pt idx="83">
                  <c:v>1.7081766160626104</c:v>
                </c:pt>
                <c:pt idx="84">
                  <c:v>1.8009175238175803</c:v>
                </c:pt>
                <c:pt idx="85">
                  <c:v>1.8940797386038721</c:v>
                </c:pt>
                <c:pt idx="86">
                  <c:v>1.8940797386038721</c:v>
                </c:pt>
                <c:pt idx="87">
                  <c:v>1.8940797386038721</c:v>
                </c:pt>
                <c:pt idx="88">
                  <c:v>1.8940797386038721</c:v>
                </c:pt>
                <c:pt idx="89">
                  <c:v>1.8940797386038721</c:v>
                </c:pt>
                <c:pt idx="90">
                  <c:v>3.1152749396709867</c:v>
                </c:pt>
                <c:pt idx="91">
                  <c:v>3.1152749396709867</c:v>
                </c:pt>
                <c:pt idx="92">
                  <c:v>3.1152749396709867</c:v>
                </c:pt>
                <c:pt idx="93">
                  <c:v>3.2329106711086237</c:v>
                </c:pt>
                <c:pt idx="94">
                  <c:v>3.2329106711086237</c:v>
                </c:pt>
                <c:pt idx="95">
                  <c:v>3.2329106711086237</c:v>
                </c:pt>
                <c:pt idx="96">
                  <c:v>3.4586161185348177</c:v>
                </c:pt>
                <c:pt idx="97">
                  <c:v>3.5060754110964627</c:v>
                </c:pt>
                <c:pt idx="98">
                  <c:v>3.5060754110964627</c:v>
                </c:pt>
                <c:pt idx="99">
                  <c:v>3.5060754110964627</c:v>
                </c:pt>
                <c:pt idx="100">
                  <c:v>3.5060754110964627</c:v>
                </c:pt>
                <c:pt idx="101">
                  <c:v>3.5060754110964627</c:v>
                </c:pt>
                <c:pt idx="102">
                  <c:v>2.3303628472015192</c:v>
                </c:pt>
                <c:pt idx="103">
                  <c:v>2.3303628472015192</c:v>
                </c:pt>
                <c:pt idx="104">
                  <c:v>2.3303628472015192</c:v>
                </c:pt>
                <c:pt idx="105">
                  <c:v>2.3599847694961262</c:v>
                </c:pt>
                <c:pt idx="106">
                  <c:v>2.3599847694961262</c:v>
                </c:pt>
                <c:pt idx="107">
                  <c:v>2.3599847694961262</c:v>
                </c:pt>
                <c:pt idx="108">
                  <c:v>2.7831591439214178</c:v>
                </c:pt>
                <c:pt idx="109">
                  <c:v>2.9360319726889017</c:v>
                </c:pt>
                <c:pt idx="110">
                  <c:v>2.9360319726889017</c:v>
                </c:pt>
                <c:pt idx="111">
                  <c:v>2.9360319726889017</c:v>
                </c:pt>
                <c:pt idx="112">
                  <c:v>2.9360319726889017</c:v>
                </c:pt>
                <c:pt idx="113">
                  <c:v>2.9360319726889017</c:v>
                </c:pt>
                <c:pt idx="114">
                  <c:v>3.1622429724783987</c:v>
                </c:pt>
                <c:pt idx="115">
                  <c:v>3.1622429724783987</c:v>
                </c:pt>
                <c:pt idx="116">
                  <c:v>3.1622429724783987</c:v>
                </c:pt>
                <c:pt idx="117">
                  <c:v>3.2804266488398022</c:v>
                </c:pt>
                <c:pt idx="118">
                  <c:v>3.2804266488398022</c:v>
                </c:pt>
                <c:pt idx="119">
                  <c:v>3.2804266488398022</c:v>
                </c:pt>
                <c:pt idx="120">
                  <c:v>4.0634288408908965</c:v>
                </c:pt>
                <c:pt idx="121">
                  <c:v>3.8932495745001767</c:v>
                </c:pt>
                <c:pt idx="122">
                  <c:v>3.8932495745001767</c:v>
                </c:pt>
                <c:pt idx="123">
                  <c:v>3.8932495745001767</c:v>
                </c:pt>
                <c:pt idx="124">
                  <c:v>3.8932495745001767</c:v>
                </c:pt>
                <c:pt idx="125">
                  <c:v>3.8932495745001767</c:v>
                </c:pt>
                <c:pt idx="126">
                  <c:v>3.6172497397778387</c:v>
                </c:pt>
                <c:pt idx="127">
                  <c:v>3.6172497397778387</c:v>
                </c:pt>
                <c:pt idx="128">
                  <c:v>3.6172497397778387</c:v>
                </c:pt>
                <c:pt idx="129">
                  <c:v>3.446543718992201</c:v>
                </c:pt>
                <c:pt idx="130">
                  <c:v>3.446543718992201</c:v>
                </c:pt>
                <c:pt idx="131">
                  <c:v>3.446543718992201</c:v>
                </c:pt>
                <c:pt idx="132">
                  <c:v>2.1190939710958423</c:v>
                </c:pt>
                <c:pt idx="133">
                  <c:v>2.0372606422230488</c:v>
                </c:pt>
                <c:pt idx="134">
                  <c:v>2.0372606422230488</c:v>
                </c:pt>
                <c:pt idx="135">
                  <c:v>2.0372606422230488</c:v>
                </c:pt>
                <c:pt idx="136">
                  <c:v>2.0372606422230488</c:v>
                </c:pt>
                <c:pt idx="137">
                  <c:v>2.0372606422230488</c:v>
                </c:pt>
                <c:pt idx="138">
                  <c:v>3.5849082628422093</c:v>
                </c:pt>
                <c:pt idx="139">
                  <c:v>3.5849082628422093</c:v>
                </c:pt>
                <c:pt idx="140">
                  <c:v>3.5849082628422093</c:v>
                </c:pt>
                <c:pt idx="141">
                  <c:v>3.6550095767756474</c:v>
                </c:pt>
                <c:pt idx="142">
                  <c:v>3.6550095767756474</c:v>
                </c:pt>
                <c:pt idx="143">
                  <c:v>3.6550095767756474</c:v>
                </c:pt>
                <c:pt idx="144">
                  <c:v>3.2050697611007095</c:v>
                </c:pt>
                <c:pt idx="145">
                  <c:v>4.0767880437334814</c:v>
                </c:pt>
                <c:pt idx="146">
                  <c:v>4.0767880437334814</c:v>
                </c:pt>
                <c:pt idx="147">
                  <c:v>4.0767880437334814</c:v>
                </c:pt>
                <c:pt idx="148">
                  <c:v>4.0767880437334814</c:v>
                </c:pt>
                <c:pt idx="149">
                  <c:v>4.0767880437334814</c:v>
                </c:pt>
                <c:pt idx="150">
                  <c:v>1.3246010352194888</c:v>
                </c:pt>
                <c:pt idx="151">
                  <c:v>1.3246010352194888</c:v>
                </c:pt>
                <c:pt idx="152">
                  <c:v>1.3246010352194888</c:v>
                </c:pt>
                <c:pt idx="153">
                  <c:v>1.8831130130169127</c:v>
                </c:pt>
                <c:pt idx="154">
                  <c:v>1.8831130130169127</c:v>
                </c:pt>
                <c:pt idx="155">
                  <c:v>1.8831130130169127</c:v>
                </c:pt>
                <c:pt idx="156">
                  <c:v>0.44650266059665028</c:v>
                </c:pt>
                <c:pt idx="157">
                  <c:v>-0.78969233143607664</c:v>
                </c:pt>
                <c:pt idx="158">
                  <c:v>-0.78969233143607664</c:v>
                </c:pt>
                <c:pt idx="159">
                  <c:v>-0.78969233143607664</c:v>
                </c:pt>
                <c:pt idx="160">
                  <c:v>-0.78969233143607664</c:v>
                </c:pt>
                <c:pt idx="161">
                  <c:v>-0.78969233143607664</c:v>
                </c:pt>
                <c:pt idx="162">
                  <c:v>0.17617776415679298</c:v>
                </c:pt>
                <c:pt idx="163">
                  <c:v>0.17617776415679298</c:v>
                </c:pt>
                <c:pt idx="164">
                  <c:v>0.17617776415679298</c:v>
                </c:pt>
                <c:pt idx="165">
                  <c:v>-0.93502222186967454</c:v>
                </c:pt>
                <c:pt idx="166">
                  <c:v>-0.93502222186967454</c:v>
                </c:pt>
                <c:pt idx="167">
                  <c:v>-0.93502222186967454</c:v>
                </c:pt>
                <c:pt idx="168">
                  <c:v>1.4060275601923911</c:v>
                </c:pt>
                <c:pt idx="169">
                  <c:v>1.9253101313672845</c:v>
                </c:pt>
                <c:pt idx="170">
                  <c:v>1.9253101313672845</c:v>
                </c:pt>
                <c:pt idx="171">
                  <c:v>1.9253101313672845</c:v>
                </c:pt>
                <c:pt idx="172">
                  <c:v>1.9253101313672845</c:v>
                </c:pt>
                <c:pt idx="173">
                  <c:v>1.9253101313672845</c:v>
                </c:pt>
                <c:pt idx="174">
                  <c:v>1.9910060003008441</c:v>
                </c:pt>
                <c:pt idx="175">
                  <c:v>1.9910060003008441</c:v>
                </c:pt>
                <c:pt idx="176">
                  <c:v>1.9910060003008441</c:v>
                </c:pt>
                <c:pt idx="177">
                  <c:v>2.7145728548943202</c:v>
                </c:pt>
                <c:pt idx="178">
                  <c:v>2.7145728548943202</c:v>
                </c:pt>
                <c:pt idx="179">
                  <c:v>2.7145728548943202</c:v>
                </c:pt>
                <c:pt idx="180">
                  <c:v>2.308234410690968</c:v>
                </c:pt>
                <c:pt idx="181">
                  <c:v>2.6120150207690167</c:v>
                </c:pt>
                <c:pt idx="182">
                  <c:v>2.6120150207690167</c:v>
                </c:pt>
                <c:pt idx="183">
                  <c:v>2.6120150207690167</c:v>
                </c:pt>
                <c:pt idx="184">
                  <c:v>2.6120150207690167</c:v>
                </c:pt>
              </c:numCache>
            </c:numRef>
          </c:val>
        </c:ser>
        <c:ser>
          <c:idx val="2"/>
          <c:order val="1"/>
          <c:tx>
            <c:strRef>
              <c:f>'CHARTtoPPT-G- ind Chart 2'!$D$6</c:f>
              <c:strCache>
                <c:ptCount val="1"/>
                <c:pt idx="0">
                  <c:v>Services sans indexation plus ou moins formelle</c:v>
                </c:pt>
              </c:strCache>
            </c:strRef>
          </c:tx>
          <c:spPr>
            <a:ln>
              <a:solidFill>
                <a:schemeClr val="accent1"/>
              </a:solidFill>
            </a:ln>
          </c:spPr>
          <c:marker>
            <c:symbol val="none"/>
          </c:marker>
          <c:cat>
            <c:numRef>
              <c:f>'CHARTtoPPT-G- ind Chart 2'!$A$7:$A$210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 ind Chart 2'!$D$7:$D$210</c:f>
              <c:numCache>
                <c:formatCode>General</c:formatCode>
                <c:ptCount val="204"/>
                <c:pt idx="12">
                  <c:v>1.6103642810544661</c:v>
                </c:pt>
                <c:pt idx="13">
                  <c:v>1.7962968064558105</c:v>
                </c:pt>
                <c:pt idx="14">
                  <c:v>1.5880588877857786</c:v>
                </c:pt>
                <c:pt idx="15">
                  <c:v>1.8609036795096399</c:v>
                </c:pt>
                <c:pt idx="16">
                  <c:v>2.2718122497424442</c:v>
                </c:pt>
                <c:pt idx="17">
                  <c:v>2.4139564336914177</c:v>
                </c:pt>
                <c:pt idx="18">
                  <c:v>2.6727057303213675</c:v>
                </c:pt>
                <c:pt idx="19">
                  <c:v>3.3552554526240099</c:v>
                </c:pt>
                <c:pt idx="20">
                  <c:v>2.9955862235207387</c:v>
                </c:pt>
                <c:pt idx="21">
                  <c:v>2.8414592118001427</c:v>
                </c:pt>
                <c:pt idx="22">
                  <c:v>2.5444059929497387</c:v>
                </c:pt>
                <c:pt idx="23">
                  <c:v>2.5351049757529802</c:v>
                </c:pt>
                <c:pt idx="24">
                  <c:v>2.3721085379719176</c:v>
                </c:pt>
                <c:pt idx="25">
                  <c:v>2.3905195426382253</c:v>
                </c:pt>
                <c:pt idx="26">
                  <c:v>2.5216072845786863</c:v>
                </c:pt>
                <c:pt idx="27">
                  <c:v>2.2183503319560782</c:v>
                </c:pt>
                <c:pt idx="28">
                  <c:v>1.720980080511026</c:v>
                </c:pt>
                <c:pt idx="29">
                  <c:v>1.6037805188066967</c:v>
                </c:pt>
                <c:pt idx="30">
                  <c:v>1.2418185844820906</c:v>
                </c:pt>
                <c:pt idx="31">
                  <c:v>1.2643648146196658</c:v>
                </c:pt>
                <c:pt idx="32">
                  <c:v>1.4466860488481004</c:v>
                </c:pt>
                <c:pt idx="33">
                  <c:v>1.3845960471883239</c:v>
                </c:pt>
                <c:pt idx="34">
                  <c:v>2.1747580409244192</c:v>
                </c:pt>
                <c:pt idx="35">
                  <c:v>2.4055571695038327</c:v>
                </c:pt>
                <c:pt idx="36">
                  <c:v>2.4793279844599336</c:v>
                </c:pt>
                <c:pt idx="37">
                  <c:v>1.8398112862842904</c:v>
                </c:pt>
                <c:pt idx="38">
                  <c:v>2.7103670529917232</c:v>
                </c:pt>
                <c:pt idx="39">
                  <c:v>2.9076341827522412</c:v>
                </c:pt>
                <c:pt idx="40">
                  <c:v>2.5284044338856777</c:v>
                </c:pt>
                <c:pt idx="41">
                  <c:v>2.6796028755528867</c:v>
                </c:pt>
                <c:pt idx="42">
                  <c:v>3.2959943552422852</c:v>
                </c:pt>
                <c:pt idx="43">
                  <c:v>3.6772578193889238</c:v>
                </c:pt>
                <c:pt idx="44">
                  <c:v>2.6165672110713092</c:v>
                </c:pt>
                <c:pt idx="45">
                  <c:v>2.1423906197002962</c:v>
                </c:pt>
                <c:pt idx="46">
                  <c:v>1.6317491635947867</c:v>
                </c:pt>
                <c:pt idx="47">
                  <c:v>2.0352031916615037</c:v>
                </c:pt>
                <c:pt idx="48">
                  <c:v>1.505567706233202</c:v>
                </c:pt>
                <c:pt idx="49">
                  <c:v>1.6656599540518642</c:v>
                </c:pt>
                <c:pt idx="50">
                  <c:v>1.0400009700940682</c:v>
                </c:pt>
                <c:pt idx="51">
                  <c:v>1.5162491244988248</c:v>
                </c:pt>
                <c:pt idx="52">
                  <c:v>1.5738573339135169</c:v>
                </c:pt>
                <c:pt idx="53">
                  <c:v>1.8651560625077461</c:v>
                </c:pt>
                <c:pt idx="54">
                  <c:v>2.1786797734037133</c:v>
                </c:pt>
                <c:pt idx="55">
                  <c:v>1.763504456198985</c:v>
                </c:pt>
                <c:pt idx="56">
                  <c:v>2.0721167432218532</c:v>
                </c:pt>
                <c:pt idx="57">
                  <c:v>2.8664500674611348</c:v>
                </c:pt>
                <c:pt idx="58">
                  <c:v>3.5978855753121541</c:v>
                </c:pt>
                <c:pt idx="59">
                  <c:v>3.3270060274420032</c:v>
                </c:pt>
                <c:pt idx="60">
                  <c:v>3.3900631418767757</c:v>
                </c:pt>
                <c:pt idx="61">
                  <c:v>4.0231797082239673</c:v>
                </c:pt>
                <c:pt idx="62">
                  <c:v>4.0655911567805347</c:v>
                </c:pt>
                <c:pt idx="63">
                  <c:v>2.4233408259419802</c:v>
                </c:pt>
                <c:pt idx="64">
                  <c:v>2.7976963486646866</c:v>
                </c:pt>
                <c:pt idx="65">
                  <c:v>2.8829849285605835</c:v>
                </c:pt>
                <c:pt idx="66">
                  <c:v>2.6142282555714282</c:v>
                </c:pt>
                <c:pt idx="67">
                  <c:v>2.9808478057532377</c:v>
                </c:pt>
                <c:pt idx="68">
                  <c:v>2.5412760290679959</c:v>
                </c:pt>
                <c:pt idx="69">
                  <c:v>1.468293474779081</c:v>
                </c:pt>
                <c:pt idx="70">
                  <c:v>1.2355410671837759</c:v>
                </c:pt>
                <c:pt idx="71">
                  <c:v>1.4656029976317875</c:v>
                </c:pt>
                <c:pt idx="72">
                  <c:v>1.0518530922838158</c:v>
                </c:pt>
                <c:pt idx="73">
                  <c:v>0.74414092355015626</c:v>
                </c:pt>
                <c:pt idx="74">
                  <c:v>0.82754478547655252</c:v>
                </c:pt>
                <c:pt idx="75">
                  <c:v>2.7670635831982477</c:v>
                </c:pt>
                <c:pt idx="76">
                  <c:v>2.0300978650422685</c:v>
                </c:pt>
                <c:pt idx="77">
                  <c:v>2.0376828381705403</c:v>
                </c:pt>
                <c:pt idx="78">
                  <c:v>1.6913628652283521</c:v>
                </c:pt>
                <c:pt idx="79">
                  <c:v>1.5968886585846054</c:v>
                </c:pt>
                <c:pt idx="80">
                  <c:v>1.7866977835981013</c:v>
                </c:pt>
                <c:pt idx="81">
                  <c:v>2.5555967646320212</c:v>
                </c:pt>
                <c:pt idx="82">
                  <c:v>2.7935509545025812</c:v>
                </c:pt>
                <c:pt idx="83">
                  <c:v>2.4302033838025983</c:v>
                </c:pt>
                <c:pt idx="84">
                  <c:v>2.5802493713697361</c:v>
                </c:pt>
                <c:pt idx="85">
                  <c:v>2.6457868606084411</c:v>
                </c:pt>
                <c:pt idx="86">
                  <c:v>2.2268420823818778</c:v>
                </c:pt>
                <c:pt idx="87">
                  <c:v>1.9751625651725861</c:v>
                </c:pt>
                <c:pt idx="88">
                  <c:v>2.3470366474848152</c:v>
                </c:pt>
                <c:pt idx="89">
                  <c:v>1.9845231759849868</c:v>
                </c:pt>
                <c:pt idx="90">
                  <c:v>2.3331221067148578</c:v>
                </c:pt>
                <c:pt idx="91">
                  <c:v>2.2057124181009482</c:v>
                </c:pt>
                <c:pt idx="92">
                  <c:v>2.3018771650863634</c:v>
                </c:pt>
                <c:pt idx="93">
                  <c:v>2.3409694300027577</c:v>
                </c:pt>
                <c:pt idx="94">
                  <c:v>1.8958600988424741</c:v>
                </c:pt>
                <c:pt idx="95">
                  <c:v>1.6297272031609238</c:v>
                </c:pt>
                <c:pt idx="96">
                  <c:v>2.5464401634829326</c:v>
                </c:pt>
                <c:pt idx="97">
                  <c:v>2.0627648732806088</c:v>
                </c:pt>
                <c:pt idx="98">
                  <c:v>2.5492499287747177</c:v>
                </c:pt>
                <c:pt idx="99">
                  <c:v>1.301426810614061</c:v>
                </c:pt>
                <c:pt idx="100">
                  <c:v>1.7954698128212376</c:v>
                </c:pt>
                <c:pt idx="101">
                  <c:v>2.0868840581989692</c:v>
                </c:pt>
                <c:pt idx="102">
                  <c:v>2.3513411594417333</c:v>
                </c:pt>
                <c:pt idx="103">
                  <c:v>2.0669620423988437</c:v>
                </c:pt>
                <c:pt idx="104">
                  <c:v>1.9959406679612501</c:v>
                </c:pt>
                <c:pt idx="105">
                  <c:v>2.2637125234484152</c:v>
                </c:pt>
                <c:pt idx="106">
                  <c:v>2.4605260516842602</c:v>
                </c:pt>
                <c:pt idx="107">
                  <c:v>2.4471857506270629</c:v>
                </c:pt>
                <c:pt idx="108">
                  <c:v>1.6194342037730178</c:v>
                </c:pt>
                <c:pt idx="109">
                  <c:v>2.0773217014437195</c:v>
                </c:pt>
                <c:pt idx="110">
                  <c:v>1.5533005767069961</c:v>
                </c:pt>
                <c:pt idx="111">
                  <c:v>2.2616776706276012</c:v>
                </c:pt>
                <c:pt idx="112">
                  <c:v>1.9879314375921038</c:v>
                </c:pt>
                <c:pt idx="113">
                  <c:v>2.1092210688096378</c:v>
                </c:pt>
                <c:pt idx="114">
                  <c:v>1.8576147820732238</c:v>
                </c:pt>
                <c:pt idx="115">
                  <c:v>2.2479857566159698</c:v>
                </c:pt>
                <c:pt idx="116">
                  <c:v>2.0498274582072402</c:v>
                </c:pt>
                <c:pt idx="117">
                  <c:v>1.5112647560996955</c:v>
                </c:pt>
                <c:pt idx="118">
                  <c:v>1.177282199002128</c:v>
                </c:pt>
                <c:pt idx="119">
                  <c:v>1.4378788280863031</c:v>
                </c:pt>
                <c:pt idx="120">
                  <c:v>1.8479381834569208</c:v>
                </c:pt>
                <c:pt idx="121">
                  <c:v>2.1113781181459679</c:v>
                </c:pt>
                <c:pt idx="122">
                  <c:v>2.6106580786855007</c:v>
                </c:pt>
                <c:pt idx="123">
                  <c:v>2.4490587943699387</c:v>
                </c:pt>
                <c:pt idx="124">
                  <c:v>2.4896283064992777</c:v>
                </c:pt>
                <c:pt idx="125">
                  <c:v>2.1396048775544472</c:v>
                </c:pt>
                <c:pt idx="126">
                  <c:v>2.2842542255126612</c:v>
                </c:pt>
                <c:pt idx="127">
                  <c:v>2.0484997416288202</c:v>
                </c:pt>
                <c:pt idx="128">
                  <c:v>1.5516517304299478</c:v>
                </c:pt>
                <c:pt idx="129">
                  <c:v>1.672982490514352</c:v>
                </c:pt>
                <c:pt idx="130">
                  <c:v>1.5817215008218533</c:v>
                </c:pt>
                <c:pt idx="131">
                  <c:v>2.2002013561087672</c:v>
                </c:pt>
                <c:pt idx="132">
                  <c:v>1.7180005437977601</c:v>
                </c:pt>
                <c:pt idx="133">
                  <c:v>1.5600543730094558</c:v>
                </c:pt>
                <c:pt idx="134">
                  <c:v>2.0191511333664787</c:v>
                </c:pt>
                <c:pt idx="135">
                  <c:v>1.0019669714936397</c:v>
                </c:pt>
                <c:pt idx="136">
                  <c:v>1.4682136715704397</c:v>
                </c:pt>
                <c:pt idx="137">
                  <c:v>2.3594447125016238</c:v>
                </c:pt>
                <c:pt idx="138">
                  <c:v>2.4392899122287717</c:v>
                </c:pt>
                <c:pt idx="139">
                  <c:v>2.7493338715000273</c:v>
                </c:pt>
                <c:pt idx="140">
                  <c:v>3.1685398681545816</c:v>
                </c:pt>
                <c:pt idx="141">
                  <c:v>3.6756083489677849</c:v>
                </c:pt>
                <c:pt idx="142">
                  <c:v>3.6060899577291083</c:v>
                </c:pt>
                <c:pt idx="143">
                  <c:v>3.4846977218001602</c:v>
                </c:pt>
                <c:pt idx="144">
                  <c:v>3.0881526490734501</c:v>
                </c:pt>
                <c:pt idx="145">
                  <c:v>3.5385617962478992</c:v>
                </c:pt>
                <c:pt idx="146">
                  <c:v>2.7837192495493279</c:v>
                </c:pt>
                <c:pt idx="147">
                  <c:v>3.9169164561359437</c:v>
                </c:pt>
                <c:pt idx="148">
                  <c:v>3.2612307515023922</c:v>
                </c:pt>
                <c:pt idx="149">
                  <c:v>2.7364116840653772</c:v>
                </c:pt>
                <c:pt idx="150">
                  <c:v>2.8312029711303737</c:v>
                </c:pt>
                <c:pt idx="151">
                  <c:v>2.4252312936886344</c:v>
                </c:pt>
                <c:pt idx="152">
                  <c:v>2.9871882103787342</c:v>
                </c:pt>
                <c:pt idx="153">
                  <c:v>2.2364165521533419</c:v>
                </c:pt>
                <c:pt idx="154">
                  <c:v>1.8856924217698801</c:v>
                </c:pt>
                <c:pt idx="155">
                  <c:v>1.760667662552488</c:v>
                </c:pt>
                <c:pt idx="156">
                  <c:v>1.8816597806059259</c:v>
                </c:pt>
                <c:pt idx="157">
                  <c:v>1.313477443397804</c:v>
                </c:pt>
                <c:pt idx="158">
                  <c:v>1.3711880002675647</c:v>
                </c:pt>
                <c:pt idx="159">
                  <c:v>1.3364952098036342</c:v>
                </c:pt>
                <c:pt idx="160">
                  <c:v>1.7651805050038061</c:v>
                </c:pt>
                <c:pt idx="161">
                  <c:v>1.5159018676414338</c:v>
                </c:pt>
                <c:pt idx="162">
                  <c:v>1.0362943706074512</c:v>
                </c:pt>
                <c:pt idx="163">
                  <c:v>1.2001149277763421</c:v>
                </c:pt>
                <c:pt idx="164">
                  <c:v>1.3890114926814459</c:v>
                </c:pt>
                <c:pt idx="165">
                  <c:v>1.8014621952531658</c:v>
                </c:pt>
                <c:pt idx="166">
                  <c:v>2.2710868575429095</c:v>
                </c:pt>
                <c:pt idx="167">
                  <c:v>1.7821576484836843</c:v>
                </c:pt>
                <c:pt idx="168">
                  <c:v>2.8597385183607438</c:v>
                </c:pt>
                <c:pt idx="169">
                  <c:v>2.4682966243714244</c:v>
                </c:pt>
                <c:pt idx="170">
                  <c:v>2.9990550725794929</c:v>
                </c:pt>
                <c:pt idx="171">
                  <c:v>2.8526032490731499</c:v>
                </c:pt>
                <c:pt idx="172">
                  <c:v>2.3581347870993836</c:v>
                </c:pt>
                <c:pt idx="173">
                  <c:v>2.3161614862564837</c:v>
                </c:pt>
                <c:pt idx="174">
                  <c:v>2.1722550709480304</c:v>
                </c:pt>
                <c:pt idx="175">
                  <c:v>2.1678059833224239</c:v>
                </c:pt>
                <c:pt idx="176">
                  <c:v>1.9666327547409601</c:v>
                </c:pt>
                <c:pt idx="177">
                  <c:v>2.0805789420626319</c:v>
                </c:pt>
                <c:pt idx="178">
                  <c:v>2.2058155807205049</c:v>
                </c:pt>
                <c:pt idx="179">
                  <c:v>2.3611186571160592</c:v>
                </c:pt>
                <c:pt idx="180">
                  <c:v>2.7668072564094452</c:v>
                </c:pt>
                <c:pt idx="181">
                  <c:v>2.7079484343034177</c:v>
                </c:pt>
                <c:pt idx="182">
                  <c:v>2.4073447357451792</c:v>
                </c:pt>
                <c:pt idx="183">
                  <c:v>2.3087796573185049</c:v>
                </c:pt>
                <c:pt idx="184">
                  <c:v>2.8425796261720477</c:v>
                </c:pt>
              </c:numCache>
            </c:numRef>
          </c:val>
        </c:ser>
        <c:ser>
          <c:idx val="0"/>
          <c:order val="2"/>
          <c:tx>
            <c:strRef>
              <c:f>'CHARTtoPPT-G- ind Chart 2'!$B$6</c:f>
              <c:strCache>
                <c:ptCount val="1"/>
                <c:pt idx="0">
                  <c:v>Autres services indexés (à l'exclusion des loyers)</c:v>
                </c:pt>
              </c:strCache>
            </c:strRef>
          </c:tx>
          <c:spPr>
            <a:ln w="31750">
              <a:solidFill>
                <a:srgbClr val="000080"/>
              </a:solidFill>
              <a:prstDash val="solid"/>
            </a:ln>
          </c:spPr>
          <c:marker>
            <c:symbol val="none"/>
          </c:marker>
          <c:cat>
            <c:numRef>
              <c:f>'CHARTtoPPT-G- ind Chart 2'!$A$7:$A$210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 ind Chart 2'!$B$7:$B$210</c:f>
              <c:numCache>
                <c:formatCode>General</c:formatCode>
                <c:ptCount val="204"/>
                <c:pt idx="12">
                  <c:v>0.85440846396866998</c:v>
                </c:pt>
                <c:pt idx="13">
                  <c:v>1.0760473604595939</c:v>
                </c:pt>
                <c:pt idx="14">
                  <c:v>1.0760144050963927</c:v>
                </c:pt>
                <c:pt idx="15">
                  <c:v>1.0760473604595939</c:v>
                </c:pt>
                <c:pt idx="16">
                  <c:v>1.0760473604595939</c:v>
                </c:pt>
                <c:pt idx="17">
                  <c:v>1.0760473604595939</c:v>
                </c:pt>
                <c:pt idx="18">
                  <c:v>1.1377649747229102</c:v>
                </c:pt>
                <c:pt idx="19">
                  <c:v>1.1377649747229102</c:v>
                </c:pt>
                <c:pt idx="20">
                  <c:v>0.52141349152439176</c:v>
                </c:pt>
                <c:pt idx="21">
                  <c:v>1.365518645789457</c:v>
                </c:pt>
                <c:pt idx="22">
                  <c:v>1.1844046008029796</c:v>
                </c:pt>
                <c:pt idx="23">
                  <c:v>1.6289981752545699</c:v>
                </c:pt>
                <c:pt idx="24">
                  <c:v>1.7232919489414893</c:v>
                </c:pt>
                <c:pt idx="25">
                  <c:v>1.0465810016082451</c:v>
                </c:pt>
                <c:pt idx="26">
                  <c:v>1.0465810016082451</c:v>
                </c:pt>
                <c:pt idx="27">
                  <c:v>1.0465810016082451</c:v>
                </c:pt>
                <c:pt idx="28">
                  <c:v>1.0465810016082451</c:v>
                </c:pt>
                <c:pt idx="29">
                  <c:v>1.0465810016082451</c:v>
                </c:pt>
                <c:pt idx="30">
                  <c:v>1.573094212365501</c:v>
                </c:pt>
                <c:pt idx="31">
                  <c:v>1.573094212365501</c:v>
                </c:pt>
                <c:pt idx="32">
                  <c:v>2.2062178030157753</c:v>
                </c:pt>
                <c:pt idx="33">
                  <c:v>1.2813377955989951</c:v>
                </c:pt>
                <c:pt idx="34">
                  <c:v>1.4666841568633959</c:v>
                </c:pt>
                <c:pt idx="35">
                  <c:v>1.6127223052146298</c:v>
                </c:pt>
                <c:pt idx="36">
                  <c:v>1.0499528546112764</c:v>
                </c:pt>
                <c:pt idx="37">
                  <c:v>1.3593462019735325</c:v>
                </c:pt>
                <c:pt idx="38">
                  <c:v>1.3593462019735325</c:v>
                </c:pt>
                <c:pt idx="39">
                  <c:v>1.3593462019735325</c:v>
                </c:pt>
                <c:pt idx="40">
                  <c:v>1.3593462019735325</c:v>
                </c:pt>
                <c:pt idx="41">
                  <c:v>1.3593462019735325</c:v>
                </c:pt>
                <c:pt idx="42">
                  <c:v>1.8097623259587747</c:v>
                </c:pt>
                <c:pt idx="43">
                  <c:v>1.8097623259587747</c:v>
                </c:pt>
                <c:pt idx="44">
                  <c:v>1.5758937393419048</c:v>
                </c:pt>
                <c:pt idx="45">
                  <c:v>1.5612000426237005</c:v>
                </c:pt>
                <c:pt idx="46">
                  <c:v>1.5612000426237005</c:v>
                </c:pt>
                <c:pt idx="47">
                  <c:v>1.5829620451533355</c:v>
                </c:pt>
                <c:pt idx="48">
                  <c:v>1.6896806828304398</c:v>
                </c:pt>
                <c:pt idx="49">
                  <c:v>1.6753416049203107</c:v>
                </c:pt>
                <c:pt idx="50">
                  <c:v>1.6753416049203107</c:v>
                </c:pt>
                <c:pt idx="51">
                  <c:v>1.6753416049203107</c:v>
                </c:pt>
                <c:pt idx="52">
                  <c:v>1.6753416049203107</c:v>
                </c:pt>
                <c:pt idx="53">
                  <c:v>1.6753416049203107</c:v>
                </c:pt>
                <c:pt idx="54">
                  <c:v>1.9309047988251764</c:v>
                </c:pt>
                <c:pt idx="55">
                  <c:v>1.9309047988251764</c:v>
                </c:pt>
                <c:pt idx="56">
                  <c:v>1.9246886509107561</c:v>
                </c:pt>
                <c:pt idx="57">
                  <c:v>2.3777826316824457</c:v>
                </c:pt>
                <c:pt idx="58">
                  <c:v>2.3777826316824457</c:v>
                </c:pt>
                <c:pt idx="59">
                  <c:v>2.3777826316824457</c:v>
                </c:pt>
                <c:pt idx="60">
                  <c:v>2.8071489787117043</c:v>
                </c:pt>
                <c:pt idx="61">
                  <c:v>3.0604548205499515</c:v>
                </c:pt>
                <c:pt idx="62">
                  <c:v>3.0604548205499515</c:v>
                </c:pt>
                <c:pt idx="63">
                  <c:v>3.0604548205499515</c:v>
                </c:pt>
                <c:pt idx="64">
                  <c:v>3.0604548205499515</c:v>
                </c:pt>
                <c:pt idx="65">
                  <c:v>3.0604548205499515</c:v>
                </c:pt>
                <c:pt idx="66">
                  <c:v>1.6164498397212366</c:v>
                </c:pt>
                <c:pt idx="67">
                  <c:v>1.6164498397212366</c:v>
                </c:pt>
                <c:pt idx="68">
                  <c:v>1.8377975337783081</c:v>
                </c:pt>
                <c:pt idx="69">
                  <c:v>1.4073671837740998</c:v>
                </c:pt>
                <c:pt idx="70">
                  <c:v>1.7600810930357813</c:v>
                </c:pt>
                <c:pt idx="71">
                  <c:v>2.2214118148464612</c:v>
                </c:pt>
                <c:pt idx="72">
                  <c:v>1.8547501409176941</c:v>
                </c:pt>
                <c:pt idx="73">
                  <c:v>1.5760852937853453</c:v>
                </c:pt>
                <c:pt idx="74">
                  <c:v>1.5760852937853453</c:v>
                </c:pt>
                <c:pt idx="75">
                  <c:v>1.5760852937853453</c:v>
                </c:pt>
                <c:pt idx="76">
                  <c:v>1.5760852937853453</c:v>
                </c:pt>
                <c:pt idx="77">
                  <c:v>1.5760852937853453</c:v>
                </c:pt>
                <c:pt idx="78">
                  <c:v>2.2660522921844395</c:v>
                </c:pt>
                <c:pt idx="79">
                  <c:v>2.2660522921844395</c:v>
                </c:pt>
                <c:pt idx="80">
                  <c:v>2.2660522921844395</c:v>
                </c:pt>
                <c:pt idx="81">
                  <c:v>1.9821104494461526</c:v>
                </c:pt>
                <c:pt idx="82">
                  <c:v>1.5970289976755536</c:v>
                </c:pt>
                <c:pt idx="83">
                  <c:v>1.1653155257253507</c:v>
                </c:pt>
                <c:pt idx="84">
                  <c:v>1.1155853891016143</c:v>
                </c:pt>
                <c:pt idx="85">
                  <c:v>1.2826136924020275</c:v>
                </c:pt>
                <c:pt idx="86">
                  <c:v>1.2826136924020275</c:v>
                </c:pt>
                <c:pt idx="87">
                  <c:v>1.2826136924020275</c:v>
                </c:pt>
                <c:pt idx="88">
                  <c:v>1.38262939734742</c:v>
                </c:pt>
                <c:pt idx="89">
                  <c:v>1.38262939734742</c:v>
                </c:pt>
                <c:pt idx="90">
                  <c:v>2.2391288232880724</c:v>
                </c:pt>
                <c:pt idx="91">
                  <c:v>2.2391288232880724</c:v>
                </c:pt>
                <c:pt idx="92">
                  <c:v>2.2391288232880724</c:v>
                </c:pt>
                <c:pt idx="93">
                  <c:v>2.6814048551660212</c:v>
                </c:pt>
                <c:pt idx="94">
                  <c:v>2.6814048551660212</c:v>
                </c:pt>
                <c:pt idx="95">
                  <c:v>2.6814048551660212</c:v>
                </c:pt>
                <c:pt idx="96">
                  <c:v>2.859976770691941</c:v>
                </c:pt>
                <c:pt idx="97">
                  <c:v>3.0539838098569811</c:v>
                </c:pt>
                <c:pt idx="98">
                  <c:v>3.0539838098569811</c:v>
                </c:pt>
                <c:pt idx="99">
                  <c:v>3.0539838098569811</c:v>
                </c:pt>
                <c:pt idx="100">
                  <c:v>2.9539681049115747</c:v>
                </c:pt>
                <c:pt idx="101">
                  <c:v>2.9539681049115747</c:v>
                </c:pt>
                <c:pt idx="102">
                  <c:v>2.1530113191146505</c:v>
                </c:pt>
                <c:pt idx="103">
                  <c:v>2.1530113191146505</c:v>
                </c:pt>
                <c:pt idx="104">
                  <c:v>2.1530113191146505</c:v>
                </c:pt>
                <c:pt idx="105">
                  <c:v>1.9712454699760624</c:v>
                </c:pt>
                <c:pt idx="106">
                  <c:v>1.9867418839836681</c:v>
                </c:pt>
                <c:pt idx="107">
                  <c:v>1.9867418839836681</c:v>
                </c:pt>
                <c:pt idx="108">
                  <c:v>3.3057980788327792</c:v>
                </c:pt>
                <c:pt idx="109">
                  <c:v>2.758348045463177</c:v>
                </c:pt>
                <c:pt idx="110">
                  <c:v>2.9284578956494389</c:v>
                </c:pt>
                <c:pt idx="111">
                  <c:v>2.9284578956494389</c:v>
                </c:pt>
                <c:pt idx="112">
                  <c:v>2.9284578956494389</c:v>
                </c:pt>
                <c:pt idx="113">
                  <c:v>2.9284578956494389</c:v>
                </c:pt>
                <c:pt idx="114">
                  <c:v>3.1814370733363511</c:v>
                </c:pt>
                <c:pt idx="115">
                  <c:v>3.1814370733363511</c:v>
                </c:pt>
                <c:pt idx="116">
                  <c:v>3.1814370733363511</c:v>
                </c:pt>
                <c:pt idx="117">
                  <c:v>3.3742610007029952</c:v>
                </c:pt>
                <c:pt idx="118">
                  <c:v>3.3586240213002467</c:v>
                </c:pt>
                <c:pt idx="119">
                  <c:v>3.3586240213002467</c:v>
                </c:pt>
                <c:pt idx="120">
                  <c:v>3.1220473085443072</c:v>
                </c:pt>
                <c:pt idx="121">
                  <c:v>2.6058587323610549</c:v>
                </c:pt>
                <c:pt idx="122">
                  <c:v>2.4309184924004024</c:v>
                </c:pt>
                <c:pt idx="123">
                  <c:v>2.4309184924004024</c:v>
                </c:pt>
                <c:pt idx="124">
                  <c:v>2.4309184924004024</c:v>
                </c:pt>
                <c:pt idx="125">
                  <c:v>2.4309184924004024</c:v>
                </c:pt>
                <c:pt idx="126">
                  <c:v>2.2063951904987977</c:v>
                </c:pt>
                <c:pt idx="127">
                  <c:v>2.2063951904987977</c:v>
                </c:pt>
                <c:pt idx="128">
                  <c:v>2.2063951904987977</c:v>
                </c:pt>
                <c:pt idx="129">
                  <c:v>2.109213003674304</c:v>
                </c:pt>
                <c:pt idx="130">
                  <c:v>2.109213003674304</c:v>
                </c:pt>
                <c:pt idx="131">
                  <c:v>2.109213003674304</c:v>
                </c:pt>
                <c:pt idx="132">
                  <c:v>1.1537337652355317</c:v>
                </c:pt>
                <c:pt idx="133">
                  <c:v>2.3846334869691121</c:v>
                </c:pt>
                <c:pt idx="134">
                  <c:v>2.3846334869691121</c:v>
                </c:pt>
                <c:pt idx="135">
                  <c:v>2.3846334869691121</c:v>
                </c:pt>
                <c:pt idx="136">
                  <c:v>2.3846334869691121</c:v>
                </c:pt>
                <c:pt idx="137">
                  <c:v>2.3846334869691121</c:v>
                </c:pt>
                <c:pt idx="138">
                  <c:v>3.7003673032277402</c:v>
                </c:pt>
                <c:pt idx="139">
                  <c:v>3.7003673032277402</c:v>
                </c:pt>
                <c:pt idx="140">
                  <c:v>3.7003673032277402</c:v>
                </c:pt>
                <c:pt idx="141">
                  <c:v>3.6288336264919412</c:v>
                </c:pt>
                <c:pt idx="142">
                  <c:v>3.6288336264919412</c:v>
                </c:pt>
                <c:pt idx="143">
                  <c:v>3.6288336264919412</c:v>
                </c:pt>
                <c:pt idx="144">
                  <c:v>3.5826109431704722</c:v>
                </c:pt>
                <c:pt idx="145">
                  <c:v>3.8391887752377447</c:v>
                </c:pt>
                <c:pt idx="146">
                  <c:v>3.8391887752377447</c:v>
                </c:pt>
                <c:pt idx="147">
                  <c:v>3.8391887450978102</c:v>
                </c:pt>
                <c:pt idx="148">
                  <c:v>3.8391887450978102</c:v>
                </c:pt>
                <c:pt idx="149">
                  <c:v>3.8391887450978102</c:v>
                </c:pt>
                <c:pt idx="150">
                  <c:v>1.5056713417839198</c:v>
                </c:pt>
                <c:pt idx="151">
                  <c:v>1.5056713417839198</c:v>
                </c:pt>
                <c:pt idx="152">
                  <c:v>1.5056713417839198</c:v>
                </c:pt>
                <c:pt idx="153">
                  <c:v>2.1660098165626751</c:v>
                </c:pt>
                <c:pt idx="154">
                  <c:v>2.1660098165626751</c:v>
                </c:pt>
                <c:pt idx="155">
                  <c:v>2.1660098165626751</c:v>
                </c:pt>
                <c:pt idx="156">
                  <c:v>0.71736390089491431</c:v>
                </c:pt>
                <c:pt idx="157">
                  <c:v>-8.0816532628458213E-2</c:v>
                </c:pt>
                <c:pt idx="158">
                  <c:v>-8.0816532628447166E-2</c:v>
                </c:pt>
                <c:pt idx="159">
                  <c:v>-8.0816505529746244E-2</c:v>
                </c:pt>
                <c:pt idx="160">
                  <c:v>-8.0816505529735017E-2</c:v>
                </c:pt>
                <c:pt idx="161">
                  <c:v>0.69601969255972951</c:v>
                </c:pt>
                <c:pt idx="162">
                  <c:v>1.5181063349738901</c:v>
                </c:pt>
                <c:pt idx="163">
                  <c:v>1.5181063349738901</c:v>
                </c:pt>
                <c:pt idx="164">
                  <c:v>1.5181063349738901</c:v>
                </c:pt>
                <c:pt idx="165">
                  <c:v>0.35428539877873089</c:v>
                </c:pt>
                <c:pt idx="166">
                  <c:v>0.35428539877873089</c:v>
                </c:pt>
                <c:pt idx="167">
                  <c:v>0.35428539877873089</c:v>
                </c:pt>
                <c:pt idx="168">
                  <c:v>2.4087842354184001</c:v>
                </c:pt>
                <c:pt idx="169">
                  <c:v>3.1084975718768502</c:v>
                </c:pt>
                <c:pt idx="170">
                  <c:v>3.2617268698175383</c:v>
                </c:pt>
                <c:pt idx="171">
                  <c:v>3.2617268698175383</c:v>
                </c:pt>
                <c:pt idx="172">
                  <c:v>3.5871856670790292</c:v>
                </c:pt>
                <c:pt idx="173">
                  <c:v>2.7260477546692474</c:v>
                </c:pt>
                <c:pt idx="174">
                  <c:v>2.7825671185364356</c:v>
                </c:pt>
                <c:pt idx="175">
                  <c:v>2.7825671185364356</c:v>
                </c:pt>
                <c:pt idx="176">
                  <c:v>2.7825671185364356</c:v>
                </c:pt>
                <c:pt idx="177">
                  <c:v>3.6091635457553566</c:v>
                </c:pt>
                <c:pt idx="178">
                  <c:v>3.6091635457553566</c:v>
                </c:pt>
                <c:pt idx="179">
                  <c:v>3.6091635457553566</c:v>
                </c:pt>
                <c:pt idx="180">
                  <c:v>3.9823009198272077</c:v>
                </c:pt>
                <c:pt idx="181">
                  <c:v>3.7461876845299891</c:v>
                </c:pt>
                <c:pt idx="182">
                  <c:v>3.5911840931423855</c:v>
                </c:pt>
                <c:pt idx="183">
                  <c:v>3.5911840931423855</c:v>
                </c:pt>
                <c:pt idx="184">
                  <c:v>3.279934639160742</c:v>
                </c:pt>
              </c:numCache>
            </c:numRef>
          </c:val>
        </c:ser>
        <c:marker val="1"/>
        <c:axId val="218980352"/>
        <c:axId val="218981888"/>
      </c:lineChart>
      <c:dateAx>
        <c:axId val="218980352"/>
        <c:scaling>
          <c:orientation val="minMax"/>
          <c:max val="41244"/>
          <c:min val="36892"/>
        </c:scaling>
        <c:axPos val="b"/>
        <c:majorGridlines>
          <c:spPr>
            <a:ln w="3175">
              <a:solidFill>
                <a:srgbClr val="808080"/>
              </a:solidFill>
              <a:prstDash val="solid"/>
            </a:ln>
          </c:spPr>
        </c:majorGridlines>
        <c:numFmt formatCode="_____________ayy" sourceLinked="0"/>
        <c:tickLblPos val="low"/>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218981888"/>
        <c:crosses val="autoZero"/>
        <c:auto val="1"/>
        <c:lblOffset val="100"/>
        <c:baseTimeUnit val="months"/>
        <c:majorUnit val="12"/>
        <c:majorTimeUnit val="months"/>
        <c:minorUnit val="6"/>
        <c:minorTimeUnit val="months"/>
      </c:dateAx>
      <c:valAx>
        <c:axId val="218981888"/>
        <c:scaling>
          <c:orientation val="minMax"/>
          <c:min val="-1"/>
        </c:scaling>
        <c:axPos val="l"/>
        <c:majorGridlines>
          <c:spPr>
            <a:ln w="6350">
              <a:solidFill>
                <a:srgbClr val="808080"/>
              </a:solidFill>
              <a:prstDash val="solid"/>
            </a:ln>
          </c:spPr>
        </c:majorGridlines>
        <c:numFmt formatCode="General"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218980352"/>
        <c:crosses val="autoZero"/>
        <c:crossBetween val="between"/>
      </c:valAx>
      <c:spPr>
        <a:solidFill>
          <a:srgbClr val="FFFFFF"/>
        </a:solidFill>
        <a:ln w="9525">
          <a:solidFill>
            <a:srgbClr val="808080"/>
          </a:solidFill>
          <a:prstDash val="solid"/>
        </a:ln>
      </c:spPr>
    </c:plotArea>
    <c:legend>
      <c:legendPos val="r"/>
      <c:layout>
        <c:manualLayout>
          <c:xMode val="edge"/>
          <c:yMode val="edge"/>
          <c:x val="1.1308562197092083E-2"/>
          <c:y val="0.81947843217936622"/>
          <c:w val="0.92906838987612594"/>
          <c:h val="0.18052156782064938"/>
        </c:manualLayout>
      </c:layout>
      <c:spPr>
        <a:noFill/>
        <a:ln w="25400">
          <a:noFill/>
        </a:ln>
      </c:spPr>
      <c:txPr>
        <a:bodyPr/>
        <a:lstStyle/>
        <a:p>
          <a:pPr>
            <a:defRPr sz="1100" b="0" i="0" u="none" strike="noStrike" baseline="0">
              <a:solidFill>
                <a:srgbClr val="000000"/>
              </a:solidFill>
              <a:latin typeface="Arial"/>
              <a:ea typeface="Arial"/>
              <a:cs typeface="Arial"/>
            </a:defRPr>
          </a:pPr>
          <a:endParaRPr lang="nl-BE"/>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nl-BE"/>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9.9818954478784833E-2"/>
          <c:y val="2.3183694300525793E-2"/>
          <c:w val="0.86740055670906269"/>
          <c:h val="0.63670476995324721"/>
        </c:manualLayout>
      </c:layout>
      <c:barChart>
        <c:barDir val="col"/>
        <c:grouping val="stacked"/>
        <c:ser>
          <c:idx val="0"/>
          <c:order val="0"/>
          <c:tx>
            <c:strRef>
              <c:f>INFL!$A$72:$BA$72</c:f>
              <c:strCache>
                <c:ptCount val="1"/>
                <c:pt idx="0">
                  <c:v>Demande</c:v>
                </c:pt>
              </c:strCache>
            </c:strRef>
          </c:tx>
          <c:spPr>
            <a:solidFill>
              <a:schemeClr val="accent6">
                <a:lumMod val="40000"/>
                <a:lumOff val="60000"/>
              </a:schemeClr>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INFL!$BB$72:$BQ$72</c:f>
              <c:numCache>
                <c:formatCode>0.00</c:formatCode>
                <c:ptCount val="16"/>
                <c:pt idx="0">
                  <c:v>7.8600429224396934E-3</c:v>
                </c:pt>
                <c:pt idx="1">
                  <c:v>-5.6887141786645876E-2</c:v>
                </c:pt>
                <c:pt idx="2">
                  <c:v>-0.14101130382186158</c:v>
                </c:pt>
                <c:pt idx="3">
                  <c:v>-0.23187132080893025</c:v>
                </c:pt>
                <c:pt idx="4">
                  <c:v>-0.34755638971928693</c:v>
                </c:pt>
                <c:pt idx="5">
                  <c:v>-0.45815875865065808</c:v>
                </c:pt>
                <c:pt idx="6">
                  <c:v>-0.54944239659973815</c:v>
                </c:pt>
                <c:pt idx="7">
                  <c:v>-0.61912766187419177</c:v>
                </c:pt>
                <c:pt idx="8">
                  <c:v>-0.69030146768948375</c:v>
                </c:pt>
                <c:pt idx="9">
                  <c:v>-0.74691871364680185</c:v>
                </c:pt>
                <c:pt idx="10">
                  <c:v>-0.76448464804007565</c:v>
                </c:pt>
                <c:pt idx="11">
                  <c:v>-0.76173334716493168</c:v>
                </c:pt>
                <c:pt idx="12">
                  <c:v>-0.74206945155314985</c:v>
                </c:pt>
                <c:pt idx="13">
                  <c:v>-0.7293405451766245</c:v>
                </c:pt>
                <c:pt idx="14">
                  <c:v>-0.74968461060990765</c:v>
                </c:pt>
                <c:pt idx="15">
                  <c:v>-0.76757968146245603</c:v>
                </c:pt>
              </c:numCache>
            </c:numRef>
          </c:val>
        </c:ser>
        <c:ser>
          <c:idx val="2"/>
          <c:order val="1"/>
          <c:tx>
            <c:strRef>
              <c:f>INFL!$A$73:$BA$73</c:f>
              <c:strCache>
                <c:ptCount val="1"/>
                <c:pt idx="0">
                  <c:v>Technologique</c:v>
                </c:pt>
              </c:strCache>
            </c:strRef>
          </c:tx>
          <c:spPr>
            <a:solidFill>
              <a:schemeClr val="tx1">
                <a:lumMod val="50000"/>
                <a:lumOff val="50000"/>
              </a:schemeClr>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INFL!$BB$73:$BQ$73</c:f>
              <c:numCache>
                <c:formatCode>0.00</c:formatCode>
                <c:ptCount val="16"/>
                <c:pt idx="0">
                  <c:v>-8.3849416409729594E-2</c:v>
                </c:pt>
                <c:pt idx="1">
                  <c:v>-3.363124926430865E-4</c:v>
                </c:pt>
                <c:pt idx="2">
                  <c:v>8.7244078201556427E-2</c:v>
                </c:pt>
                <c:pt idx="3">
                  <c:v>0.17562827335320511</c:v>
                </c:pt>
                <c:pt idx="4">
                  <c:v>0.27929278814525832</c:v>
                </c:pt>
                <c:pt idx="5">
                  <c:v>0.37480052457562907</c:v>
                </c:pt>
                <c:pt idx="6">
                  <c:v>0.44678806078015482</c:v>
                </c:pt>
                <c:pt idx="7">
                  <c:v>0.50055139205253296</c:v>
                </c:pt>
                <c:pt idx="8">
                  <c:v>0.50616344264785651</c:v>
                </c:pt>
                <c:pt idx="9">
                  <c:v>0.44567148007081531</c:v>
                </c:pt>
                <c:pt idx="10">
                  <c:v>0.31863134662479914</c:v>
                </c:pt>
                <c:pt idx="11">
                  <c:v>0.11818871012910401</c:v>
                </c:pt>
                <c:pt idx="12">
                  <c:v>-4.1075161158503314E-2</c:v>
                </c:pt>
                <c:pt idx="13">
                  <c:v>-0.11570665427332236</c:v>
                </c:pt>
                <c:pt idx="14">
                  <c:v>-0.10648907085755424</c:v>
                </c:pt>
                <c:pt idx="15">
                  <c:v>-4.7157522560156775E-2</c:v>
                </c:pt>
              </c:numCache>
            </c:numRef>
          </c:val>
        </c:ser>
        <c:ser>
          <c:idx val="3"/>
          <c:order val="2"/>
          <c:tx>
            <c:strRef>
              <c:f>INFL!$A$74:$BA$74</c:f>
              <c:strCache>
                <c:ptCount val="1"/>
                <c:pt idx="0">
                  <c:v>Chocs de coût</c:v>
                </c:pt>
              </c:strCache>
            </c:strRef>
          </c:tx>
          <c:spPr>
            <a:solidFill>
              <a:srgbClr val="00B0F0"/>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INFL!$BB$74:$BQ$74</c:f>
              <c:numCache>
                <c:formatCode>0.00</c:formatCode>
                <c:ptCount val="16"/>
                <c:pt idx="0">
                  <c:v>0.51853298466348852</c:v>
                </c:pt>
                <c:pt idx="1">
                  <c:v>0.48234219156294222</c:v>
                </c:pt>
                <c:pt idx="2">
                  <c:v>0.42991944130835791</c:v>
                </c:pt>
                <c:pt idx="3">
                  <c:v>0.51033891919587115</c:v>
                </c:pt>
                <c:pt idx="4">
                  <c:v>0.29737156368305478</c:v>
                </c:pt>
                <c:pt idx="5">
                  <c:v>0.43424745627343564</c:v>
                </c:pt>
                <c:pt idx="6">
                  <c:v>0.6363435714179545</c:v>
                </c:pt>
                <c:pt idx="7">
                  <c:v>0.7016938464966388</c:v>
                </c:pt>
                <c:pt idx="8">
                  <c:v>0.93756495278438412</c:v>
                </c:pt>
                <c:pt idx="9">
                  <c:v>1.0190830010718903</c:v>
                </c:pt>
                <c:pt idx="10">
                  <c:v>1.1438590962170778</c:v>
                </c:pt>
                <c:pt idx="11">
                  <c:v>1.3876228739632501</c:v>
                </c:pt>
                <c:pt idx="12">
                  <c:v>1.3293081459496738</c:v>
                </c:pt>
                <c:pt idx="13">
                  <c:v>1.1707733919142687</c:v>
                </c:pt>
                <c:pt idx="14">
                  <c:v>1.1899195731345407</c:v>
                </c:pt>
                <c:pt idx="15">
                  <c:v>1.2178747946580866</c:v>
                </c:pt>
              </c:numCache>
            </c:numRef>
          </c:val>
        </c:ser>
        <c:ser>
          <c:idx val="7"/>
          <c:order val="3"/>
          <c:tx>
            <c:strRef>
              <c:f>INFL!$A$75:$BA$75</c:f>
              <c:strCache>
                <c:ptCount val="1"/>
                <c:pt idx="0">
                  <c:v>mesure</c:v>
                </c:pt>
              </c:strCache>
            </c:strRef>
          </c:tx>
          <c:spPr>
            <a:solidFill>
              <a:srgbClr val="00B050"/>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INFL!$BB$75:$BQ$75</c:f>
              <c:numCache>
                <c:formatCode>0.00</c:formatCode>
                <c:ptCount val="16"/>
                <c:pt idx="0">
                  <c:v>8.5446879933104333E-2</c:v>
                </c:pt>
                <c:pt idx="1">
                  <c:v>-9.1682898756807227E-2</c:v>
                </c:pt>
                <c:pt idx="2">
                  <c:v>-0.17347730683923746</c:v>
                </c:pt>
                <c:pt idx="3">
                  <c:v>0.43741952282176638</c:v>
                </c:pt>
                <c:pt idx="4">
                  <c:v>0.97437808627696687</c:v>
                </c:pt>
                <c:pt idx="5">
                  <c:v>1.402052258678677</c:v>
                </c:pt>
                <c:pt idx="6">
                  <c:v>1.3359428641418019</c:v>
                </c:pt>
                <c:pt idx="7">
                  <c:v>1.1253438072067441</c:v>
                </c:pt>
                <c:pt idx="8">
                  <c:v>1.5432697380173286</c:v>
                </c:pt>
                <c:pt idx="9">
                  <c:v>1.0919042762005498</c:v>
                </c:pt>
                <c:pt idx="10">
                  <c:v>1.1064635955985125</c:v>
                </c:pt>
                <c:pt idx="11">
                  <c:v>0.57957914199454053</c:v>
                </c:pt>
                <c:pt idx="12">
                  <c:v>-0.8994853490978143</c:v>
                </c:pt>
                <c:pt idx="13">
                  <c:v>-1.1955817915219433</c:v>
                </c:pt>
                <c:pt idx="14">
                  <c:v>-1.1710166066018641</c:v>
                </c:pt>
                <c:pt idx="15">
                  <c:v>-0.82498117887487465</c:v>
                </c:pt>
              </c:numCache>
            </c:numRef>
          </c:val>
        </c:ser>
        <c:ser>
          <c:idx val="9"/>
          <c:order val="4"/>
          <c:tx>
            <c:strRef>
              <c:f>INFL!$A$76:$BA$76</c:f>
              <c:strCache>
                <c:ptCount val="1"/>
                <c:pt idx="0">
                  <c:v>Pol. mon. et étrangers</c:v>
                </c:pt>
              </c:strCache>
            </c:strRef>
          </c:tx>
          <c:spPr>
            <a:solidFill>
              <a:srgbClr val="FFC000"/>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INFL!$BB$76:$BQ$76</c:f>
              <c:numCache>
                <c:formatCode>0.00</c:formatCode>
                <c:ptCount val="16"/>
                <c:pt idx="0">
                  <c:v>-0.50123874742987962</c:v>
                </c:pt>
                <c:pt idx="1">
                  <c:v>-0.57557599713423979</c:v>
                </c:pt>
                <c:pt idx="2">
                  <c:v>-0.78753061680794456</c:v>
                </c:pt>
                <c:pt idx="3">
                  <c:v>-0.88041957919489999</c:v>
                </c:pt>
                <c:pt idx="4">
                  <c:v>-0.7660377841656435</c:v>
                </c:pt>
                <c:pt idx="5">
                  <c:v>-0.6889171171808256</c:v>
                </c:pt>
                <c:pt idx="6">
                  <c:v>-0.30164059437640472</c:v>
                </c:pt>
                <c:pt idx="7">
                  <c:v>-0.32712038148383626</c:v>
                </c:pt>
                <c:pt idx="8">
                  <c:v>-1.0642435753171775</c:v>
                </c:pt>
                <c:pt idx="9">
                  <c:v>-1.6906833264192733</c:v>
                </c:pt>
                <c:pt idx="10">
                  <c:v>-2.3711468074742768</c:v>
                </c:pt>
                <c:pt idx="11">
                  <c:v>-2.5740054977456377</c:v>
                </c:pt>
                <c:pt idx="12">
                  <c:v>-1.5355969401268859</c:v>
                </c:pt>
                <c:pt idx="13">
                  <c:v>-0.36429173353337474</c:v>
                </c:pt>
                <c:pt idx="14">
                  <c:v>-4.6828171370234956E-3</c:v>
                </c:pt>
                <c:pt idx="15">
                  <c:v>4.0497382206178423E-3</c:v>
                </c:pt>
              </c:numCache>
            </c:numRef>
          </c:val>
        </c:ser>
        <c:ser>
          <c:idx val="10"/>
          <c:order val="5"/>
          <c:tx>
            <c:strRef>
              <c:f>INFL!$A$77:$BA$77</c:f>
              <c:strCache>
                <c:ptCount val="1"/>
                <c:pt idx="0">
                  <c:v>Pétrole</c:v>
                </c:pt>
              </c:strCache>
            </c:strRef>
          </c:tx>
          <c:spPr>
            <a:solidFill>
              <a:srgbClr val="FF0000"/>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INFL!$BB$77:$BQ$77</c:f>
              <c:numCache>
                <c:formatCode>0.00</c:formatCode>
                <c:ptCount val="16"/>
                <c:pt idx="0">
                  <c:v>0.47738713600450688</c:v>
                </c:pt>
                <c:pt idx="1">
                  <c:v>0.44972631962567461</c:v>
                </c:pt>
                <c:pt idx="2">
                  <c:v>0.67807417039967466</c:v>
                </c:pt>
                <c:pt idx="3">
                  <c:v>1.4839755256100031</c:v>
                </c:pt>
                <c:pt idx="4">
                  <c:v>2.0985036379936157</c:v>
                </c:pt>
                <c:pt idx="5">
                  <c:v>2.6496846301844976</c:v>
                </c:pt>
                <c:pt idx="6">
                  <c:v>2.6561338078700052</c:v>
                </c:pt>
                <c:pt idx="7">
                  <c:v>0.83997416192998553</c:v>
                </c:pt>
                <c:pt idx="8">
                  <c:v>-0.83797191566732665</c:v>
                </c:pt>
                <c:pt idx="9">
                  <c:v>-1.6243750750062349</c:v>
                </c:pt>
                <c:pt idx="10">
                  <c:v>-1.8669828117950786</c:v>
                </c:pt>
                <c:pt idx="11">
                  <c:v>-0.23557514347550004</c:v>
                </c:pt>
                <c:pt idx="12">
                  <c:v>1.6682641943974958</c:v>
                </c:pt>
                <c:pt idx="13">
                  <c:v>2.1824730430432777</c:v>
                </c:pt>
                <c:pt idx="14">
                  <c:v>2.2045628293652269</c:v>
                </c:pt>
                <c:pt idx="15">
                  <c:v>2.1642674663717036</c:v>
                </c:pt>
              </c:numCache>
            </c:numRef>
          </c:val>
        </c:ser>
        <c:overlap val="100"/>
        <c:axId val="134199936"/>
        <c:axId val="134214400"/>
      </c:barChart>
      <c:lineChart>
        <c:grouping val="standard"/>
        <c:ser>
          <c:idx val="11"/>
          <c:order val="6"/>
          <c:tx>
            <c:strRef>
              <c:f>INFL!$A$78:$BA$78</c:f>
              <c:strCache>
                <c:ptCount val="1"/>
                <c:pt idx="0">
                  <c:v>Inflation</c:v>
                </c:pt>
              </c:strCache>
            </c:strRef>
          </c:tx>
          <c:spPr>
            <a:ln>
              <a:solidFill>
                <a:sysClr val="windowText" lastClr="000000"/>
              </a:solidFill>
            </a:ln>
          </c:spPr>
          <c:marker>
            <c:symbol val="circle"/>
            <c:size val="5"/>
            <c:spPr>
              <a:solidFill>
                <a:sysClr val="windowText" lastClr="000000"/>
              </a:solidFill>
            </c:spPr>
          </c:marke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INFL!$BB$78:$BQ$78</c:f>
              <c:numCache>
                <c:formatCode>0.00</c:formatCode>
                <c:ptCount val="16"/>
                <c:pt idx="0">
                  <c:v>0.33366608490159982</c:v>
                </c:pt>
                <c:pt idx="1">
                  <c:v>3.6920153030855329E-2</c:v>
                </c:pt>
                <c:pt idx="2">
                  <c:v>-7.884579180397519E-2</c:v>
                </c:pt>
                <c:pt idx="3">
                  <c:v>1.3202220563850697</c:v>
                </c:pt>
                <c:pt idx="4">
                  <c:v>2.3561042483704924</c:v>
                </c:pt>
                <c:pt idx="5">
                  <c:v>3.5292721939431639</c:v>
                </c:pt>
                <c:pt idx="6">
                  <c:v>4.0365971083080314</c:v>
                </c:pt>
                <c:pt idx="7">
                  <c:v>2.0304713711153615</c:v>
                </c:pt>
                <c:pt idx="8">
                  <c:v>0.20275926670018071</c:v>
                </c:pt>
                <c:pt idx="9">
                  <c:v>-1.6982134716455508</c:v>
                </c:pt>
                <c:pt idx="10">
                  <c:v>-2.6274903675018262</c:v>
                </c:pt>
                <c:pt idx="11">
                  <c:v>-1.679989212150053</c:v>
                </c:pt>
                <c:pt idx="12">
                  <c:v>-0.41635575626992016</c:v>
                </c:pt>
                <c:pt idx="13">
                  <c:v>0.75088075610763183</c:v>
                </c:pt>
                <c:pt idx="14">
                  <c:v>1.1631704939669743</c:v>
                </c:pt>
                <c:pt idx="15">
                  <c:v>1.5455122054698578</c:v>
                </c:pt>
              </c:numCache>
            </c:numRef>
          </c:val>
        </c:ser>
        <c:marker val="1"/>
        <c:axId val="134199936"/>
        <c:axId val="134214400"/>
      </c:lineChart>
      <c:catAx>
        <c:axId val="134199936"/>
        <c:scaling>
          <c:orientation val="minMax"/>
        </c:scaling>
        <c:axPos val="b"/>
        <c:tickLblPos val="low"/>
        <c:txPr>
          <a:bodyPr rot="-5400000" vert="horz"/>
          <a:lstStyle/>
          <a:p>
            <a:pPr>
              <a:defRPr/>
            </a:pPr>
            <a:endParaRPr lang="nl-BE"/>
          </a:p>
        </c:txPr>
        <c:crossAx val="134214400"/>
        <c:crosses val="autoZero"/>
        <c:auto val="1"/>
        <c:lblAlgn val="ctr"/>
        <c:lblOffset val="100"/>
      </c:catAx>
      <c:valAx>
        <c:axId val="134214400"/>
        <c:scaling>
          <c:orientation val="minMax"/>
        </c:scaling>
        <c:axPos val="l"/>
        <c:majorGridlines/>
        <c:numFmt formatCode="0" sourceLinked="0"/>
        <c:tickLblPos val="nextTo"/>
        <c:crossAx val="134199936"/>
        <c:crosses val="autoZero"/>
        <c:crossBetween val="between"/>
      </c:valAx>
      <c:spPr>
        <a:solidFill>
          <a:srgbClr val="FFFFFF"/>
        </a:solidFill>
        <a:ln>
          <a:solidFill>
            <a:schemeClr val="tx1"/>
          </a:solidFill>
        </a:ln>
      </c:spPr>
    </c:plotArea>
    <c:legend>
      <c:legendPos val="b"/>
      <c:layout>
        <c:manualLayout>
          <c:xMode val="edge"/>
          <c:yMode val="edge"/>
          <c:x val="2.9217493103823211E-2"/>
          <c:y val="0.78022519483941655"/>
          <c:w val="0.92790636997597986"/>
          <c:h val="0.13926955609468231"/>
        </c:manualLayout>
      </c:layout>
    </c:legend>
    <c:plotVisOnly val="1"/>
    <c:dispBlanksAs val="gap"/>
  </c:chart>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8.6020537865387423E-2"/>
          <c:y val="2.5302542472937492E-2"/>
          <c:w val="0.88550215294042756"/>
          <c:h val="0.63253704619076967"/>
        </c:manualLayout>
      </c:layout>
      <c:barChart>
        <c:barDir val="col"/>
        <c:grouping val="stacked"/>
        <c:ser>
          <c:idx val="0"/>
          <c:order val="0"/>
          <c:tx>
            <c:strRef>
              <c:f>Y!$A$72:$BA$72</c:f>
              <c:strCache>
                <c:ptCount val="1"/>
                <c:pt idx="0">
                  <c:v>Demande</c:v>
                </c:pt>
              </c:strCache>
            </c:strRef>
          </c:tx>
          <c:spPr>
            <a:solidFill>
              <a:schemeClr val="accent6">
                <a:lumMod val="40000"/>
                <a:lumOff val="60000"/>
              </a:schemeClr>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Y!$BB$72:$BQ$72</c:f>
              <c:numCache>
                <c:formatCode>0.00</c:formatCode>
                <c:ptCount val="16"/>
                <c:pt idx="0">
                  <c:v>2.6806687515180152</c:v>
                </c:pt>
                <c:pt idx="1">
                  <c:v>2.9102461421611427</c:v>
                </c:pt>
                <c:pt idx="2">
                  <c:v>2.3911536476629212</c:v>
                </c:pt>
                <c:pt idx="3">
                  <c:v>1.7723576572173518</c:v>
                </c:pt>
                <c:pt idx="4">
                  <c:v>1.2573589947493193</c:v>
                </c:pt>
                <c:pt idx="5">
                  <c:v>0.98076296250922657</c:v>
                </c:pt>
                <c:pt idx="6">
                  <c:v>0.65223563838336385</c:v>
                </c:pt>
                <c:pt idx="7">
                  <c:v>0.41701780473312783</c:v>
                </c:pt>
                <c:pt idx="8">
                  <c:v>-0.36876918590173036</c:v>
                </c:pt>
                <c:pt idx="9">
                  <c:v>-0.28443416064359006</c:v>
                </c:pt>
                <c:pt idx="10">
                  <c:v>-0.27931410226585357</c:v>
                </c:pt>
                <c:pt idx="11">
                  <c:v>-0.76468079089014362</c:v>
                </c:pt>
                <c:pt idx="12">
                  <c:v>-1.0493093182669846</c:v>
                </c:pt>
                <c:pt idx="13">
                  <c:v>-1.6099250673372998</c:v>
                </c:pt>
                <c:pt idx="14">
                  <c:v>-1.6727656196859659</c:v>
                </c:pt>
                <c:pt idx="15">
                  <c:v>-0.8805040821837109</c:v>
                </c:pt>
              </c:numCache>
            </c:numRef>
          </c:val>
        </c:ser>
        <c:ser>
          <c:idx val="3"/>
          <c:order val="1"/>
          <c:tx>
            <c:strRef>
              <c:f>Y!$A$73:$BA$73</c:f>
              <c:strCache>
                <c:ptCount val="1"/>
                <c:pt idx="0">
                  <c:v>Technologique</c:v>
                </c:pt>
              </c:strCache>
            </c:strRef>
          </c:tx>
          <c:spPr>
            <a:solidFill>
              <a:schemeClr val="bg2"/>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Y!$BB$73:$BQ$73</c:f>
              <c:numCache>
                <c:formatCode>0.00</c:formatCode>
                <c:ptCount val="16"/>
                <c:pt idx="0">
                  <c:v>0.13535404733042194</c:v>
                </c:pt>
                <c:pt idx="1">
                  <c:v>6.5475672715590211E-2</c:v>
                </c:pt>
                <c:pt idx="2">
                  <c:v>-1.139331045423014E-2</c:v>
                </c:pt>
                <c:pt idx="3">
                  <c:v>-8.9887159012847231E-2</c:v>
                </c:pt>
                <c:pt idx="4">
                  <c:v>-0.18218365108814716</c:v>
                </c:pt>
                <c:pt idx="5">
                  <c:v>-0.26719874436683139</c:v>
                </c:pt>
                <c:pt idx="6">
                  <c:v>-0.33587620381979544</c:v>
                </c:pt>
                <c:pt idx="7">
                  <c:v>-0.39306498533857398</c:v>
                </c:pt>
                <c:pt idx="8">
                  <c:v>-0.4119581269114384</c:v>
                </c:pt>
                <c:pt idx="9">
                  <c:v>-0.38057286034183258</c:v>
                </c:pt>
                <c:pt idx="10">
                  <c:v>-0.29793060084873402</c:v>
                </c:pt>
                <c:pt idx="11">
                  <c:v>-0.15555712173518191</c:v>
                </c:pt>
                <c:pt idx="12">
                  <c:v>-4.5639129025323182E-2</c:v>
                </c:pt>
                <c:pt idx="13">
                  <c:v>1.1470267890505589E-2</c:v>
                </c:pt>
                <c:pt idx="14">
                  <c:v>1.4738094637329464E-2</c:v>
                </c:pt>
                <c:pt idx="15">
                  <c:v>-1.5274318375638489E-2</c:v>
                </c:pt>
              </c:numCache>
            </c:numRef>
          </c:val>
        </c:ser>
        <c:ser>
          <c:idx val="4"/>
          <c:order val="2"/>
          <c:tx>
            <c:strRef>
              <c:f>Y!$A$74:$BA$74</c:f>
              <c:strCache>
                <c:ptCount val="1"/>
                <c:pt idx="0">
                  <c:v>Chocs de coût</c:v>
                </c:pt>
              </c:strCache>
            </c:strRef>
          </c:tx>
          <c:spPr>
            <a:solidFill>
              <a:schemeClr val="accent1"/>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Y!$BB$74:$BQ$74</c:f>
              <c:numCache>
                <c:formatCode>0.00</c:formatCode>
                <c:ptCount val="16"/>
                <c:pt idx="0">
                  <c:v>-0.8388971661093696</c:v>
                </c:pt>
                <c:pt idx="1">
                  <c:v>-0.88569428819961193</c:v>
                </c:pt>
                <c:pt idx="2">
                  <c:v>-0.9809786561881757</c:v>
                </c:pt>
                <c:pt idx="3">
                  <c:v>-0.9009847480653852</c:v>
                </c:pt>
                <c:pt idx="4">
                  <c:v>-0.79868731441400864</c:v>
                </c:pt>
                <c:pt idx="5">
                  <c:v>-0.78082568113162387</c:v>
                </c:pt>
                <c:pt idx="6">
                  <c:v>-0.90920990262130363</c:v>
                </c:pt>
                <c:pt idx="7">
                  <c:v>-0.94364422519340985</c:v>
                </c:pt>
                <c:pt idx="8">
                  <c:v>-0.76400419257073549</c:v>
                </c:pt>
                <c:pt idx="9">
                  <c:v>-0.71833277365907999</c:v>
                </c:pt>
                <c:pt idx="10">
                  <c:v>-0.65149494528571195</c:v>
                </c:pt>
                <c:pt idx="11">
                  <c:v>-0.83918242564360102</c:v>
                </c:pt>
                <c:pt idx="12">
                  <c:v>-1.1956165723216561</c:v>
                </c:pt>
                <c:pt idx="13">
                  <c:v>-1.3576447878165756</c:v>
                </c:pt>
                <c:pt idx="14">
                  <c:v>-1.4774408662507521</c:v>
                </c:pt>
                <c:pt idx="15">
                  <c:v>-1.5483004288283413</c:v>
                </c:pt>
              </c:numCache>
            </c:numRef>
          </c:val>
        </c:ser>
        <c:ser>
          <c:idx val="9"/>
          <c:order val="3"/>
          <c:tx>
            <c:strRef>
              <c:f>Y!$A$75:$BA$75</c:f>
              <c:strCache>
                <c:ptCount val="1"/>
                <c:pt idx="0">
                  <c:v>Politique monétaire</c:v>
                </c:pt>
              </c:strCache>
            </c:strRef>
          </c:tx>
          <c:spPr>
            <a:solidFill>
              <a:srgbClr val="FFC000"/>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Y!$BB$75:$BQ$75</c:f>
              <c:numCache>
                <c:formatCode>0.00</c:formatCode>
                <c:ptCount val="16"/>
                <c:pt idx="0">
                  <c:v>-0.31449570553725736</c:v>
                </c:pt>
                <c:pt idx="1">
                  <c:v>-0.49245965731720676</c:v>
                </c:pt>
                <c:pt idx="2">
                  <c:v>-0.5523081500557997</c:v>
                </c:pt>
                <c:pt idx="3">
                  <c:v>-0.58702553256513035</c:v>
                </c:pt>
                <c:pt idx="4">
                  <c:v>-0.38994064451949956</c:v>
                </c:pt>
                <c:pt idx="5">
                  <c:v>-0.41447051539387608</c:v>
                </c:pt>
                <c:pt idx="6">
                  <c:v>-0.5303651238201621</c:v>
                </c:pt>
                <c:pt idx="7">
                  <c:v>-0.76492600666296873</c:v>
                </c:pt>
                <c:pt idx="8">
                  <c:v>-1.1040803570770694</c:v>
                </c:pt>
                <c:pt idx="9">
                  <c:v>-1.2638293422940374</c:v>
                </c:pt>
                <c:pt idx="10">
                  <c:v>-1.314018956151809</c:v>
                </c:pt>
                <c:pt idx="11">
                  <c:v>-1.136407524442675</c:v>
                </c:pt>
                <c:pt idx="12">
                  <c:v>-0.69413898107506256</c:v>
                </c:pt>
                <c:pt idx="13">
                  <c:v>-0.18146870021070571</c:v>
                </c:pt>
                <c:pt idx="14">
                  <c:v>0.25783623991104498</c:v>
                </c:pt>
                <c:pt idx="15">
                  <c:v>0.49010897065498138</c:v>
                </c:pt>
              </c:numCache>
            </c:numRef>
          </c:val>
        </c:ser>
        <c:ser>
          <c:idx val="10"/>
          <c:order val="4"/>
          <c:tx>
            <c:strRef>
              <c:f>Y!$A$76:$BA$76</c:f>
              <c:strCache>
                <c:ptCount val="1"/>
                <c:pt idx="0">
                  <c:v>Chocs étrangers</c:v>
                </c:pt>
              </c:strCache>
            </c:strRef>
          </c:tx>
          <c:spPr>
            <a:solidFill>
              <a:srgbClr val="7030A0"/>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Y!$BB$76:$BQ$76</c:f>
              <c:numCache>
                <c:formatCode>0.00</c:formatCode>
                <c:ptCount val="16"/>
                <c:pt idx="0">
                  <c:v>-4.3635024171759865E-2</c:v>
                </c:pt>
                <c:pt idx="1">
                  <c:v>-0.11056403278924112</c:v>
                </c:pt>
                <c:pt idx="2">
                  <c:v>-0.12059911746681266</c:v>
                </c:pt>
                <c:pt idx="3">
                  <c:v>-0.25365845104897433</c:v>
                </c:pt>
                <c:pt idx="4">
                  <c:v>-1.8476158297826905E-2</c:v>
                </c:pt>
                <c:pt idx="5">
                  <c:v>0.92725154846027591</c:v>
                </c:pt>
                <c:pt idx="6">
                  <c:v>0.8768795519924496</c:v>
                </c:pt>
                <c:pt idx="7">
                  <c:v>-1.571178862683994</c:v>
                </c:pt>
                <c:pt idx="8">
                  <c:v>-3.8434776171726392</c:v>
                </c:pt>
                <c:pt idx="9">
                  <c:v>-4.7520336476275356</c:v>
                </c:pt>
                <c:pt idx="10">
                  <c:v>-3.5263411339066977</c:v>
                </c:pt>
                <c:pt idx="11">
                  <c:v>-3.5065292241736046E-2</c:v>
                </c:pt>
                <c:pt idx="12">
                  <c:v>2.4477765635683792</c:v>
                </c:pt>
                <c:pt idx="13">
                  <c:v>3.9638427651014392</c:v>
                </c:pt>
                <c:pt idx="14">
                  <c:v>3.1806269754257057</c:v>
                </c:pt>
                <c:pt idx="15">
                  <c:v>2.4861468057271301</c:v>
                </c:pt>
              </c:numCache>
            </c:numRef>
          </c:val>
        </c:ser>
        <c:ser>
          <c:idx val="11"/>
          <c:order val="5"/>
          <c:tx>
            <c:strRef>
              <c:f>Y!$A$77:$BA$77</c:f>
              <c:strCache>
                <c:ptCount val="1"/>
                <c:pt idx="0">
                  <c:v>Pétrole</c:v>
                </c:pt>
              </c:strCache>
            </c:strRef>
          </c:tx>
          <c:spPr>
            <a:solidFill>
              <a:srgbClr val="FF0000"/>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Y!$BB$77:$BQ$77</c:f>
              <c:numCache>
                <c:formatCode>0.00</c:formatCode>
                <c:ptCount val="16"/>
                <c:pt idx="0">
                  <c:v>-0.68706193414832972</c:v>
                </c:pt>
                <c:pt idx="1">
                  <c:v>-0.35954224212819563</c:v>
                </c:pt>
                <c:pt idx="2">
                  <c:v>-0.44305449845510875</c:v>
                </c:pt>
                <c:pt idx="3">
                  <c:v>-0.28898354540316917</c:v>
                </c:pt>
                <c:pt idx="4">
                  <c:v>-0.22353848933825834</c:v>
                </c:pt>
                <c:pt idx="5">
                  <c:v>-0.21736161508348423</c:v>
                </c:pt>
                <c:pt idx="6">
                  <c:v>-0.23624997629365688</c:v>
                </c:pt>
                <c:pt idx="7">
                  <c:v>-0.23372120785003594</c:v>
                </c:pt>
                <c:pt idx="8">
                  <c:v>-4.0773743155265982E-2</c:v>
                </c:pt>
                <c:pt idx="9">
                  <c:v>4.3901836836650054E-2</c:v>
                </c:pt>
                <c:pt idx="10">
                  <c:v>0.22313916453459876</c:v>
                </c:pt>
                <c:pt idx="11">
                  <c:v>0.24501026726155689</c:v>
                </c:pt>
                <c:pt idx="12">
                  <c:v>8.3617723617052747E-2</c:v>
                </c:pt>
                <c:pt idx="13">
                  <c:v>-5.3146846477848876E-2</c:v>
                </c:pt>
                <c:pt idx="14">
                  <c:v>-0.2474993556383692</c:v>
                </c:pt>
                <c:pt idx="15">
                  <c:v>-0.43726262337856991</c:v>
                </c:pt>
              </c:numCache>
            </c:numRef>
          </c:val>
        </c:ser>
        <c:overlap val="100"/>
        <c:axId val="134403584"/>
        <c:axId val="134405504"/>
      </c:barChart>
      <c:lineChart>
        <c:grouping val="standard"/>
        <c:ser>
          <c:idx val="12"/>
          <c:order val="6"/>
          <c:tx>
            <c:strRef>
              <c:f>Y!$A$78:$BA$78</c:f>
              <c:strCache>
                <c:ptCount val="1"/>
                <c:pt idx="0">
                  <c:v>Croissance de l'output</c:v>
                </c:pt>
              </c:strCache>
            </c:strRef>
          </c:tx>
          <c:spPr>
            <a:ln>
              <a:solidFill>
                <a:schemeClr val="accent2"/>
              </a:solidFill>
            </a:ln>
          </c:spPr>
          <c:marker>
            <c:symbol val="circle"/>
            <c:size val="5"/>
            <c:spPr>
              <a:solidFill>
                <a:schemeClr val="accent2"/>
              </a:solidFill>
              <a:ln>
                <a:solidFill>
                  <a:schemeClr val="accent2"/>
                </a:solidFill>
              </a:ln>
            </c:spPr>
          </c:marke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Y!$BB$78:$BQ$78</c:f>
              <c:numCache>
                <c:formatCode>0.00</c:formatCode>
                <c:ptCount val="16"/>
                <c:pt idx="0">
                  <c:v>1.186523157499455</c:v>
                </c:pt>
                <c:pt idx="1">
                  <c:v>1.1775611992642159</c:v>
                </c:pt>
                <c:pt idx="2">
                  <c:v>0.46163224407354625</c:v>
                </c:pt>
                <c:pt idx="3">
                  <c:v>-0.49039492784792388</c:v>
                </c:pt>
                <c:pt idx="4">
                  <c:v>-0.77114562756440086</c:v>
                </c:pt>
                <c:pt idx="5">
                  <c:v>-0.44712059270933785</c:v>
                </c:pt>
                <c:pt idx="6">
                  <c:v>-1.2757712674691191</c:v>
                </c:pt>
                <c:pt idx="7">
                  <c:v>-3.8815909642928936</c:v>
                </c:pt>
                <c:pt idx="8">
                  <c:v>-6.5727880171851965</c:v>
                </c:pt>
                <c:pt idx="9">
                  <c:v>-6.9629377635671945</c:v>
                </c:pt>
                <c:pt idx="10">
                  <c:v>-5.2631075671871645</c:v>
                </c:pt>
                <c:pt idx="11">
                  <c:v>-2.3070628635758377</c:v>
                </c:pt>
                <c:pt idx="12">
                  <c:v>-0.32032947462795547</c:v>
                </c:pt>
                <c:pt idx="13">
                  <c:v>0.73732415975506549</c:v>
                </c:pt>
                <c:pt idx="14">
                  <c:v>2.0254704945868597E-2</c:v>
                </c:pt>
                <c:pt idx="15">
                  <c:v>0.10837551008459206</c:v>
                </c:pt>
              </c:numCache>
            </c:numRef>
          </c:val>
        </c:ser>
        <c:marker val="1"/>
        <c:axId val="134403584"/>
        <c:axId val="134405504"/>
      </c:lineChart>
      <c:catAx>
        <c:axId val="134403584"/>
        <c:scaling>
          <c:orientation val="minMax"/>
        </c:scaling>
        <c:axPos val="b"/>
        <c:tickLblPos val="low"/>
        <c:txPr>
          <a:bodyPr rot="-5400000" vert="horz"/>
          <a:lstStyle/>
          <a:p>
            <a:pPr>
              <a:defRPr/>
            </a:pPr>
            <a:endParaRPr lang="nl-BE"/>
          </a:p>
        </c:txPr>
        <c:crossAx val="134405504"/>
        <c:crosses val="autoZero"/>
        <c:auto val="1"/>
        <c:lblAlgn val="ctr"/>
        <c:lblOffset val="100"/>
      </c:catAx>
      <c:valAx>
        <c:axId val="134405504"/>
        <c:scaling>
          <c:orientation val="minMax"/>
        </c:scaling>
        <c:axPos val="l"/>
        <c:majorGridlines/>
        <c:numFmt formatCode="0" sourceLinked="0"/>
        <c:tickLblPos val="nextTo"/>
        <c:crossAx val="134403584"/>
        <c:crosses val="autoZero"/>
        <c:crossBetween val="between"/>
      </c:valAx>
      <c:spPr>
        <a:solidFill>
          <a:srgbClr val="FFFFFF"/>
        </a:solidFill>
        <a:ln>
          <a:solidFill>
            <a:schemeClr val="tx1"/>
          </a:solidFill>
        </a:ln>
      </c:spPr>
    </c:plotArea>
    <c:legend>
      <c:legendPos val="b"/>
      <c:layout>
        <c:manualLayout>
          <c:xMode val="edge"/>
          <c:yMode val="edge"/>
          <c:x val="2.98403243871346E-2"/>
          <c:y val="0.77467409510477914"/>
          <c:w val="0.92470525146670124"/>
          <c:h val="0.13586604796504906"/>
        </c:manualLayout>
      </c:layout>
    </c:legend>
    <c:plotVisOnly val="1"/>
    <c:dispBlanksAs val="gap"/>
  </c:chart>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7.0042239819062019E-2"/>
          <c:y val="2.5271841402105106E-2"/>
          <c:w val="0.41219826393006587"/>
          <c:h val="0.72178136376393942"/>
        </c:manualLayout>
      </c:layout>
      <c:lineChart>
        <c:grouping val="standard"/>
        <c:ser>
          <c:idx val="0"/>
          <c:order val="0"/>
          <c:tx>
            <c:strRef>
              <c:f>data_diff!$A$111</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data_diff!$B$111:$Q$111</c:f>
              <c:numCache>
                <c:formatCode>0.00</c:formatCode>
                <c:ptCount val="16"/>
                <c:pt idx="0">
                  <c:v>-1.3913332123242306E-2</c:v>
                </c:pt>
                <c:pt idx="1">
                  <c:v>-3.0915308399492858E-4</c:v>
                </c:pt>
                <c:pt idx="2">
                  <c:v>1.2821745553220243E-2</c:v>
                </c:pt>
                <c:pt idx="3">
                  <c:v>3.8452332951688817E-2</c:v>
                </c:pt>
                <c:pt idx="4">
                  <c:v>5.4538870523237484E-2</c:v>
                </c:pt>
                <c:pt idx="5">
                  <c:v>8.8104128976901105E-2</c:v>
                </c:pt>
                <c:pt idx="6">
                  <c:v>9.0474523391543868E-2</c:v>
                </c:pt>
                <c:pt idx="7">
                  <c:v>1.7138494559573836E-2</c:v>
                </c:pt>
                <c:pt idx="8">
                  <c:v>-1.7002290008979237E-2</c:v>
                </c:pt>
                <c:pt idx="9">
                  <c:v>-1.0893071296680124E-2</c:v>
                </c:pt>
                <c:pt idx="10">
                  <c:v>-9.6151328843024943E-3</c:v>
                </c:pt>
                <c:pt idx="11">
                  <c:v>2.9065733741828796E-4</c:v>
                </c:pt>
                <c:pt idx="12">
                  <c:v>1.5192465423018223E-2</c:v>
                </c:pt>
                <c:pt idx="13">
                  <c:v>3.8185347650230815E-2</c:v>
                </c:pt>
                <c:pt idx="14">
                  <c:v>4.6038234461992726E-2</c:v>
                </c:pt>
                <c:pt idx="15">
                  <c:v>6.1618812681555647E-2</c:v>
                </c:pt>
              </c:numCache>
            </c:numRef>
          </c:val>
        </c:ser>
        <c:ser>
          <c:idx val="1"/>
          <c:order val="1"/>
          <c:tx>
            <c:strRef>
              <c:f>data_diff!$A$112</c:f>
              <c:strCache>
                <c:ptCount val="1"/>
                <c:pt idx="0">
                  <c:v>tendancielle</c:v>
                </c:pt>
              </c:strCache>
            </c:strRef>
          </c:tx>
          <c:spPr>
            <a:ln>
              <a:noFill/>
            </a:ln>
          </c:spPr>
          <c:marker>
            <c:symbol val="circle"/>
            <c:size val="6"/>
            <c:spPr>
              <a:solidFill>
                <a:srgbClr val="1F1FEF"/>
              </a:solidFill>
              <a:ln>
                <a:solidFill>
                  <a:srgbClr val="4F81BD"/>
                </a:solidFill>
              </a:ln>
            </c:spPr>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data_diff!$B$112:$Q$112</c:f>
              <c:numCache>
                <c:formatCode>0.00</c:formatCode>
                <c:ptCount val="16"/>
                <c:pt idx="0">
                  <c:v>-7.6742384370233813E-2</c:v>
                </c:pt>
                <c:pt idx="1">
                  <c:v>-0.12853339127794344</c:v>
                </c:pt>
                <c:pt idx="2">
                  <c:v>-0.13258829745034628</c:v>
                </c:pt>
                <c:pt idx="3">
                  <c:v>-0.18090951756746018</c:v>
                </c:pt>
                <c:pt idx="4">
                  <c:v>-0.23401763047059637</c:v>
                </c:pt>
                <c:pt idx="5">
                  <c:v>-0.29917207250098632</c:v>
                </c:pt>
                <c:pt idx="6">
                  <c:v>-0.33445411831256233</c:v>
                </c:pt>
                <c:pt idx="7">
                  <c:v>-0.22447725557778941</c:v>
                </c:pt>
                <c:pt idx="8">
                  <c:v>-0.13143055375260726</c:v>
                </c:pt>
                <c:pt idx="9">
                  <c:v>-0.1084236243381987</c:v>
                </c:pt>
                <c:pt idx="10">
                  <c:v>-0.10483097510551442</c:v>
                </c:pt>
                <c:pt idx="11">
                  <c:v>-0.10095368365348867</c:v>
                </c:pt>
                <c:pt idx="12">
                  <c:v>-0.15448903319031573</c:v>
                </c:pt>
                <c:pt idx="13">
                  <c:v>-0.23663349492850827</c:v>
                </c:pt>
                <c:pt idx="14">
                  <c:v>-0.27908879468152231</c:v>
                </c:pt>
                <c:pt idx="15">
                  <c:v>-0.31363361265727718</c:v>
                </c:pt>
              </c:numCache>
            </c:numRef>
          </c:val>
        </c:ser>
        <c:ser>
          <c:idx val="2"/>
          <c:order val="2"/>
          <c:tx>
            <c:strRef>
              <c:f>data_diff!$A$113</c:f>
              <c:strCache>
                <c:ptCount val="1"/>
                <c:pt idx="0">
                  <c:v>pas d'énergie</c:v>
                </c:pt>
              </c:strCache>
            </c:strRef>
          </c:tx>
          <c:spPr>
            <a:ln>
              <a:solidFill>
                <a:srgbClr val="92D050"/>
              </a:solidFill>
              <a:prstDash val="sysDash"/>
            </a:ln>
          </c:spPr>
          <c:marker>
            <c:symbol val="none"/>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data_diff!$B$113:$Q$113</c:f>
              <c:numCache>
                <c:formatCode>0.00</c:formatCode>
                <c:ptCount val="16"/>
                <c:pt idx="0">
                  <c:v>3.0055315763135956E-2</c:v>
                </c:pt>
                <c:pt idx="1">
                  <c:v>1.8671197026334241E-3</c:v>
                </c:pt>
                <c:pt idx="2">
                  <c:v>-2.5665077752441052E-2</c:v>
                </c:pt>
                <c:pt idx="3">
                  <c:v>-7.9280571731064953E-2</c:v>
                </c:pt>
                <c:pt idx="4">
                  <c:v>-0.11280966898267952</c:v>
                </c:pt>
                <c:pt idx="5">
                  <c:v>-0.18301827612435143</c:v>
                </c:pt>
                <c:pt idx="6">
                  <c:v>-0.18777698127008741</c:v>
                </c:pt>
                <c:pt idx="7">
                  <c:v>-3.4047444001648941E-2</c:v>
                </c:pt>
                <c:pt idx="8">
                  <c:v>3.7452569794556474E-2</c:v>
                </c:pt>
                <c:pt idx="9">
                  <c:v>2.4576927858531494E-2</c:v>
                </c:pt>
                <c:pt idx="10">
                  <c:v>2.1782023720278602E-2</c:v>
                </c:pt>
                <c:pt idx="11">
                  <c:v>6.8909980803200891E-4</c:v>
                </c:pt>
                <c:pt idx="12">
                  <c:v>-3.0665254511681006E-2</c:v>
                </c:pt>
                <c:pt idx="13">
                  <c:v>-7.8726191996692924E-2</c:v>
                </c:pt>
                <c:pt idx="14">
                  <c:v>-9.5047308731338848E-2</c:v>
                </c:pt>
                <c:pt idx="15">
                  <c:v>-0.12744594138489346</c:v>
                </c:pt>
              </c:numCache>
            </c:numRef>
          </c:val>
        </c:ser>
        <c:ser>
          <c:idx val="3"/>
          <c:order val="3"/>
          <c:tx>
            <c:strRef>
              <c:f>data_diff!$A$114</c:f>
              <c:strCache>
                <c:ptCount val="1"/>
                <c:pt idx="0">
                  <c:v>plus lent</c:v>
                </c:pt>
              </c:strCache>
            </c:strRef>
          </c:tx>
          <c:spPr>
            <a:ln w="25400">
              <a:solidFill>
                <a:schemeClr val="tx1"/>
              </a:solidFill>
              <a:prstDash val="sysDot"/>
            </a:ln>
          </c:spPr>
          <c:marker>
            <c:symbol val="none"/>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data_diff!$B$114:$Q$114</c:f>
              <c:numCache>
                <c:formatCode>0.00</c:formatCode>
                <c:ptCount val="16"/>
                <c:pt idx="0">
                  <c:v>3.4911291105815152E-2</c:v>
                </c:pt>
                <c:pt idx="1">
                  <c:v>3.7038902186036449E-2</c:v>
                </c:pt>
                <c:pt idx="2">
                  <c:v>3.9150591730980178E-2</c:v>
                </c:pt>
                <c:pt idx="3">
                  <c:v>2.0861453357847268E-2</c:v>
                </c:pt>
                <c:pt idx="4">
                  <c:v>1.683493652798518E-3</c:v>
                </c:pt>
                <c:pt idx="5">
                  <c:v>-1.9565841964086245E-2</c:v>
                </c:pt>
                <c:pt idx="6">
                  <c:v>-2.5998944177310086E-2</c:v>
                </c:pt>
                <c:pt idx="7">
                  <c:v>2.5377802543869798E-2</c:v>
                </c:pt>
                <c:pt idx="8">
                  <c:v>8.1450231036336029E-2</c:v>
                </c:pt>
                <c:pt idx="9">
                  <c:v>0.10154280254290082</c:v>
                </c:pt>
                <c:pt idx="10">
                  <c:v>9.1621277636587214E-2</c:v>
                </c:pt>
                <c:pt idx="11">
                  <c:v>5.9477785355512104E-2</c:v>
                </c:pt>
                <c:pt idx="12">
                  <c:v>2.0172382046741441E-3</c:v>
                </c:pt>
                <c:pt idx="13">
                  <c:v>-4.5480216985174293E-2</c:v>
                </c:pt>
                <c:pt idx="14">
                  <c:v>-6.4556339904932175E-2</c:v>
                </c:pt>
                <c:pt idx="15">
                  <c:v>-5.4666457551216609E-2</c:v>
                </c:pt>
              </c:numCache>
            </c:numRef>
          </c:val>
        </c:ser>
        <c:marker val="1"/>
        <c:axId val="134469504"/>
        <c:axId val="134471040"/>
      </c:lineChart>
      <c:catAx>
        <c:axId val="134469504"/>
        <c:scaling>
          <c:orientation val="minMax"/>
        </c:scaling>
        <c:axPos val="b"/>
        <c:tickLblPos val="low"/>
        <c:txPr>
          <a:bodyPr rot="-5400000" vert="horz"/>
          <a:lstStyle/>
          <a:p>
            <a:pPr>
              <a:defRPr/>
            </a:pPr>
            <a:endParaRPr lang="nl-BE"/>
          </a:p>
        </c:txPr>
        <c:crossAx val="134471040"/>
        <c:crosses val="autoZero"/>
        <c:auto val="1"/>
        <c:lblAlgn val="ctr"/>
        <c:lblOffset val="100"/>
      </c:catAx>
      <c:valAx>
        <c:axId val="134471040"/>
        <c:scaling>
          <c:orientation val="minMax"/>
          <c:max val="0.2"/>
          <c:min val="-0.8"/>
        </c:scaling>
        <c:axPos val="l"/>
        <c:majorGridlines/>
        <c:title>
          <c:tx>
            <c:rich>
              <a:bodyPr rot="-5400000" vert="horz"/>
              <a:lstStyle/>
              <a:p>
                <a:pPr>
                  <a:defRPr b="0"/>
                </a:pPr>
                <a:r>
                  <a:rPr lang="fr-BE" b="0" smtClean="0"/>
                  <a:t> % de différence </a:t>
                </a:r>
                <a:endParaRPr lang="fr-BE" b="0" dirty="0"/>
              </a:p>
            </c:rich>
          </c:tx>
        </c:title>
        <c:numFmt formatCode="0.0" sourceLinked="0"/>
        <c:tickLblPos val="nextTo"/>
        <c:crossAx val="134469504"/>
        <c:crosses val="autoZero"/>
        <c:crossBetween val="between"/>
      </c:valAx>
      <c:spPr>
        <a:solidFill>
          <a:srgbClr val="FFFFFF"/>
        </a:solidFill>
      </c:spPr>
    </c:plotArea>
    <c:legend>
      <c:legendPos val="b"/>
      <c:layout>
        <c:manualLayout>
          <c:xMode val="edge"/>
          <c:yMode val="edge"/>
          <c:x val="1.902911191644872E-2"/>
          <c:y val="0.87646449112950164"/>
          <c:w val="0.95526100724649265"/>
          <c:h val="8.7266493564769745E-2"/>
        </c:manualLayout>
      </c:layout>
    </c:legend>
    <c:plotVisOnly val="1"/>
  </c:chart>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5697915101420029"/>
          <c:y val="3.1398768473304042E-2"/>
          <c:w val="0.83359806341890019"/>
          <c:h val="0.73432455160302801"/>
        </c:manualLayout>
      </c:layout>
      <c:lineChart>
        <c:grouping val="standard"/>
        <c:ser>
          <c:idx val="0"/>
          <c:order val="0"/>
          <c:tx>
            <c:strRef>
              <c:f>data_diff!$A$102</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data_diff!$B$102:$Q$102</c:f>
              <c:numCache>
                <c:formatCode>0.00</c:formatCode>
                <c:ptCount val="16"/>
                <c:pt idx="0">
                  <c:v>4.1380655717898632E-2</c:v>
                </c:pt>
                <c:pt idx="1">
                  <c:v>-1.366181687133672E-2</c:v>
                </c:pt>
                <c:pt idx="2">
                  <c:v>-6.8879196480524207E-2</c:v>
                </c:pt>
                <c:pt idx="3">
                  <c:v>-4.1558259011198896E-2</c:v>
                </c:pt>
                <c:pt idx="4">
                  <c:v>1.2275329569394589E-2</c:v>
                </c:pt>
                <c:pt idx="5">
                  <c:v>6.5978312902861491E-2</c:v>
                </c:pt>
                <c:pt idx="6">
                  <c:v>0.14093401202604749</c:v>
                </c:pt>
                <c:pt idx="7">
                  <c:v>0.3426477109452164</c:v>
                </c:pt>
                <c:pt idx="8">
                  <c:v>0.47311424060156776</c:v>
                </c:pt>
                <c:pt idx="9">
                  <c:v>0.24890633266570225</c:v>
                </c:pt>
                <c:pt idx="10">
                  <c:v>-1.437194368811312E-2</c:v>
                </c:pt>
                <c:pt idx="11">
                  <c:v>-6.5335846992557109E-2</c:v>
                </c:pt>
                <c:pt idx="12">
                  <c:v>-4.9602743174124164E-2</c:v>
                </c:pt>
                <c:pt idx="13">
                  <c:v>1.5688027517906475E-3</c:v>
                </c:pt>
                <c:pt idx="14">
                  <c:v>0.12715870380969152</c:v>
                </c:pt>
                <c:pt idx="15">
                  <c:v>0.22326112462347614</c:v>
                </c:pt>
              </c:numCache>
            </c:numRef>
          </c:val>
        </c:ser>
        <c:ser>
          <c:idx val="1"/>
          <c:order val="1"/>
          <c:tx>
            <c:strRef>
              <c:f>data_diff!$A$103</c:f>
              <c:strCache>
                <c:ptCount val="1"/>
                <c:pt idx="0">
                  <c:v>tendancielle</c:v>
                </c:pt>
              </c:strCache>
            </c:strRef>
          </c:tx>
          <c:spPr>
            <a:ln>
              <a:noFill/>
            </a:ln>
          </c:spPr>
          <c:marker>
            <c:symbol val="circle"/>
            <c:size val="6"/>
            <c:spPr>
              <a:solidFill>
                <a:srgbClr val="1F1FEF"/>
              </a:solidFill>
              <a:ln>
                <a:solidFill>
                  <a:srgbClr val="1F1FEF"/>
                </a:solidFill>
              </a:ln>
            </c:spPr>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data_diff!$B$103:$Q$103</c:f>
              <c:numCache>
                <c:formatCode>0.00</c:formatCode>
                <c:ptCount val="16"/>
                <c:pt idx="0">
                  <c:v>-0.20895195019097809</c:v>
                </c:pt>
                <c:pt idx="1">
                  <c:v>-0.19979785277788312</c:v>
                </c:pt>
                <c:pt idx="2">
                  <c:v>-0.36888278653362488</c:v>
                </c:pt>
                <c:pt idx="3">
                  <c:v>-0.5179005703096593</c:v>
                </c:pt>
                <c:pt idx="4">
                  <c:v>-0.55886643288682869</c:v>
                </c:pt>
                <c:pt idx="5">
                  <c:v>-0.65569340875833915</c:v>
                </c:pt>
                <c:pt idx="6">
                  <c:v>-0.92429224699239443</c:v>
                </c:pt>
                <c:pt idx="7">
                  <c:v>-1.5101648105912333</c:v>
                </c:pt>
                <c:pt idx="8">
                  <c:v>-2.1045866862348972</c:v>
                </c:pt>
                <c:pt idx="9">
                  <c:v>-1.9421316339518024</c:v>
                </c:pt>
                <c:pt idx="10">
                  <c:v>-1.3756459926565423</c:v>
                </c:pt>
                <c:pt idx="11">
                  <c:v>-1.0976654495764206</c:v>
                </c:pt>
                <c:pt idx="12">
                  <c:v>-0.95989077523042965</c:v>
                </c:pt>
                <c:pt idx="13">
                  <c:v>-0.96238855118661559</c:v>
                </c:pt>
                <c:pt idx="14">
                  <c:v>-1.425982179570386</c:v>
                </c:pt>
                <c:pt idx="15">
                  <c:v>-2.0124768844200873</c:v>
                </c:pt>
              </c:numCache>
            </c:numRef>
          </c:val>
        </c:ser>
        <c:ser>
          <c:idx val="2"/>
          <c:order val="2"/>
          <c:tx>
            <c:strRef>
              <c:f>data_diff!$A$104</c:f>
              <c:strCache>
                <c:ptCount val="1"/>
                <c:pt idx="0">
                  <c:v>pas d'énergie</c:v>
                </c:pt>
              </c:strCache>
            </c:strRef>
          </c:tx>
          <c:spPr>
            <a:ln>
              <a:solidFill>
                <a:srgbClr val="92D050"/>
              </a:solidFill>
              <a:prstDash val="sysDash"/>
            </a:ln>
          </c:spPr>
          <c:marker>
            <c:symbol val="none"/>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data_diff!$B$104:$Q$104</c:f>
              <c:numCache>
                <c:formatCode>0.00</c:formatCode>
                <c:ptCount val="16"/>
                <c:pt idx="0">
                  <c:v>-8.6394595937424268E-2</c:v>
                </c:pt>
                <c:pt idx="1">
                  <c:v>3.0339259891773652E-2</c:v>
                </c:pt>
                <c:pt idx="2">
                  <c:v>0.14697166711530821</c:v>
                </c:pt>
                <c:pt idx="3">
                  <c:v>8.9966050504597245E-2</c:v>
                </c:pt>
                <c:pt idx="4">
                  <c:v>-2.2389411058777241E-2</c:v>
                </c:pt>
                <c:pt idx="5">
                  <c:v>-0.13475192893784715</c:v>
                </c:pt>
                <c:pt idx="6">
                  <c:v>-0.29168406207497993</c:v>
                </c:pt>
                <c:pt idx="7">
                  <c:v>-0.7131789419568999</c:v>
                </c:pt>
                <c:pt idx="8">
                  <c:v>-0.98321661831169838</c:v>
                </c:pt>
                <c:pt idx="9">
                  <c:v>-0.50843815603632758</c:v>
                </c:pt>
                <c:pt idx="10">
                  <c:v>4.5063149623482353E-2</c:v>
                </c:pt>
                <c:pt idx="11">
                  <c:v>0.1488258283485526</c:v>
                </c:pt>
                <c:pt idx="12">
                  <c:v>0.11188899548516235</c:v>
                </c:pt>
                <c:pt idx="13">
                  <c:v>2.3307870130371282E-3</c:v>
                </c:pt>
                <c:pt idx="14">
                  <c:v>-0.26186397235592185</c:v>
                </c:pt>
                <c:pt idx="15">
                  <c:v>-0.46156827395613381</c:v>
                </c:pt>
              </c:numCache>
            </c:numRef>
          </c:val>
        </c:ser>
        <c:ser>
          <c:idx val="3"/>
          <c:order val="3"/>
          <c:tx>
            <c:strRef>
              <c:f>data_diff!$A$105</c:f>
              <c:strCache>
                <c:ptCount val="1"/>
                <c:pt idx="0">
                  <c:v>plus lent MM(12)</c:v>
                </c:pt>
              </c:strCache>
            </c:strRef>
          </c:tx>
          <c:spPr>
            <a:ln w="25400">
              <a:solidFill>
                <a:schemeClr val="tx1"/>
              </a:solidFill>
              <a:prstDash val="sysDot"/>
            </a:ln>
          </c:spPr>
          <c:marker>
            <c:symbol val="none"/>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data_diff!$B$105:$Q$105</c:f>
              <c:numCache>
                <c:formatCode>0.00</c:formatCode>
                <c:ptCount val="16"/>
                <c:pt idx="0">
                  <c:v>-4.3789796814829134E-2</c:v>
                </c:pt>
                <c:pt idx="1">
                  <c:v>0.11714184811054996</c:v>
                </c:pt>
                <c:pt idx="2">
                  <c:v>2.8037714212017846E-2</c:v>
                </c:pt>
                <c:pt idx="3">
                  <c:v>-0.10880875155430392</c:v>
                </c:pt>
                <c:pt idx="4">
                  <c:v>-0.1039807073068546</c:v>
                </c:pt>
                <c:pt idx="5">
                  <c:v>-0.17798362345590271</c:v>
                </c:pt>
                <c:pt idx="6">
                  <c:v>-0.37859407564842373</c:v>
                </c:pt>
                <c:pt idx="7">
                  <c:v>-0.62866327700613189</c:v>
                </c:pt>
                <c:pt idx="8">
                  <c:v>-0.65624584071280312</c:v>
                </c:pt>
                <c:pt idx="9">
                  <c:v>-1.0332014825968905E-3</c:v>
                </c:pt>
                <c:pt idx="10">
                  <c:v>0.59689445424825571</c:v>
                </c:pt>
                <c:pt idx="11">
                  <c:v>0.42978957485255398</c:v>
                </c:pt>
                <c:pt idx="12">
                  <c:v>6.0653345261392655E-2</c:v>
                </c:pt>
                <c:pt idx="13">
                  <c:v>-0.21747550064574295</c:v>
                </c:pt>
                <c:pt idx="14">
                  <c:v>-0.71110550495224756</c:v>
                </c:pt>
                <c:pt idx="15">
                  <c:v>-0.99849871933680012</c:v>
                </c:pt>
              </c:numCache>
            </c:numRef>
          </c:val>
        </c:ser>
        <c:marker val="1"/>
        <c:axId val="146302464"/>
        <c:axId val="146304000"/>
      </c:lineChart>
      <c:catAx>
        <c:axId val="146302464"/>
        <c:scaling>
          <c:orientation val="minMax"/>
        </c:scaling>
        <c:axPos val="b"/>
        <c:tickLblPos val="low"/>
        <c:txPr>
          <a:bodyPr rot="-5400000" vert="horz"/>
          <a:lstStyle/>
          <a:p>
            <a:pPr>
              <a:defRPr/>
            </a:pPr>
            <a:endParaRPr lang="nl-BE"/>
          </a:p>
        </c:txPr>
        <c:crossAx val="146304000"/>
        <c:crosses val="autoZero"/>
        <c:auto val="1"/>
        <c:lblAlgn val="ctr"/>
        <c:lblOffset val="100"/>
      </c:catAx>
      <c:valAx>
        <c:axId val="146304000"/>
        <c:scaling>
          <c:orientation val="minMax"/>
          <c:max val="1"/>
          <c:min val="-3"/>
        </c:scaling>
        <c:axPos val="l"/>
        <c:majorGridlines/>
        <c:title>
          <c:tx>
            <c:rich>
              <a:bodyPr rot="-5400000" vert="horz"/>
              <a:lstStyle/>
              <a:p>
                <a:pPr>
                  <a:defRPr b="0"/>
                </a:pPr>
                <a:r>
                  <a:rPr lang="fr-BE" b="0" dirty="0"/>
                  <a:t>% de différence</a:t>
                </a:r>
              </a:p>
            </c:rich>
          </c:tx>
        </c:title>
        <c:numFmt formatCode="0.0" sourceLinked="0"/>
        <c:tickLblPos val="nextTo"/>
        <c:crossAx val="146302464"/>
        <c:crosses val="autoZero"/>
        <c:crossBetween val="between"/>
      </c:valAx>
      <c:spPr>
        <a:solidFill>
          <a:srgbClr val="FFFFFF"/>
        </a:solidFill>
      </c:spPr>
    </c:plotArea>
    <c:plotVisOnly val="1"/>
  </c:chart>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7.7179339089907165E-2"/>
          <c:y val="7.2132071532197514E-2"/>
          <c:w val="0.41118962695255606"/>
          <c:h val="0.67017348623712825"/>
        </c:manualLayout>
      </c:layout>
      <c:lineChart>
        <c:grouping val="standard"/>
        <c:ser>
          <c:idx val="0"/>
          <c:order val="0"/>
          <c:tx>
            <c:strRef>
              <c:f>data_diff!$A$75</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data_diff!$B$75:$Q$75</c:f>
              <c:numCache>
                <c:formatCode>0.00</c:formatCode>
                <c:ptCount val="16"/>
                <c:pt idx="0">
                  <c:v>1.1664407210938686E-3</c:v>
                </c:pt>
                <c:pt idx="1">
                  <c:v>-1.7164398318889743E-3</c:v>
                </c:pt>
                <c:pt idx="2">
                  <c:v>-6.3081122789492286E-3</c:v>
                </c:pt>
                <c:pt idx="3">
                  <c:v>-1.5631337937875078E-2</c:v>
                </c:pt>
                <c:pt idx="4">
                  <c:v>-2.7031906008031865E-2</c:v>
                </c:pt>
                <c:pt idx="5">
                  <c:v>-4.5858713533302634E-2</c:v>
                </c:pt>
                <c:pt idx="6">
                  <c:v>-6.37302813638745E-2</c:v>
                </c:pt>
                <c:pt idx="7">
                  <c:v>-6.4809664735943406E-2</c:v>
                </c:pt>
                <c:pt idx="8">
                  <c:v>-6.3295286941542933E-2</c:v>
                </c:pt>
                <c:pt idx="9">
                  <c:v>-6.5590251551846737E-2</c:v>
                </c:pt>
                <c:pt idx="10">
                  <c:v>-6.6986077748501904E-2</c:v>
                </c:pt>
                <c:pt idx="11">
                  <c:v>-6.9116371993102749E-2</c:v>
                </c:pt>
                <c:pt idx="12">
                  <c:v>-7.3218510878528334E-2</c:v>
                </c:pt>
                <c:pt idx="13">
                  <c:v>-8.1296857230484465E-2</c:v>
                </c:pt>
                <c:pt idx="14">
                  <c:v>-8.9597556597321798E-2</c:v>
                </c:pt>
                <c:pt idx="15">
                  <c:v>-0.10156073946795113</c:v>
                </c:pt>
              </c:numCache>
            </c:numRef>
          </c:val>
        </c:ser>
        <c:ser>
          <c:idx val="1"/>
          <c:order val="1"/>
          <c:tx>
            <c:strRef>
              <c:f>data_diff!$A$76</c:f>
              <c:strCache>
                <c:ptCount val="1"/>
                <c:pt idx="0">
                  <c:v>tendancielle</c:v>
                </c:pt>
              </c:strCache>
            </c:strRef>
          </c:tx>
          <c:spPr>
            <a:ln>
              <a:noFill/>
            </a:ln>
          </c:spPr>
          <c:marker>
            <c:symbol val="circle"/>
            <c:size val="6"/>
            <c:spPr>
              <a:solidFill>
                <a:srgbClr val="1F1FEF"/>
              </a:solidFill>
              <a:ln>
                <a:solidFill>
                  <a:srgbClr val="4F81BD"/>
                </a:solidFill>
              </a:ln>
            </c:spPr>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data_diff!$B$76:$Q$76</c:f>
              <c:numCache>
                <c:formatCode>0.00</c:formatCode>
                <c:ptCount val="16"/>
                <c:pt idx="0">
                  <c:v>3.1844394784535442E-2</c:v>
                </c:pt>
                <c:pt idx="1">
                  <c:v>6.8098824222774801E-2</c:v>
                </c:pt>
                <c:pt idx="2">
                  <c:v>0.10368438031458349</c:v>
                </c:pt>
                <c:pt idx="3">
                  <c:v>0.15155222486099823</c:v>
                </c:pt>
                <c:pt idx="4">
                  <c:v>0.20894984021650098</c:v>
                </c:pt>
                <c:pt idx="5">
                  <c:v>0.28118793335212494</c:v>
                </c:pt>
                <c:pt idx="6">
                  <c:v>0.35876828133183453</c:v>
                </c:pt>
                <c:pt idx="7">
                  <c:v>0.41384650797705386</c:v>
                </c:pt>
                <c:pt idx="8">
                  <c:v>0.46177971893702585</c:v>
                </c:pt>
                <c:pt idx="9">
                  <c:v>0.5086691558970825</c:v>
                </c:pt>
                <c:pt idx="10">
                  <c:v>0.55288191766515482</c:v>
                </c:pt>
                <c:pt idx="11">
                  <c:v>0.5926396655706806</c:v>
                </c:pt>
                <c:pt idx="12">
                  <c:v>0.6376899506188618</c:v>
                </c:pt>
                <c:pt idx="13">
                  <c:v>0.69419451499411855</c:v>
                </c:pt>
                <c:pt idx="14">
                  <c:v>0.75401770799445544</c:v>
                </c:pt>
                <c:pt idx="15">
                  <c:v>0.82309005828120063</c:v>
                </c:pt>
              </c:numCache>
            </c:numRef>
          </c:val>
        </c:ser>
        <c:ser>
          <c:idx val="2"/>
          <c:order val="2"/>
          <c:tx>
            <c:strRef>
              <c:f>data_diff!$A$77</c:f>
              <c:strCache>
                <c:ptCount val="1"/>
                <c:pt idx="0">
                  <c:v>pas d'énergie</c:v>
                </c:pt>
              </c:strCache>
            </c:strRef>
          </c:tx>
          <c:spPr>
            <a:ln w="28575">
              <a:solidFill>
                <a:srgbClr val="92D050"/>
              </a:solidFill>
              <a:prstDash val="sysDash"/>
            </a:ln>
          </c:spPr>
          <c:marker>
            <c:symbol val="none"/>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data_diff!$B$77:$Q$77</c:f>
              <c:numCache>
                <c:formatCode>0.00</c:formatCode>
                <c:ptCount val="16"/>
                <c:pt idx="0">
                  <c:v>-2.7384033625440793E-3</c:v>
                </c:pt>
                <c:pt idx="1">
                  <c:v>3.0126667371276352E-3</c:v>
                </c:pt>
                <c:pt idx="2">
                  <c:v>1.233490631025469E-2</c:v>
                </c:pt>
                <c:pt idx="3">
                  <c:v>3.1533168568060002E-2</c:v>
                </c:pt>
                <c:pt idx="4">
                  <c:v>5.5049438223048433E-2</c:v>
                </c:pt>
                <c:pt idx="5">
                  <c:v>9.4082816561975549E-2</c:v>
                </c:pt>
                <c:pt idx="6">
                  <c:v>0.13106896771655752</c:v>
                </c:pt>
                <c:pt idx="7">
                  <c:v>0.13283703320107121</c:v>
                </c:pt>
                <c:pt idx="8">
                  <c:v>0.12913184519111764</c:v>
                </c:pt>
                <c:pt idx="9">
                  <c:v>0.13344541576183927</c:v>
                </c:pt>
                <c:pt idx="10">
                  <c:v>0.13590949274640965</c:v>
                </c:pt>
                <c:pt idx="11">
                  <c:v>0.13996915622407971</c:v>
                </c:pt>
                <c:pt idx="12">
                  <c:v>0.14820554565866306</c:v>
                </c:pt>
                <c:pt idx="13">
                  <c:v>0.16476860415819194</c:v>
                </c:pt>
                <c:pt idx="14">
                  <c:v>0.18178890622105692</c:v>
                </c:pt>
                <c:pt idx="15">
                  <c:v>0.20642436053634644</c:v>
                </c:pt>
              </c:numCache>
            </c:numRef>
          </c:val>
        </c:ser>
        <c:ser>
          <c:idx val="3"/>
          <c:order val="3"/>
          <c:tx>
            <c:strRef>
              <c:f>data_diff!$A$78</c:f>
              <c:strCache>
                <c:ptCount val="1"/>
                <c:pt idx="0">
                  <c:v>plus lent </c:v>
                </c:pt>
              </c:strCache>
            </c:strRef>
          </c:tx>
          <c:spPr>
            <a:ln w="25400">
              <a:solidFill>
                <a:schemeClr val="tx1"/>
              </a:solidFill>
              <a:prstDash val="sysDot"/>
            </a:ln>
          </c:spPr>
          <c:marker>
            <c:symbol val="none"/>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data_diff!$B$78:$Q$78</c:f>
              <c:numCache>
                <c:formatCode>0.00</c:formatCode>
                <c:ptCount val="16"/>
                <c:pt idx="0">
                  <c:v>-6.9191325857597902E-3</c:v>
                </c:pt>
                <c:pt idx="1">
                  <c:v>-1.1732394875854976E-2</c:v>
                </c:pt>
                <c:pt idx="2">
                  <c:v>-1.8945927728558985E-2</c:v>
                </c:pt>
                <c:pt idx="3">
                  <c:v>-2.2088441770905881E-2</c:v>
                </c:pt>
                <c:pt idx="4">
                  <c:v>-2.1795793313374202E-2</c:v>
                </c:pt>
                <c:pt idx="5">
                  <c:v>-1.7781671254088801E-2</c:v>
                </c:pt>
                <c:pt idx="6">
                  <c:v>-1.4091178917616033E-2</c:v>
                </c:pt>
                <c:pt idx="7">
                  <c:v>-2.4009760132175841E-2</c:v>
                </c:pt>
                <c:pt idx="8">
                  <c:v>-4.2597075303829182E-2</c:v>
                </c:pt>
                <c:pt idx="9">
                  <c:v>-5.9923108948515123E-2</c:v>
                </c:pt>
                <c:pt idx="10">
                  <c:v>-7.4772150261446513E-2</c:v>
                </c:pt>
                <c:pt idx="11">
                  <c:v>-8.6906831033574314E-2</c:v>
                </c:pt>
                <c:pt idx="12">
                  <c:v>-8.9735041041492186E-2</c:v>
                </c:pt>
                <c:pt idx="13">
                  <c:v>-8.4867949249977745E-2</c:v>
                </c:pt>
                <c:pt idx="14">
                  <c:v>-7.7906734343643355E-2</c:v>
                </c:pt>
                <c:pt idx="15">
                  <c:v>-7.1682190856051903E-2</c:v>
                </c:pt>
              </c:numCache>
            </c:numRef>
          </c:val>
        </c:ser>
        <c:marker val="1"/>
        <c:axId val="146436096"/>
        <c:axId val="146437632"/>
      </c:lineChart>
      <c:catAx>
        <c:axId val="146436096"/>
        <c:scaling>
          <c:orientation val="minMax"/>
        </c:scaling>
        <c:axPos val="b"/>
        <c:tickLblPos val="low"/>
        <c:txPr>
          <a:bodyPr rot="-5400000" vert="horz"/>
          <a:lstStyle/>
          <a:p>
            <a:pPr>
              <a:defRPr/>
            </a:pPr>
            <a:endParaRPr lang="nl-BE"/>
          </a:p>
        </c:txPr>
        <c:crossAx val="146437632"/>
        <c:crosses val="autoZero"/>
        <c:auto val="1"/>
        <c:lblAlgn val="ctr"/>
        <c:lblOffset val="100"/>
      </c:catAx>
      <c:valAx>
        <c:axId val="146437632"/>
        <c:scaling>
          <c:orientation val="minMax"/>
        </c:scaling>
        <c:axPos val="l"/>
        <c:majorGridlines/>
        <c:title>
          <c:tx>
            <c:rich>
              <a:bodyPr rot="-5400000" vert="horz"/>
              <a:lstStyle/>
              <a:p>
                <a:pPr>
                  <a:defRPr b="0"/>
                </a:pPr>
                <a:r>
                  <a:rPr lang="fr-BE" b="0" dirty="0"/>
                  <a:t>%</a:t>
                </a:r>
                <a:r>
                  <a:rPr lang="fr-BE" b="0" baseline="0" dirty="0"/>
                  <a:t> de différence </a:t>
                </a:r>
                <a:endParaRPr lang="fr-BE" b="0" dirty="0"/>
              </a:p>
            </c:rich>
          </c:tx>
        </c:title>
        <c:numFmt formatCode="0.0" sourceLinked="0"/>
        <c:tickLblPos val="nextTo"/>
        <c:crossAx val="146436096"/>
        <c:crosses val="autoZero"/>
        <c:crossBetween val="between"/>
      </c:valAx>
      <c:spPr>
        <a:solidFill>
          <a:srgbClr val="FFFFFF"/>
        </a:solidFill>
      </c:spPr>
    </c:plotArea>
    <c:legend>
      <c:legendPos val="b"/>
      <c:layout>
        <c:manualLayout>
          <c:xMode val="edge"/>
          <c:yMode val="edge"/>
          <c:x val="0.13063998533664134"/>
          <c:y val="0.87520324924731518"/>
          <c:w val="0.7763518207074227"/>
          <c:h val="7.0373913705120722E-2"/>
        </c:manualLayout>
      </c:layout>
    </c:legend>
    <c:plotVisOnly val="1"/>
  </c:chart>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5596964200948912"/>
          <c:y val="3.9728441422825805E-2"/>
          <c:w val="0.82592389969790592"/>
          <c:h val="0.69526819657048966"/>
        </c:manualLayout>
      </c:layout>
      <c:lineChart>
        <c:grouping val="standard"/>
        <c:ser>
          <c:idx val="0"/>
          <c:order val="0"/>
          <c:tx>
            <c:strRef>
              <c:f>data_diff!$A$120</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data_diff!$B$120:$Q$120</c:f>
              <c:numCache>
                <c:formatCode>0.00</c:formatCode>
                <c:ptCount val="16"/>
                <c:pt idx="0">
                  <c:v>-1.0118134780997519E-2</c:v>
                </c:pt>
                <c:pt idx="1">
                  <c:v>-8.5412865384751748E-4</c:v>
                </c:pt>
                <c:pt idx="2">
                  <c:v>4.2591544853703076E-3</c:v>
                </c:pt>
                <c:pt idx="3">
                  <c:v>1.9508210448283247E-4</c:v>
                </c:pt>
                <c:pt idx="4">
                  <c:v>-1.138759181898432E-2</c:v>
                </c:pt>
                <c:pt idx="5">
                  <c:v>-2.2706499459293601E-2</c:v>
                </c:pt>
                <c:pt idx="6">
                  <c:v>-4.4202321489876024E-2</c:v>
                </c:pt>
                <c:pt idx="7">
                  <c:v>-8.2684373583654755E-2</c:v>
                </c:pt>
                <c:pt idx="8">
                  <c:v>-9.4093830496848066E-2</c:v>
                </c:pt>
                <c:pt idx="9">
                  <c:v>-6.2746372270782835E-2</c:v>
                </c:pt>
                <c:pt idx="10">
                  <c:v>-3.321780500878059E-2</c:v>
                </c:pt>
                <c:pt idx="11">
                  <c:v>-2.638692584926219E-2</c:v>
                </c:pt>
                <c:pt idx="12">
                  <c:v>-2.895023761038E-2</c:v>
                </c:pt>
                <c:pt idx="13">
                  <c:v>-3.6166221195072179E-2</c:v>
                </c:pt>
                <c:pt idx="14">
                  <c:v>-5.5040648220063604E-2</c:v>
                </c:pt>
                <c:pt idx="15">
                  <c:v>-6.8732837005320985E-2</c:v>
                </c:pt>
              </c:numCache>
            </c:numRef>
          </c:val>
        </c:ser>
        <c:ser>
          <c:idx val="1"/>
          <c:order val="1"/>
          <c:tx>
            <c:strRef>
              <c:f>data_diff!$A$121</c:f>
              <c:strCache>
                <c:ptCount val="1"/>
                <c:pt idx="0">
                  <c:v>tendancielle</c:v>
                </c:pt>
              </c:strCache>
            </c:strRef>
          </c:tx>
          <c:spPr>
            <a:ln>
              <a:noFill/>
            </a:ln>
          </c:spPr>
          <c:marker>
            <c:symbol val="circle"/>
            <c:size val="6"/>
            <c:spPr>
              <a:solidFill>
                <a:srgbClr val="1F1FEF"/>
              </a:solidFill>
              <a:ln>
                <a:solidFill>
                  <a:srgbClr val="1F1FEF"/>
                </a:solidFill>
              </a:ln>
            </c:spPr>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data_diff!$B$121:$Q$121</c:f>
              <c:numCache>
                <c:formatCode>0.00</c:formatCode>
                <c:ptCount val="16"/>
                <c:pt idx="0">
                  <c:v>5.1377113664579345E-2</c:v>
                </c:pt>
                <c:pt idx="1">
                  <c:v>5.8697163367738975E-2</c:v>
                </c:pt>
                <c:pt idx="2">
                  <c:v>0.10625329884238516</c:v>
                </c:pt>
                <c:pt idx="3">
                  <c:v>0.13895386175285329</c:v>
                </c:pt>
                <c:pt idx="4">
                  <c:v>0.16670338807700502</c:v>
                </c:pt>
                <c:pt idx="5">
                  <c:v>0.21351027601205624</c:v>
                </c:pt>
                <c:pt idx="6">
                  <c:v>0.28658909454087328</c:v>
                </c:pt>
                <c:pt idx="7">
                  <c:v>0.41606938540586103</c:v>
                </c:pt>
                <c:pt idx="8">
                  <c:v>0.52434641330707865</c:v>
                </c:pt>
                <c:pt idx="9">
                  <c:v>0.5127048730077246</c:v>
                </c:pt>
                <c:pt idx="10">
                  <c:v>0.45943074524518712</c:v>
                </c:pt>
                <c:pt idx="11">
                  <c:v>0.44595121755724582</c:v>
                </c:pt>
                <c:pt idx="12">
                  <c:v>0.43463765400677823</c:v>
                </c:pt>
                <c:pt idx="13">
                  <c:v>0.4506234811560223</c:v>
                </c:pt>
                <c:pt idx="14">
                  <c:v>0.53382889893441665</c:v>
                </c:pt>
                <c:pt idx="15">
                  <c:v>0.63701315878467168</c:v>
                </c:pt>
              </c:numCache>
            </c:numRef>
          </c:val>
        </c:ser>
        <c:ser>
          <c:idx val="2"/>
          <c:order val="2"/>
          <c:tx>
            <c:strRef>
              <c:f>data_diff!$A$122</c:f>
              <c:strCache>
                <c:ptCount val="1"/>
                <c:pt idx="0">
                  <c:v>pas d'énergie</c:v>
                </c:pt>
              </c:strCache>
            </c:strRef>
          </c:tx>
          <c:spPr>
            <a:ln w="28575">
              <a:solidFill>
                <a:srgbClr val="92D050"/>
              </a:solidFill>
              <a:prstDash val="sysDash"/>
            </a:ln>
          </c:spPr>
          <c:marker>
            <c:symbol val="none"/>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data_diff!$B$122:$Q$122</c:f>
              <c:numCache>
                <c:formatCode>0.00</c:formatCode>
                <c:ptCount val="16"/>
                <c:pt idx="0">
                  <c:v>2.1053106180754125E-2</c:v>
                </c:pt>
                <c:pt idx="1">
                  <c:v>1.3557682920793178E-3</c:v>
                </c:pt>
                <c:pt idx="2">
                  <c:v>-9.7204126198564226E-3</c:v>
                </c:pt>
                <c:pt idx="3">
                  <c:v>-1.3918291815691042E-3</c:v>
                </c:pt>
                <c:pt idx="4">
                  <c:v>2.2678838746884852E-2</c:v>
                </c:pt>
                <c:pt idx="5">
                  <c:v>4.6123221045247124E-2</c:v>
                </c:pt>
                <c:pt idx="6">
                  <c:v>9.0929696787986763E-2</c:v>
                </c:pt>
                <c:pt idx="7">
                  <c:v>0.17108554073867488</c:v>
                </c:pt>
                <c:pt idx="8">
                  <c:v>0.19420185652052771</c:v>
                </c:pt>
                <c:pt idx="9">
                  <c:v>0.12775863318115291</c:v>
                </c:pt>
                <c:pt idx="10">
                  <c:v>6.5534243912323334E-2</c:v>
                </c:pt>
                <c:pt idx="11">
                  <c:v>5.1334115557593929E-2</c:v>
                </c:pt>
                <c:pt idx="12">
                  <c:v>5.7066825713555591E-2</c:v>
                </c:pt>
                <c:pt idx="13">
                  <c:v>7.2334935859848126E-2</c:v>
                </c:pt>
                <c:pt idx="14">
                  <c:v>0.11180865480508215</c:v>
                </c:pt>
                <c:pt idx="15">
                  <c:v>0.14005894968288771</c:v>
                </c:pt>
              </c:numCache>
            </c:numRef>
          </c:val>
        </c:ser>
        <c:ser>
          <c:idx val="3"/>
          <c:order val="3"/>
          <c:tx>
            <c:strRef>
              <c:f>data_diff!$A$123</c:f>
              <c:strCache>
                <c:ptCount val="1"/>
                <c:pt idx="0">
                  <c:v>plus lent MM(12)</c:v>
                </c:pt>
              </c:strCache>
            </c:strRef>
          </c:tx>
          <c:spPr>
            <a:ln w="25400">
              <a:solidFill>
                <a:schemeClr val="tx1"/>
              </a:solidFill>
              <a:prstDash val="sysDot"/>
            </a:ln>
          </c:spPr>
          <c:marker>
            <c:symbol val="none"/>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data_diff!$B$123:$Q$123</c:f>
              <c:numCache>
                <c:formatCode>0.00</c:formatCode>
                <c:ptCount val="16"/>
                <c:pt idx="0">
                  <c:v>1.0988066627265303E-2</c:v>
                </c:pt>
                <c:pt idx="1">
                  <c:v>-1.1281458094890024E-2</c:v>
                </c:pt>
                <c:pt idx="2">
                  <c:v>-5.7015285074334034E-3</c:v>
                </c:pt>
                <c:pt idx="3">
                  <c:v>5.7177353425967858E-3</c:v>
                </c:pt>
                <c:pt idx="4">
                  <c:v>4.3014266049302124E-3</c:v>
                </c:pt>
                <c:pt idx="5">
                  <c:v>1.4572488703736401E-2</c:v>
                </c:pt>
                <c:pt idx="6">
                  <c:v>3.9019350471235642E-2</c:v>
                </c:pt>
                <c:pt idx="7">
                  <c:v>6.4216112250411933E-2</c:v>
                </c:pt>
                <c:pt idx="8">
                  <c:v>5.9096303247350934E-2</c:v>
                </c:pt>
                <c:pt idx="9">
                  <c:v>-2.3744486640428133E-2</c:v>
                </c:pt>
                <c:pt idx="10">
                  <c:v>-9.8463391913127946E-2</c:v>
                </c:pt>
                <c:pt idx="11">
                  <c:v>-8.8376947599001748E-2</c:v>
                </c:pt>
                <c:pt idx="12">
                  <c:v>-5.3083329463738962E-2</c:v>
                </c:pt>
                <c:pt idx="13">
                  <c:v>-2.0270647671535288E-2</c:v>
                </c:pt>
                <c:pt idx="14">
                  <c:v>3.8280060817241342E-2</c:v>
                </c:pt>
                <c:pt idx="15">
                  <c:v>7.5843292141898833E-2</c:v>
                </c:pt>
              </c:numCache>
            </c:numRef>
          </c:val>
        </c:ser>
        <c:marker val="1"/>
        <c:axId val="146486784"/>
        <c:axId val="146488320"/>
      </c:lineChart>
      <c:catAx>
        <c:axId val="146486784"/>
        <c:scaling>
          <c:orientation val="minMax"/>
        </c:scaling>
        <c:axPos val="b"/>
        <c:tickLblPos val="low"/>
        <c:txPr>
          <a:bodyPr rot="-5400000" vert="horz"/>
          <a:lstStyle/>
          <a:p>
            <a:pPr>
              <a:defRPr/>
            </a:pPr>
            <a:endParaRPr lang="nl-BE"/>
          </a:p>
        </c:txPr>
        <c:crossAx val="146488320"/>
        <c:crosses val="autoZero"/>
        <c:auto val="1"/>
        <c:lblAlgn val="ctr"/>
        <c:lblOffset val="100"/>
      </c:catAx>
      <c:valAx>
        <c:axId val="146488320"/>
        <c:scaling>
          <c:orientation val="minMax"/>
          <c:max val="1"/>
          <c:min val="-0.2"/>
        </c:scaling>
        <c:axPos val="l"/>
        <c:majorGridlines/>
        <c:title>
          <c:tx>
            <c:rich>
              <a:bodyPr rot="-5400000" vert="horz"/>
              <a:lstStyle/>
              <a:p>
                <a:pPr>
                  <a:defRPr b="0"/>
                </a:pPr>
                <a:r>
                  <a:rPr lang="fr-BE" b="0" dirty="0"/>
                  <a:t>%</a:t>
                </a:r>
                <a:r>
                  <a:rPr lang="fr-BE" b="0" baseline="0" dirty="0"/>
                  <a:t> de différence</a:t>
                </a:r>
                <a:endParaRPr lang="fr-BE" b="0" dirty="0"/>
              </a:p>
            </c:rich>
          </c:tx>
        </c:title>
        <c:numFmt formatCode="0.0" sourceLinked="0"/>
        <c:tickLblPos val="nextTo"/>
        <c:crossAx val="146486784"/>
        <c:crosses val="autoZero"/>
        <c:crossBetween val="between"/>
        <c:majorUnit val="0.2"/>
      </c:valAx>
      <c:spPr>
        <a:solidFill>
          <a:srgbClr val="FFFFFF"/>
        </a:solidFill>
      </c:spPr>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BE"/>
  <c:chart>
    <c:plotArea>
      <c:layout/>
      <c:lineChart>
        <c:grouping val="standard"/>
        <c:ser>
          <c:idx val="6"/>
          <c:order val="0"/>
          <c:tx>
            <c:strRef>
              <c:f>graph!$A$15</c:f>
              <c:strCache>
                <c:ptCount val="1"/>
                <c:pt idx="0">
                  <c:v>Belgique</c:v>
                </c:pt>
              </c:strCache>
            </c:strRef>
          </c:tx>
          <c:spPr>
            <a:ln>
              <a:solidFill>
                <a:schemeClr val="bg1">
                  <a:lumMod val="65000"/>
                </a:schemeClr>
              </a:solidFill>
            </a:ln>
          </c:spPr>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graph!$B$15:$Q$15</c:f>
              <c:numCache>
                <c:formatCode>0.0</c:formatCode>
                <c:ptCount val="16"/>
                <c:pt idx="0">
                  <c:v>2.3070644869999999</c:v>
                </c:pt>
                <c:pt idx="1">
                  <c:v>2.1644894827000001</c:v>
                </c:pt>
                <c:pt idx="2">
                  <c:v>2.1392427733999977</c:v>
                </c:pt>
                <c:pt idx="3">
                  <c:v>2.2113328635</c:v>
                </c:pt>
                <c:pt idx="4">
                  <c:v>2.2598343340999998</c:v>
                </c:pt>
                <c:pt idx="5">
                  <c:v>2.2512374381</c:v>
                </c:pt>
                <c:pt idx="6">
                  <c:v>2.3048121378999977</c:v>
                </c:pt>
                <c:pt idx="7">
                  <c:v>2.2962613943999997</c:v>
                </c:pt>
                <c:pt idx="8">
                  <c:v>2.3571576898999997</c:v>
                </c:pt>
                <c:pt idx="9">
                  <c:v>2.2994278092</c:v>
                </c:pt>
                <c:pt idx="10">
                  <c:v>2.189454461</c:v>
                </c:pt>
                <c:pt idx="11">
                  <c:v>2.0498668452</c:v>
                </c:pt>
                <c:pt idx="12">
                  <c:v>2.1469295425000352</c:v>
                </c:pt>
                <c:pt idx="13">
                  <c:v>2.2365015114000002</c:v>
                </c:pt>
                <c:pt idx="14">
                  <c:v>2.3652991786999999</c:v>
                </c:pt>
                <c:pt idx="15">
                  <c:v>2.2538089498999998</c:v>
                </c:pt>
              </c:numCache>
            </c:numRef>
          </c:val>
        </c:ser>
        <c:ser>
          <c:idx val="1"/>
          <c:order val="1"/>
          <c:tx>
            <c:strRef>
              <c:f>graph!$A$4</c:f>
              <c:strCache>
                <c:ptCount val="1"/>
                <c:pt idx="0">
                  <c:v>Allemagne</c:v>
                </c:pt>
              </c:strCache>
            </c:strRef>
          </c:tx>
          <c:spPr>
            <a:ln>
              <a:solidFill>
                <a:srgbClr val="FF781D"/>
              </a:solidFill>
            </a:ln>
          </c:spPr>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graph!$B$4:$Q$4</c:f>
              <c:numCache>
                <c:formatCode>0.0</c:formatCode>
                <c:ptCount val="16"/>
                <c:pt idx="0">
                  <c:v>6.5358898067999665</c:v>
                </c:pt>
                <c:pt idx="1">
                  <c:v>6.3594061725</c:v>
                </c:pt>
                <c:pt idx="2">
                  <c:v>6.0399147174999746</c:v>
                </c:pt>
                <c:pt idx="3">
                  <c:v>6.0243066029999746</c:v>
                </c:pt>
                <c:pt idx="4">
                  <c:v>5.8140161476999035</c:v>
                </c:pt>
                <c:pt idx="5">
                  <c:v>5.4370172920000002</c:v>
                </c:pt>
                <c:pt idx="6">
                  <c:v>5.7764234968000796</c:v>
                </c:pt>
                <c:pt idx="7">
                  <c:v>6.2621116086999242</c:v>
                </c:pt>
                <c:pt idx="8">
                  <c:v>6.5310201222000579</c:v>
                </c:pt>
                <c:pt idx="9">
                  <c:v>6.4346914333000624</c:v>
                </c:pt>
                <c:pt idx="10">
                  <c:v>6.4966361029000534</c:v>
                </c:pt>
                <c:pt idx="11">
                  <c:v>6.7089657374999945</c:v>
                </c:pt>
                <c:pt idx="12">
                  <c:v>6.5911662541</c:v>
                </c:pt>
                <c:pt idx="13">
                  <c:v>6.6533880348999945</c:v>
                </c:pt>
                <c:pt idx="14">
                  <c:v>6.7073991235000134</c:v>
                </c:pt>
                <c:pt idx="15">
                  <c:v>6.3492453350000124</c:v>
                </c:pt>
              </c:numCache>
            </c:numRef>
          </c:val>
        </c:ser>
        <c:ser>
          <c:idx val="0"/>
          <c:order val="2"/>
          <c:tx>
            <c:strRef>
              <c:f>graph!$A$6</c:f>
              <c:strCache>
                <c:ptCount val="1"/>
                <c:pt idx="0">
                  <c:v>France</c:v>
                </c:pt>
              </c:strCache>
            </c:strRef>
          </c:tx>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graph!$B$6:$Q$6</c:f>
              <c:numCache>
                <c:formatCode>0.0</c:formatCode>
                <c:ptCount val="16"/>
                <c:pt idx="0">
                  <c:v>6.8502229033999997</c:v>
                </c:pt>
                <c:pt idx="1">
                  <c:v>6.3355518099999655</c:v>
                </c:pt>
                <c:pt idx="2">
                  <c:v>5.8979234402999845</c:v>
                </c:pt>
                <c:pt idx="3">
                  <c:v>6.0564429297000002</c:v>
                </c:pt>
                <c:pt idx="4">
                  <c:v>5.6554952119999342</c:v>
                </c:pt>
                <c:pt idx="5">
                  <c:v>5.4077562401999755</c:v>
                </c:pt>
                <c:pt idx="6">
                  <c:v>5.3540246894999655</c:v>
                </c:pt>
                <c:pt idx="7">
                  <c:v>5.3872349245999755</c:v>
                </c:pt>
                <c:pt idx="8">
                  <c:v>5.3559183930999845</c:v>
                </c:pt>
                <c:pt idx="9">
                  <c:v>5.0007609886999997</c:v>
                </c:pt>
                <c:pt idx="10">
                  <c:v>4.7662588532000001</c:v>
                </c:pt>
                <c:pt idx="11">
                  <c:v>4.4411060696</c:v>
                </c:pt>
                <c:pt idx="12">
                  <c:v>4.3027697977999999</c:v>
                </c:pt>
                <c:pt idx="13">
                  <c:v>4.2673231337999997</c:v>
                </c:pt>
                <c:pt idx="14">
                  <c:v>4.1375194844000003</c:v>
                </c:pt>
                <c:pt idx="15">
                  <c:v>3.8236657128</c:v>
                </c:pt>
              </c:numCache>
            </c:numRef>
          </c:val>
        </c:ser>
        <c:ser>
          <c:idx val="5"/>
          <c:order val="3"/>
          <c:tx>
            <c:strRef>
              <c:f>graph!$A$14</c:f>
              <c:strCache>
                <c:ptCount val="1"/>
                <c:pt idx="0">
                  <c:v>Pays-Bas</c:v>
                </c:pt>
              </c:strCache>
            </c:strRef>
          </c:tx>
          <c:spPr>
            <a:ln>
              <a:solidFill>
                <a:srgbClr val="92D050"/>
              </a:solidFill>
            </a:ln>
          </c:spPr>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graph!$B$14:$Q$14</c:f>
              <c:numCache>
                <c:formatCode>0.0</c:formatCode>
                <c:ptCount val="16"/>
                <c:pt idx="0">
                  <c:v>3.740560591300027</c:v>
                </c:pt>
                <c:pt idx="1">
                  <c:v>3.5828418122999999</c:v>
                </c:pt>
                <c:pt idx="2">
                  <c:v>3.5753257609000002</c:v>
                </c:pt>
                <c:pt idx="3">
                  <c:v>3.5472858742</c:v>
                </c:pt>
                <c:pt idx="4">
                  <c:v>3.6040200975000012</c:v>
                </c:pt>
                <c:pt idx="5">
                  <c:v>3.2248490795999998</c:v>
                </c:pt>
                <c:pt idx="6">
                  <c:v>3.3369128121999987</c:v>
                </c:pt>
                <c:pt idx="7">
                  <c:v>3.4082621894999967</c:v>
                </c:pt>
                <c:pt idx="8">
                  <c:v>3.3335444863999997</c:v>
                </c:pt>
                <c:pt idx="9">
                  <c:v>3.2183447433000012</c:v>
                </c:pt>
                <c:pt idx="10">
                  <c:v>3.1230985133</c:v>
                </c:pt>
                <c:pt idx="11">
                  <c:v>2.9210666261999987</c:v>
                </c:pt>
                <c:pt idx="12">
                  <c:v>2.7824204108999999</c:v>
                </c:pt>
                <c:pt idx="13">
                  <c:v>2.6872790257000001</c:v>
                </c:pt>
                <c:pt idx="14">
                  <c:v>2.6916399214999998</c:v>
                </c:pt>
                <c:pt idx="15">
                  <c:v>2.5476037530000002</c:v>
                </c:pt>
              </c:numCache>
            </c:numRef>
          </c:val>
        </c:ser>
        <c:marker val="1"/>
        <c:axId val="132945792"/>
        <c:axId val="132947328"/>
      </c:lineChart>
      <c:catAx>
        <c:axId val="132945792"/>
        <c:scaling>
          <c:orientation val="minMax"/>
        </c:scaling>
        <c:axPos val="b"/>
        <c:tickLblPos val="nextTo"/>
        <c:crossAx val="132947328"/>
        <c:crosses val="autoZero"/>
        <c:auto val="1"/>
        <c:lblAlgn val="ctr"/>
        <c:lblOffset val="100"/>
        <c:tickLblSkip val="3"/>
      </c:catAx>
      <c:valAx>
        <c:axId val="132947328"/>
        <c:scaling>
          <c:orientation val="minMax"/>
        </c:scaling>
        <c:axPos val="l"/>
        <c:majorGridlines/>
        <c:numFmt formatCode="0" sourceLinked="0"/>
        <c:tickLblPos val="nextTo"/>
        <c:crossAx val="132945792"/>
        <c:crosses val="autoZero"/>
        <c:crossBetween val="between"/>
      </c:valAx>
      <c:spPr>
        <a:solidFill>
          <a:schemeClr val="bg1"/>
        </a:solidFill>
      </c:spPr>
    </c:plotArea>
    <c:legend>
      <c:legendPos val="b"/>
      <c:layout/>
    </c:legend>
    <c:plotVisOnly val="1"/>
  </c:chart>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6.7376572177740832E-2"/>
          <c:y val="1.5879385077388713E-2"/>
          <c:w val="0.41494976003905953"/>
          <c:h val="0.73833427497440163"/>
        </c:manualLayout>
      </c:layout>
      <c:lineChart>
        <c:grouping val="standard"/>
        <c:ser>
          <c:idx val="0"/>
          <c:order val="0"/>
          <c:tx>
            <c:strRef>
              <c:f>data_diff!$A$84</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data_diff!$B$84:$Q$84</c:f>
              <c:numCache>
                <c:formatCode>0.00</c:formatCode>
                <c:ptCount val="16"/>
                <c:pt idx="0">
                  <c:v>4.5204272782992095E-4</c:v>
                </c:pt>
                <c:pt idx="1">
                  <c:v>7.8964173042196033E-4</c:v>
                </c:pt>
                <c:pt idx="2">
                  <c:v>6.7128066212834901E-4</c:v>
                </c:pt>
                <c:pt idx="3">
                  <c:v>-5.5637729133994939E-4</c:v>
                </c:pt>
                <c:pt idx="4">
                  <c:v>-3.0955235875347615E-3</c:v>
                </c:pt>
                <c:pt idx="5">
                  <c:v>-7.6471705631004855E-3</c:v>
                </c:pt>
                <c:pt idx="6">
                  <c:v>-1.3787413749903357E-2</c:v>
                </c:pt>
                <c:pt idx="7">
                  <c:v>-1.8962900001978023E-2</c:v>
                </c:pt>
                <c:pt idx="8">
                  <c:v>-2.2478826491442613E-2</c:v>
                </c:pt>
                <c:pt idx="9">
                  <c:v>-2.4918951097272539E-2</c:v>
                </c:pt>
                <c:pt idx="10">
                  <c:v>-2.6534723526099733E-2</c:v>
                </c:pt>
                <c:pt idx="11">
                  <c:v>-2.7803489735152009E-2</c:v>
                </c:pt>
                <c:pt idx="12">
                  <c:v>-2.9233476305770216E-2</c:v>
                </c:pt>
                <c:pt idx="13">
                  <c:v>-3.1463755865094992E-2</c:v>
                </c:pt>
                <c:pt idx="14">
                  <c:v>-3.4525143245878409E-2</c:v>
                </c:pt>
                <c:pt idx="15">
                  <c:v>-3.8701681813466005E-2</c:v>
                </c:pt>
              </c:numCache>
            </c:numRef>
          </c:val>
        </c:ser>
        <c:ser>
          <c:idx val="1"/>
          <c:order val="1"/>
          <c:tx>
            <c:strRef>
              <c:f>data_diff!$A$85</c:f>
              <c:strCache>
                <c:ptCount val="1"/>
                <c:pt idx="0">
                  <c:v>tendancielle</c:v>
                </c:pt>
              </c:strCache>
            </c:strRef>
          </c:tx>
          <c:spPr>
            <a:ln>
              <a:noFill/>
            </a:ln>
          </c:spPr>
          <c:marker>
            <c:symbol val="circle"/>
            <c:size val="6"/>
            <c:spPr>
              <a:solidFill>
                <a:srgbClr val="1F1FEF"/>
              </a:solidFill>
            </c:spPr>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data_diff!$B$85:$Q$85</c:f>
              <c:numCache>
                <c:formatCode>0.00</c:formatCode>
                <c:ptCount val="16"/>
                <c:pt idx="0">
                  <c:v>2.0674266186230012E-3</c:v>
                </c:pt>
                <c:pt idx="1">
                  <c:v>7.4503454916948382E-3</c:v>
                </c:pt>
                <c:pt idx="2">
                  <c:v>1.5428768053074193E-2</c:v>
                </c:pt>
                <c:pt idx="3">
                  <c:v>2.6905491310627694E-2</c:v>
                </c:pt>
                <c:pt idx="4">
                  <c:v>4.2631099233921922E-2</c:v>
                </c:pt>
                <c:pt idx="5">
                  <c:v>6.3525792617556087E-2</c:v>
                </c:pt>
                <c:pt idx="6">
                  <c:v>8.9410484886664809E-2</c:v>
                </c:pt>
                <c:pt idx="7">
                  <c:v>0.11576876769144584</c:v>
                </c:pt>
                <c:pt idx="8">
                  <c:v>0.13987070437191687</c:v>
                </c:pt>
                <c:pt idx="9">
                  <c:v>0.16174555569872479</c:v>
                </c:pt>
                <c:pt idx="10">
                  <c:v>0.1817715909924574</c:v>
                </c:pt>
                <c:pt idx="11">
                  <c:v>0.20021999777342964</c:v>
                </c:pt>
                <c:pt idx="12">
                  <c:v>0.21911499389311595</c:v>
                </c:pt>
                <c:pt idx="13">
                  <c:v>0.2406947994244189</c:v>
                </c:pt>
                <c:pt idx="14">
                  <c:v>0.26551948649064488</c:v>
                </c:pt>
                <c:pt idx="15">
                  <c:v>0.29383077642800032</c:v>
                </c:pt>
              </c:numCache>
            </c:numRef>
          </c:val>
        </c:ser>
        <c:ser>
          <c:idx val="2"/>
          <c:order val="2"/>
          <c:tx>
            <c:strRef>
              <c:f>data_diff!$A$86</c:f>
              <c:strCache>
                <c:ptCount val="1"/>
                <c:pt idx="0">
                  <c:v>pas d'énergie</c:v>
                </c:pt>
              </c:strCache>
            </c:strRef>
          </c:tx>
          <c:spPr>
            <a:ln w="28575">
              <a:solidFill>
                <a:srgbClr val="92D050"/>
              </a:solidFill>
              <a:prstDash val="sysDash"/>
            </a:ln>
          </c:spPr>
          <c:marker>
            <c:symbol val="none"/>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data_diff!$B$86:$Q$86</c:f>
              <c:numCache>
                <c:formatCode>0.00</c:formatCode>
                <c:ptCount val="16"/>
                <c:pt idx="0">
                  <c:v>-9.7278271598266741E-4</c:v>
                </c:pt>
                <c:pt idx="1">
                  <c:v>-1.735536183703368E-3</c:v>
                </c:pt>
                <c:pt idx="2">
                  <c:v>-1.5649374954557879E-3</c:v>
                </c:pt>
                <c:pt idx="3">
                  <c:v>9.0992056664829766E-4</c:v>
                </c:pt>
                <c:pt idx="4">
                  <c:v>6.1119447510136534E-3</c:v>
                </c:pt>
                <c:pt idx="5">
                  <c:v>1.5511438415510332E-2</c:v>
                </c:pt>
                <c:pt idx="6">
                  <c:v>2.8218373722497952E-2</c:v>
                </c:pt>
                <c:pt idx="7">
                  <c:v>3.8886218036164252E-2</c:v>
                </c:pt>
                <c:pt idx="8">
                  <c:v>4.6064329102131422E-2</c:v>
                </c:pt>
                <c:pt idx="9">
                  <c:v>5.0979916392405497E-2</c:v>
                </c:pt>
                <c:pt idx="10">
                  <c:v>5.4165035622211824E-2</c:v>
                </c:pt>
                <c:pt idx="11">
                  <c:v>5.6630636678088674E-2</c:v>
                </c:pt>
                <c:pt idx="12">
                  <c:v>5.9442924758045169E-2</c:v>
                </c:pt>
                <c:pt idx="13">
                  <c:v>6.3935887534475544E-2</c:v>
                </c:pt>
                <c:pt idx="14">
                  <c:v>7.016966319347008E-2</c:v>
                </c:pt>
                <c:pt idx="15">
                  <c:v>7.8732666955285927E-2</c:v>
                </c:pt>
              </c:numCache>
            </c:numRef>
          </c:val>
        </c:ser>
        <c:ser>
          <c:idx val="3"/>
          <c:order val="3"/>
          <c:tx>
            <c:strRef>
              <c:f>data_diff!$A$87</c:f>
              <c:strCache>
                <c:ptCount val="1"/>
                <c:pt idx="0">
                  <c:v>plus lent</c:v>
                </c:pt>
              </c:strCache>
            </c:strRef>
          </c:tx>
          <c:spPr>
            <a:ln>
              <a:solidFill>
                <a:schemeClr val="tx1"/>
              </a:solidFill>
              <a:prstDash val="sysDot"/>
            </a:ln>
          </c:spPr>
          <c:marker>
            <c:symbol val="none"/>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data_diff!$B$87:$Q$87</c:f>
              <c:numCache>
                <c:formatCode>0.00</c:formatCode>
                <c:ptCount val="16"/>
                <c:pt idx="0">
                  <c:v>-1.0582855752476071E-3</c:v>
                </c:pt>
                <c:pt idx="1">
                  <c:v>-2.9435250241504852E-3</c:v>
                </c:pt>
                <c:pt idx="2">
                  <c:v>-5.5444372655823514E-3</c:v>
                </c:pt>
                <c:pt idx="3">
                  <c:v>-8.1519207139062726E-3</c:v>
                </c:pt>
                <c:pt idx="4">
                  <c:v>-1.0210598845123441E-2</c:v>
                </c:pt>
                <c:pt idx="5">
                  <c:v>-1.1228185504734483E-2</c:v>
                </c:pt>
                <c:pt idx="6">
                  <c:v>-1.1265400856772561E-2</c:v>
                </c:pt>
                <c:pt idx="7">
                  <c:v>-1.2067581632450199E-2</c:v>
                </c:pt>
                <c:pt idx="8">
                  <c:v>-1.5072407116597521E-2</c:v>
                </c:pt>
                <c:pt idx="9">
                  <c:v>-2.0334184653022336E-2</c:v>
                </c:pt>
                <c:pt idx="10">
                  <c:v>-2.7057714363270292E-2</c:v>
                </c:pt>
                <c:pt idx="11">
                  <c:v>-3.398529047526385E-2</c:v>
                </c:pt>
                <c:pt idx="12">
                  <c:v>-3.9386337592758142E-2</c:v>
                </c:pt>
                <c:pt idx="13">
                  <c:v>-4.2237733412145533E-2</c:v>
                </c:pt>
                <c:pt idx="14">
                  <c:v>-4.2573205474022664E-2</c:v>
                </c:pt>
                <c:pt idx="15">
                  <c:v>-4.1255475489183756E-2</c:v>
                </c:pt>
              </c:numCache>
            </c:numRef>
          </c:val>
        </c:ser>
        <c:marker val="1"/>
        <c:axId val="146359808"/>
        <c:axId val="146360960"/>
      </c:lineChart>
      <c:catAx>
        <c:axId val="146359808"/>
        <c:scaling>
          <c:orientation val="minMax"/>
        </c:scaling>
        <c:axPos val="b"/>
        <c:tickLblPos val="low"/>
        <c:txPr>
          <a:bodyPr rot="-5400000" vert="horz"/>
          <a:lstStyle/>
          <a:p>
            <a:pPr>
              <a:defRPr/>
            </a:pPr>
            <a:endParaRPr lang="nl-BE"/>
          </a:p>
        </c:txPr>
        <c:crossAx val="146360960"/>
        <c:crosses val="autoZero"/>
        <c:auto val="1"/>
        <c:lblAlgn val="ctr"/>
        <c:lblOffset val="100"/>
      </c:catAx>
      <c:valAx>
        <c:axId val="146360960"/>
        <c:scaling>
          <c:orientation val="minMax"/>
          <c:max val="1"/>
          <c:min val="-0.2"/>
        </c:scaling>
        <c:axPos val="l"/>
        <c:majorGridlines/>
        <c:title>
          <c:tx>
            <c:rich>
              <a:bodyPr rot="-5400000" vert="horz"/>
              <a:lstStyle/>
              <a:p>
                <a:pPr>
                  <a:defRPr/>
                </a:pPr>
                <a:r>
                  <a:rPr lang="fr-BE" b="0" dirty="0"/>
                  <a:t>% de différence</a:t>
                </a:r>
              </a:p>
            </c:rich>
          </c:tx>
        </c:title>
        <c:numFmt formatCode="0.0" sourceLinked="0"/>
        <c:tickLblPos val="nextTo"/>
        <c:crossAx val="146359808"/>
        <c:crosses val="autoZero"/>
        <c:crossBetween val="between"/>
        <c:majorUnit val="0.2"/>
      </c:valAx>
      <c:spPr>
        <a:solidFill>
          <a:srgbClr val="FFFFFF"/>
        </a:solidFill>
      </c:spPr>
    </c:plotArea>
    <c:legend>
      <c:legendPos val="b"/>
      <c:layout>
        <c:manualLayout>
          <c:xMode val="edge"/>
          <c:yMode val="edge"/>
          <c:x val="0.15550721019481994"/>
          <c:y val="0.88109920282912135"/>
          <c:w val="0.76473416347425394"/>
          <c:h val="0.1018074715624078"/>
        </c:manualLayout>
      </c:layout>
    </c:legend>
    <c:plotVisOnly val="1"/>
  </c:chart>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3517015433444957"/>
          <c:y val="2.7664176783746119E-2"/>
          <c:w val="0.85703948175373645"/>
          <c:h val="0.67681364366705365"/>
        </c:manualLayout>
      </c:layout>
      <c:lineChart>
        <c:grouping val="standard"/>
        <c:ser>
          <c:idx val="0"/>
          <c:order val="0"/>
          <c:tx>
            <c:strRef>
              <c:f>data_diff!$A$93</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data_diff!$B$93:$Q$93</c:f>
              <c:numCache>
                <c:formatCode>0.00</c:formatCode>
                <c:ptCount val="16"/>
                <c:pt idx="0">
                  <c:v>5.5263976596532033E-3</c:v>
                </c:pt>
                <c:pt idx="1">
                  <c:v>2.1927346738384052E-3</c:v>
                </c:pt>
                <c:pt idx="2">
                  <c:v>-4.3127008618135693E-3</c:v>
                </c:pt>
                <c:pt idx="3">
                  <c:v>-1.9068562641823283E-2</c:v>
                </c:pt>
                <c:pt idx="4">
                  <c:v>-3.6045661792071484E-2</c:v>
                </c:pt>
                <c:pt idx="5">
                  <c:v>-6.4944857608177906E-2</c:v>
                </c:pt>
                <c:pt idx="6">
                  <c:v>-8.9036757579037062E-2</c:v>
                </c:pt>
                <c:pt idx="7">
                  <c:v>-8.0160485839466708E-2</c:v>
                </c:pt>
                <c:pt idx="8">
                  <c:v>-6.9647195053887501E-2</c:v>
                </c:pt>
                <c:pt idx="9">
                  <c:v>-6.9498163266358062E-2</c:v>
                </c:pt>
                <c:pt idx="10">
                  <c:v>-6.8902039583342414E-2</c:v>
                </c:pt>
                <c:pt idx="11">
                  <c:v>-7.0565102516660261E-2</c:v>
                </c:pt>
                <c:pt idx="12">
                  <c:v>-7.5900843387526784E-2</c:v>
                </c:pt>
                <c:pt idx="13">
                  <c:v>-8.8146345116908748E-2</c:v>
                </c:pt>
                <c:pt idx="14">
                  <c:v>-9.9538399966185992E-2</c:v>
                </c:pt>
                <c:pt idx="15">
                  <c:v>-0.11687627610705192</c:v>
                </c:pt>
              </c:numCache>
            </c:numRef>
          </c:val>
        </c:ser>
        <c:ser>
          <c:idx val="1"/>
          <c:order val="1"/>
          <c:tx>
            <c:strRef>
              <c:f>data_diff!$A$94</c:f>
              <c:strCache>
                <c:ptCount val="1"/>
                <c:pt idx="0">
                  <c:v>tendancielle</c:v>
                </c:pt>
              </c:strCache>
            </c:strRef>
          </c:tx>
          <c:spPr>
            <a:ln w="19050">
              <a:noFill/>
            </a:ln>
          </c:spPr>
          <c:marker>
            <c:symbol val="circle"/>
            <c:size val="6"/>
            <c:spPr>
              <a:solidFill>
                <a:srgbClr val="1F1FEF"/>
              </a:solidFill>
              <a:ln>
                <a:solidFill>
                  <a:srgbClr val="1F1FEF"/>
                </a:solidFill>
              </a:ln>
            </c:spPr>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data_diff!$B$94:$Q$94</c:f>
              <c:numCache>
                <c:formatCode>0.00</c:formatCode>
                <c:ptCount val="16"/>
                <c:pt idx="0">
                  <c:v>3.6943027669045073E-2</c:v>
                </c:pt>
                <c:pt idx="1">
                  <c:v>8.3161882679591098E-2</c:v>
                </c:pt>
                <c:pt idx="2">
                  <c:v>0.12342843325100172</c:v>
                </c:pt>
                <c:pt idx="3">
                  <c:v>0.18435557357199694</c:v>
                </c:pt>
                <c:pt idx="4">
                  <c:v>0.26007493612075488</c:v>
                </c:pt>
                <c:pt idx="5">
                  <c:v>0.35600745863532929</c:v>
                </c:pt>
                <c:pt idx="6">
                  <c:v>0.45464908027642975</c:v>
                </c:pt>
                <c:pt idx="7">
                  <c:v>0.49864940409309799</c:v>
                </c:pt>
                <c:pt idx="8">
                  <c:v>0.52487847462672665</c:v>
                </c:pt>
                <c:pt idx="9">
                  <c:v>0.55953597431976121</c:v>
                </c:pt>
                <c:pt idx="10">
                  <c:v>0.59607594707563649</c:v>
                </c:pt>
                <c:pt idx="11">
                  <c:v>0.62876184632846299</c:v>
                </c:pt>
                <c:pt idx="12">
                  <c:v>0.68162797105397765</c:v>
                </c:pt>
                <c:pt idx="13">
                  <c:v>0.75733503839005412</c:v>
                </c:pt>
                <c:pt idx="14">
                  <c:v>0.8350031540717292</c:v>
                </c:pt>
                <c:pt idx="15">
                  <c:v>0.92210836928842577</c:v>
                </c:pt>
              </c:numCache>
            </c:numRef>
          </c:val>
        </c:ser>
        <c:ser>
          <c:idx val="2"/>
          <c:order val="2"/>
          <c:tx>
            <c:strRef>
              <c:f>data_diff!$A$95</c:f>
              <c:strCache>
                <c:ptCount val="1"/>
                <c:pt idx="0">
                  <c:v>pas d'énergie</c:v>
                </c:pt>
              </c:strCache>
            </c:strRef>
          </c:tx>
          <c:spPr>
            <a:ln w="28575">
              <a:solidFill>
                <a:srgbClr val="92D050"/>
              </a:solidFill>
              <a:prstDash val="sysDash"/>
            </a:ln>
          </c:spPr>
          <c:marker>
            <c:symbol val="none"/>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data_diff!$B$95:$Q$95</c:f>
              <c:numCache>
                <c:formatCode>0.00</c:formatCode>
                <c:ptCount val="16"/>
                <c:pt idx="0">
                  <c:v>-1.1981700091201074E-2</c:v>
                </c:pt>
                <c:pt idx="1">
                  <c:v>-5.3725325260656209E-3</c:v>
                </c:pt>
                <c:pt idx="2">
                  <c:v>7.9174577640754862E-3</c:v>
                </c:pt>
                <c:pt idx="3">
                  <c:v>3.8448995753217946E-2</c:v>
                </c:pt>
                <c:pt idx="4">
                  <c:v>7.3582319461245063E-2</c:v>
                </c:pt>
                <c:pt idx="5">
                  <c:v>0.1336620296531455</c:v>
                </c:pt>
                <c:pt idx="6">
                  <c:v>0.18360511462815837</c:v>
                </c:pt>
                <c:pt idx="7">
                  <c:v>0.16447898155904744</c:v>
                </c:pt>
                <c:pt idx="8">
                  <c:v>0.14193481557477344</c:v>
                </c:pt>
                <c:pt idx="9">
                  <c:v>0.14115329104228141</c:v>
                </c:pt>
                <c:pt idx="10">
                  <c:v>0.13947333770681244</c:v>
                </c:pt>
                <c:pt idx="11">
                  <c:v>0.14261770441652821</c:v>
                </c:pt>
                <c:pt idx="12">
                  <c:v>0.15346347799226942</c:v>
                </c:pt>
                <c:pt idx="13">
                  <c:v>0.17874589230792279</c:v>
                </c:pt>
                <c:pt idx="14">
                  <c:v>0.20222317484715446</c:v>
                </c:pt>
                <c:pt idx="15">
                  <c:v>0.23808504885368276</c:v>
                </c:pt>
              </c:numCache>
            </c:numRef>
          </c:val>
        </c:ser>
        <c:ser>
          <c:idx val="3"/>
          <c:order val="3"/>
          <c:tx>
            <c:strRef>
              <c:f>data_diff!$A$96</c:f>
              <c:strCache>
                <c:ptCount val="1"/>
                <c:pt idx="0">
                  <c:v>plus lent MM(12)</c:v>
                </c:pt>
              </c:strCache>
            </c:strRef>
          </c:tx>
          <c:spPr>
            <a:ln>
              <a:solidFill>
                <a:schemeClr val="tx1"/>
              </a:solidFill>
              <a:prstDash val="sysDot"/>
            </a:ln>
          </c:spPr>
          <c:marker>
            <c:symbol val="none"/>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data_diff!$B$96:$Q$96</c:f>
              <c:numCache>
                <c:formatCode>0.00</c:formatCode>
                <c:ptCount val="16"/>
                <c:pt idx="0">
                  <c:v>-1.3682686728308861E-2</c:v>
                </c:pt>
                <c:pt idx="1">
                  <c:v>-2.1408685692514001E-2</c:v>
                </c:pt>
                <c:pt idx="2">
                  <c:v>-3.162313909689464E-2</c:v>
                </c:pt>
                <c:pt idx="3">
                  <c:v>-3.2938700382406011E-2</c:v>
                </c:pt>
                <c:pt idx="4">
                  <c:v>-2.7658583534313056E-2</c:v>
                </c:pt>
                <c:pt idx="5">
                  <c:v>-1.5732830438522263E-2</c:v>
                </c:pt>
                <c:pt idx="6">
                  <c:v>-5.6157189255561304E-3</c:v>
                </c:pt>
                <c:pt idx="7">
                  <c:v>-2.1529402728733202E-2</c:v>
                </c:pt>
                <c:pt idx="8">
                  <c:v>-5.1103663339691983E-2</c:v>
                </c:pt>
                <c:pt idx="9">
                  <c:v>-7.4924539907672033E-2</c:v>
                </c:pt>
                <c:pt idx="10">
                  <c:v>-9.1795800952955225E-2</c:v>
                </c:pt>
                <c:pt idx="11">
                  <c:v>-0.10222792737118644</c:v>
                </c:pt>
                <c:pt idx="12">
                  <c:v>-9.5231548887970724E-2</c:v>
                </c:pt>
                <c:pt idx="13">
                  <c:v>-7.6345201301274201E-2</c:v>
                </c:pt>
                <c:pt idx="14">
                  <c:v>-5.6810109730688563E-2</c:v>
                </c:pt>
                <c:pt idx="15">
                  <c:v>-4.1458249417914296E-2</c:v>
                </c:pt>
              </c:numCache>
            </c:numRef>
          </c:val>
        </c:ser>
        <c:marker val="1"/>
        <c:axId val="146393728"/>
        <c:axId val="146555264"/>
      </c:lineChart>
      <c:catAx>
        <c:axId val="146393728"/>
        <c:scaling>
          <c:orientation val="minMax"/>
        </c:scaling>
        <c:axPos val="b"/>
        <c:tickLblPos val="low"/>
        <c:txPr>
          <a:bodyPr rot="-5400000" vert="horz"/>
          <a:lstStyle/>
          <a:p>
            <a:pPr>
              <a:defRPr/>
            </a:pPr>
            <a:endParaRPr lang="nl-BE"/>
          </a:p>
        </c:txPr>
        <c:crossAx val="146555264"/>
        <c:crosses val="autoZero"/>
        <c:auto val="1"/>
        <c:lblAlgn val="ctr"/>
        <c:lblOffset val="100"/>
      </c:catAx>
      <c:valAx>
        <c:axId val="146555264"/>
        <c:scaling>
          <c:orientation val="minMax"/>
        </c:scaling>
        <c:axPos val="l"/>
        <c:majorGridlines/>
        <c:title>
          <c:tx>
            <c:rich>
              <a:bodyPr rot="-5400000" vert="horz"/>
              <a:lstStyle/>
              <a:p>
                <a:pPr>
                  <a:defRPr b="0"/>
                </a:pPr>
                <a:r>
                  <a:rPr lang="fr-BE" b="0" dirty="0"/>
                  <a:t>% de différence</a:t>
                </a:r>
              </a:p>
            </c:rich>
          </c:tx>
        </c:title>
        <c:numFmt formatCode="0.0" sourceLinked="0"/>
        <c:tickLblPos val="nextTo"/>
        <c:crossAx val="146393728"/>
        <c:crosses val="autoZero"/>
        <c:crossBetween val="between"/>
      </c:valAx>
      <c:spPr>
        <a:solidFill>
          <a:srgbClr val="FFFFFF"/>
        </a:solidFill>
      </c:spPr>
    </c:plotArea>
    <c:plotVisOnly val="1"/>
  </c:chart>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nl-BE"/>
  <c:style val="11"/>
  <c:chart>
    <c:title>
      <c:tx>
        <c:rich>
          <a:bodyPr/>
          <a:lstStyle/>
          <a:p>
            <a:pPr>
              <a:defRPr sz="1000"/>
            </a:pPr>
            <a:r>
              <a:rPr lang="en-US" sz="1000" smtClean="0"/>
              <a:t>Consommation</a:t>
            </a:r>
            <a:r>
              <a:rPr lang="en-US" sz="1000" baseline="0" smtClean="0"/>
              <a:t> privée en</a:t>
            </a:r>
            <a:r>
              <a:rPr lang="en-US" sz="1000" smtClean="0"/>
              <a:t> </a:t>
            </a:r>
            <a:r>
              <a:rPr lang="en-US" sz="1000"/>
              <a:t>volume</a:t>
            </a:r>
          </a:p>
        </c:rich>
      </c:tx>
      <c:spPr>
        <a:ln>
          <a:noFill/>
        </a:ln>
      </c:spPr>
    </c:title>
    <c:plotArea>
      <c:layout>
        <c:manualLayout>
          <c:layoutTarget val="inner"/>
          <c:xMode val="edge"/>
          <c:yMode val="edge"/>
          <c:x val="0.10771081339950989"/>
          <c:y val="0.13185689499826642"/>
          <c:w val="0.79359843099936755"/>
          <c:h val="0.73740981250228099"/>
        </c:manualLayout>
      </c:layout>
      <c:lineChart>
        <c:grouping val="standard"/>
        <c:ser>
          <c:idx val="0"/>
          <c:order val="0"/>
          <c:tx>
            <c:strRef>
              <c:f>'GR5-Volatilité conso-PIB-R'!$H$44</c:f>
              <c:strCache>
                <c:ptCount val="1"/>
              </c:strCache>
            </c:strRef>
          </c:tx>
          <c:spPr>
            <a:ln w="47625">
              <a:noFill/>
            </a:ln>
          </c:spPr>
          <c:marker>
            <c:symbol val="dash"/>
            <c:size val="9"/>
          </c:marker>
          <c:cat>
            <c:strRef>
              <c:f>'GR5-Volatilité conso-PIB-R'!$G$45:$G$48</c:f>
              <c:strCache>
                <c:ptCount val="4"/>
                <c:pt idx="0">
                  <c:v>BE</c:v>
                </c:pt>
                <c:pt idx="1">
                  <c:v>DE</c:v>
                </c:pt>
                <c:pt idx="2">
                  <c:v>FR</c:v>
                </c:pt>
                <c:pt idx="3">
                  <c:v>NL</c:v>
                </c:pt>
              </c:strCache>
            </c:strRef>
          </c:cat>
          <c:val>
            <c:numRef>
              <c:f>'GR5-Volatilité conso-PIB-R'!$H$45:$H$48</c:f>
              <c:numCache>
                <c:formatCode>_-* #,##0.0\ _€_-;\-* #,##0.0\ _€_-;_-* "-"?\ _€_-;_-@_-</c:formatCode>
                <c:ptCount val="4"/>
                <c:pt idx="0">
                  <c:v>0.9927709254753907</c:v>
                </c:pt>
                <c:pt idx="1">
                  <c:v>-9.8148287845546953E-2</c:v>
                </c:pt>
                <c:pt idx="2">
                  <c:v>0.84416595652479942</c:v>
                </c:pt>
                <c:pt idx="3">
                  <c:v>-0.60400087658972457</c:v>
                </c:pt>
              </c:numCache>
            </c:numRef>
          </c:val>
        </c:ser>
        <c:ser>
          <c:idx val="1"/>
          <c:order val="1"/>
          <c:tx>
            <c:strRef>
              <c:f>'GR5-Volatilité conso-PIB-R'!$I$44</c:f>
              <c:strCache>
                <c:ptCount val="1"/>
              </c:strCache>
            </c:strRef>
          </c:tx>
          <c:spPr>
            <a:ln w="47625">
              <a:noFill/>
            </a:ln>
          </c:spPr>
          <c:marker>
            <c:symbol val="circle"/>
            <c:size val="8"/>
          </c:marker>
          <c:cat>
            <c:strRef>
              <c:f>'GR5-Volatilité conso-PIB-R'!$G$45:$G$48</c:f>
              <c:strCache>
                <c:ptCount val="4"/>
                <c:pt idx="0">
                  <c:v>BE</c:v>
                </c:pt>
                <c:pt idx="1">
                  <c:v>DE</c:v>
                </c:pt>
                <c:pt idx="2">
                  <c:v>FR</c:v>
                </c:pt>
                <c:pt idx="3">
                  <c:v>NL</c:v>
                </c:pt>
              </c:strCache>
            </c:strRef>
          </c:cat>
          <c:val>
            <c:numRef>
              <c:f>'GR5-Volatilité conso-PIB-R'!$I$45:$I$48</c:f>
              <c:numCache>
                <c:formatCode>_-* #,##0.0\ _€_-;\-* #,##0.0\ _€_-;_-* "-"??\ _€_-;_-@_-</c:formatCode>
                <c:ptCount val="4"/>
                <c:pt idx="0">
                  <c:v>1.6519453919592531</c:v>
                </c:pt>
                <c:pt idx="1">
                  <c:v>0.73787286715590061</c:v>
                </c:pt>
                <c:pt idx="2">
                  <c:v>1.9529618889367504</c:v>
                </c:pt>
                <c:pt idx="3">
                  <c:v>1.600541354424645</c:v>
                </c:pt>
              </c:numCache>
            </c:numRef>
          </c:val>
        </c:ser>
        <c:ser>
          <c:idx val="2"/>
          <c:order val="2"/>
          <c:tx>
            <c:strRef>
              <c:f>'GR5-Volatilité conso-PIB-R'!$J$44</c:f>
              <c:strCache>
                <c:ptCount val="1"/>
              </c:strCache>
            </c:strRef>
          </c:tx>
          <c:spPr>
            <a:ln w="47625">
              <a:noFill/>
            </a:ln>
          </c:spPr>
          <c:marker>
            <c:symbol val="dash"/>
            <c:size val="9"/>
          </c:marker>
          <c:cat>
            <c:strRef>
              <c:f>'GR5-Volatilité conso-PIB-R'!$G$45:$G$48</c:f>
              <c:strCache>
                <c:ptCount val="4"/>
                <c:pt idx="0">
                  <c:v>BE</c:v>
                </c:pt>
                <c:pt idx="1">
                  <c:v>DE</c:v>
                </c:pt>
                <c:pt idx="2">
                  <c:v>FR</c:v>
                </c:pt>
                <c:pt idx="3">
                  <c:v>NL</c:v>
                </c:pt>
              </c:strCache>
            </c:strRef>
          </c:cat>
          <c:val>
            <c:numRef>
              <c:f>'GR5-Volatilité conso-PIB-R'!$J$45:$J$48</c:f>
              <c:numCache>
                <c:formatCode>_-* #,##0.0\ _€_-;\-* #,##0.0\ _€_-;_-* "-"?\ _€_-;_-@_-</c:formatCode>
                <c:ptCount val="4"/>
                <c:pt idx="0">
                  <c:v>2.3111198584431158</c:v>
                </c:pt>
                <c:pt idx="1">
                  <c:v>1.5738940221573341</c:v>
                </c:pt>
                <c:pt idx="2">
                  <c:v>3.061757821348694</c:v>
                </c:pt>
                <c:pt idx="3">
                  <c:v>3.8050835854390073</c:v>
                </c:pt>
              </c:numCache>
            </c:numRef>
          </c:val>
        </c:ser>
        <c:hiLowLines/>
        <c:marker val="1"/>
        <c:axId val="146706816"/>
        <c:axId val="146708352"/>
      </c:lineChart>
      <c:catAx>
        <c:axId val="146706816"/>
        <c:scaling>
          <c:orientation val="minMax"/>
        </c:scaling>
        <c:axPos val="b"/>
        <c:numFmt formatCode="General" sourceLinked="1"/>
        <c:majorTickMark val="none"/>
        <c:tickLblPos val="low"/>
        <c:crossAx val="146708352"/>
        <c:crosses val="autoZero"/>
        <c:auto val="1"/>
        <c:lblAlgn val="ctr"/>
        <c:lblOffset val="100"/>
      </c:catAx>
      <c:valAx>
        <c:axId val="146708352"/>
        <c:scaling>
          <c:orientation val="minMax"/>
          <c:max val="10"/>
          <c:min val="-4"/>
        </c:scaling>
        <c:axPos val="l"/>
        <c:majorGridlines/>
        <c:numFmt formatCode="0" sourceLinked="0"/>
        <c:majorTickMark val="none"/>
        <c:tickLblPos val="nextTo"/>
        <c:crossAx val="146706816"/>
        <c:crosses val="autoZero"/>
        <c:crossBetween val="between"/>
        <c:majorUnit val="2"/>
      </c:valAx>
      <c:spPr>
        <a:solidFill>
          <a:schemeClr val="bg1"/>
        </a:solidFill>
      </c:spPr>
    </c:plotArea>
    <c:plotVisOnly val="1"/>
    <c:dispBlanksAs val="gap"/>
  </c:chart>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nl-BE"/>
  <c:style val="11"/>
  <c:chart>
    <c:title>
      <c:tx>
        <c:rich>
          <a:bodyPr/>
          <a:lstStyle/>
          <a:p>
            <a:pPr>
              <a:defRPr lang="fr-BE" sz="1000" noProof="0"/>
            </a:pPr>
            <a:r>
              <a:rPr lang="fr-BE" sz="1000" noProof="0" smtClean="0"/>
              <a:t>Revenu</a:t>
            </a:r>
            <a:r>
              <a:rPr lang="fr-BE" sz="1000" baseline="0" noProof="0" smtClean="0"/>
              <a:t> disponible réel</a:t>
            </a:r>
            <a:r>
              <a:rPr lang="fr-BE" sz="1000" baseline="30000" noProof="0" smtClean="0"/>
              <a:t>1</a:t>
            </a:r>
            <a:endParaRPr lang="fr-BE" sz="1000" baseline="30000" noProof="0"/>
          </a:p>
        </c:rich>
      </c:tx>
      <c:spPr>
        <a:ln>
          <a:noFill/>
        </a:ln>
      </c:spPr>
    </c:title>
    <c:plotArea>
      <c:layout>
        <c:manualLayout>
          <c:layoutTarget val="inner"/>
          <c:xMode val="edge"/>
          <c:yMode val="edge"/>
          <c:x val="0.1077107329159413"/>
          <c:y val="0.12676389823131404"/>
          <c:w val="0.79359843099936755"/>
          <c:h val="0.723460768408974"/>
        </c:manualLayout>
      </c:layout>
      <c:lineChart>
        <c:grouping val="standard"/>
        <c:ser>
          <c:idx val="0"/>
          <c:order val="0"/>
          <c:tx>
            <c:strRef>
              <c:f>'GR6 - rev disp réel'!$L$14</c:f>
              <c:strCache>
                <c:ptCount val="1"/>
              </c:strCache>
            </c:strRef>
          </c:tx>
          <c:spPr>
            <a:ln w="47625">
              <a:noFill/>
            </a:ln>
          </c:spPr>
          <c:marker>
            <c:symbol val="dash"/>
            <c:size val="9"/>
          </c:marker>
          <c:cat>
            <c:strRef>
              <c:f>'GR6 - rev disp réel'!$K$15:$K$18</c:f>
              <c:strCache>
                <c:ptCount val="4"/>
                <c:pt idx="0">
                  <c:v>BE</c:v>
                </c:pt>
                <c:pt idx="1">
                  <c:v>DE</c:v>
                </c:pt>
                <c:pt idx="2">
                  <c:v>FR</c:v>
                </c:pt>
                <c:pt idx="3">
                  <c:v>NL</c:v>
                </c:pt>
              </c:strCache>
            </c:strRef>
          </c:cat>
          <c:val>
            <c:numRef>
              <c:f>'GR6 - rev disp réel'!$L$15:$L$18</c:f>
              <c:numCache>
                <c:formatCode>0.00</c:formatCode>
                <c:ptCount val="4"/>
                <c:pt idx="0">
                  <c:v>0.13947980556685249</c:v>
                </c:pt>
                <c:pt idx="1">
                  <c:v>6.4971406339859664E-2</c:v>
                </c:pt>
                <c:pt idx="2">
                  <c:v>0.94900132630424261</c:v>
                </c:pt>
                <c:pt idx="3">
                  <c:v>-1.0494142087297498</c:v>
                </c:pt>
              </c:numCache>
            </c:numRef>
          </c:val>
        </c:ser>
        <c:ser>
          <c:idx val="1"/>
          <c:order val="1"/>
          <c:tx>
            <c:strRef>
              <c:f>'GR6 - rev disp réel'!$M$14</c:f>
              <c:strCache>
                <c:ptCount val="1"/>
              </c:strCache>
            </c:strRef>
          </c:tx>
          <c:spPr>
            <a:ln w="47625">
              <a:noFill/>
            </a:ln>
          </c:spPr>
          <c:marker>
            <c:symbol val="circle"/>
            <c:size val="8"/>
          </c:marker>
          <c:cat>
            <c:strRef>
              <c:f>'GR6 - rev disp réel'!$K$15:$K$18</c:f>
              <c:strCache>
                <c:ptCount val="4"/>
                <c:pt idx="0">
                  <c:v>BE</c:v>
                </c:pt>
                <c:pt idx="1">
                  <c:v>DE</c:v>
                </c:pt>
                <c:pt idx="2">
                  <c:v>FR</c:v>
                </c:pt>
                <c:pt idx="3">
                  <c:v>NL</c:v>
                </c:pt>
              </c:strCache>
            </c:strRef>
          </c:cat>
          <c:val>
            <c:numRef>
              <c:f>'GR6 - rev disp réel'!$M$15:$M$18</c:f>
              <c:numCache>
                <c:formatCode>0.00</c:formatCode>
                <c:ptCount val="4"/>
                <c:pt idx="0">
                  <c:v>1.4145658701149018</c:v>
                </c:pt>
                <c:pt idx="1">
                  <c:v>0.78164400761386621</c:v>
                </c:pt>
                <c:pt idx="2">
                  <c:v>2.0454233191715021</c:v>
                </c:pt>
                <c:pt idx="3">
                  <c:v>1.1457604776908599</c:v>
                </c:pt>
              </c:numCache>
            </c:numRef>
          </c:val>
        </c:ser>
        <c:ser>
          <c:idx val="2"/>
          <c:order val="2"/>
          <c:tx>
            <c:strRef>
              <c:f>'GR6 - rev disp réel'!$N$14</c:f>
              <c:strCache>
                <c:ptCount val="1"/>
              </c:strCache>
            </c:strRef>
          </c:tx>
          <c:spPr>
            <a:ln w="47625">
              <a:noFill/>
            </a:ln>
          </c:spPr>
          <c:marker>
            <c:symbol val="dash"/>
            <c:size val="9"/>
          </c:marker>
          <c:cat>
            <c:strRef>
              <c:f>'GR6 - rev disp réel'!$K$15:$K$18</c:f>
              <c:strCache>
                <c:ptCount val="4"/>
                <c:pt idx="0">
                  <c:v>BE</c:v>
                </c:pt>
                <c:pt idx="1">
                  <c:v>DE</c:v>
                </c:pt>
                <c:pt idx="2">
                  <c:v>FR</c:v>
                </c:pt>
                <c:pt idx="3">
                  <c:v>NL</c:v>
                </c:pt>
              </c:strCache>
            </c:strRef>
          </c:cat>
          <c:val>
            <c:numRef>
              <c:f>'GR6 - rev disp réel'!$N$15:$N$18</c:f>
              <c:numCache>
                <c:formatCode>0.00</c:formatCode>
                <c:ptCount val="4"/>
                <c:pt idx="0">
                  <c:v>2.6896519346629542</c:v>
                </c:pt>
                <c:pt idx="1">
                  <c:v>1.4983166088878332</c:v>
                </c:pt>
                <c:pt idx="2">
                  <c:v>3.1418453120387162</c:v>
                </c:pt>
                <c:pt idx="3">
                  <c:v>3.3409351641114742</c:v>
                </c:pt>
              </c:numCache>
            </c:numRef>
          </c:val>
        </c:ser>
        <c:hiLowLines/>
        <c:marker val="1"/>
        <c:axId val="146738176"/>
        <c:axId val="146748160"/>
      </c:lineChart>
      <c:catAx>
        <c:axId val="146738176"/>
        <c:scaling>
          <c:orientation val="minMax"/>
        </c:scaling>
        <c:axPos val="b"/>
        <c:numFmt formatCode="General" sourceLinked="1"/>
        <c:majorTickMark val="none"/>
        <c:tickLblPos val="low"/>
        <c:crossAx val="146748160"/>
        <c:crosses val="autoZero"/>
        <c:auto val="1"/>
        <c:lblAlgn val="ctr"/>
        <c:lblOffset val="100"/>
      </c:catAx>
      <c:valAx>
        <c:axId val="146748160"/>
        <c:scaling>
          <c:orientation val="minMax"/>
          <c:max val="10"/>
          <c:min val="-4"/>
        </c:scaling>
        <c:axPos val="l"/>
        <c:majorGridlines/>
        <c:numFmt formatCode="0" sourceLinked="0"/>
        <c:majorTickMark val="none"/>
        <c:tickLblPos val="nextTo"/>
        <c:crossAx val="146738176"/>
        <c:crosses val="autoZero"/>
        <c:crossBetween val="between"/>
        <c:majorUnit val="2"/>
      </c:valAx>
      <c:spPr>
        <a:solidFill>
          <a:srgbClr val="FFFFFF"/>
        </a:solidFill>
      </c:spPr>
    </c:plotArea>
    <c:plotVisOnly val="1"/>
    <c:dispBlanksAs val="gap"/>
  </c:chart>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nl-BE"/>
  <c:style val="11"/>
  <c:chart>
    <c:title>
      <c:tx>
        <c:rich>
          <a:bodyPr/>
          <a:lstStyle/>
          <a:p>
            <a:pPr>
              <a:defRPr lang="fr-BE" sz="1400" noProof="0"/>
            </a:pPr>
            <a:r>
              <a:rPr lang="fr-BE" sz="1000" b="1" i="0" baseline="0" noProof="0" smtClean="0"/>
              <a:t>Excédent brut d'exploitation des sociétés (réel)</a:t>
            </a:r>
            <a:r>
              <a:rPr lang="fr-BE" sz="1000" b="1" i="0" baseline="30000" noProof="0" smtClean="0"/>
              <a:t>2</a:t>
            </a:r>
            <a:endParaRPr lang="fr-BE" sz="1000" noProof="0"/>
          </a:p>
        </c:rich>
      </c:tx>
      <c:layout>
        <c:manualLayout>
          <c:xMode val="edge"/>
          <c:yMode val="edge"/>
          <c:x val="0.16093819444444557"/>
          <c:y val="1.3590765571240459E-2"/>
        </c:manualLayout>
      </c:layout>
      <c:spPr>
        <a:ln>
          <a:noFill/>
        </a:ln>
      </c:spPr>
    </c:title>
    <c:plotArea>
      <c:layout>
        <c:manualLayout>
          <c:layoutTarget val="inner"/>
          <c:xMode val="edge"/>
          <c:yMode val="edge"/>
          <c:x val="0.10771073291594135"/>
          <c:y val="0.12676389823131404"/>
          <c:w val="0.79359843099936755"/>
          <c:h val="0.723460768408974"/>
        </c:manualLayout>
      </c:layout>
      <c:lineChart>
        <c:grouping val="standard"/>
        <c:ser>
          <c:idx val="0"/>
          <c:order val="0"/>
          <c:tx>
            <c:strRef>
              <c:f>'GR7 - EBE réel '!$L$14</c:f>
              <c:strCache>
                <c:ptCount val="1"/>
              </c:strCache>
            </c:strRef>
          </c:tx>
          <c:spPr>
            <a:ln w="47625">
              <a:noFill/>
            </a:ln>
          </c:spPr>
          <c:marker>
            <c:symbol val="dash"/>
            <c:size val="9"/>
          </c:marker>
          <c:cat>
            <c:strRef>
              <c:f>'GR7 - EBE réel '!$K$15:$K$18</c:f>
              <c:strCache>
                <c:ptCount val="4"/>
                <c:pt idx="0">
                  <c:v>BE</c:v>
                </c:pt>
                <c:pt idx="1">
                  <c:v>DE</c:v>
                </c:pt>
                <c:pt idx="2">
                  <c:v>FR</c:v>
                </c:pt>
                <c:pt idx="3">
                  <c:v>NL</c:v>
                </c:pt>
              </c:strCache>
            </c:strRef>
          </c:cat>
          <c:val>
            <c:numRef>
              <c:f>'GR7 - EBE réel '!$L$15:$L$18</c:f>
              <c:numCache>
                <c:formatCode>0.00</c:formatCode>
                <c:ptCount val="4"/>
                <c:pt idx="0">
                  <c:v>-1.684301395358206</c:v>
                </c:pt>
                <c:pt idx="1">
                  <c:v>-2.9942944608892375</c:v>
                </c:pt>
                <c:pt idx="2">
                  <c:v>-2.1762814893980367</c:v>
                </c:pt>
                <c:pt idx="3">
                  <c:v>-0.8102102246240459</c:v>
                </c:pt>
              </c:numCache>
            </c:numRef>
          </c:val>
        </c:ser>
        <c:ser>
          <c:idx val="1"/>
          <c:order val="1"/>
          <c:tx>
            <c:strRef>
              <c:f>'GR7 - EBE réel '!$M$14</c:f>
              <c:strCache>
                <c:ptCount val="1"/>
              </c:strCache>
            </c:strRef>
          </c:tx>
          <c:spPr>
            <a:ln w="47625">
              <a:noFill/>
            </a:ln>
          </c:spPr>
          <c:marker>
            <c:symbol val="circle"/>
            <c:size val="8"/>
          </c:marker>
          <c:cat>
            <c:strRef>
              <c:f>'GR7 - EBE réel '!$K$15:$K$18</c:f>
              <c:strCache>
                <c:ptCount val="4"/>
                <c:pt idx="0">
                  <c:v>BE</c:v>
                </c:pt>
                <c:pt idx="1">
                  <c:v>DE</c:v>
                </c:pt>
                <c:pt idx="2">
                  <c:v>FR</c:v>
                </c:pt>
                <c:pt idx="3">
                  <c:v>NL</c:v>
                </c:pt>
              </c:strCache>
            </c:strRef>
          </c:cat>
          <c:val>
            <c:numRef>
              <c:f>'GR7 - EBE réel '!$M$15:$M$18</c:f>
              <c:numCache>
                <c:formatCode>0.00</c:formatCode>
                <c:ptCount val="4"/>
                <c:pt idx="0">
                  <c:v>2.8847816901076406</c:v>
                </c:pt>
                <c:pt idx="1">
                  <c:v>2.6309089870929281</c:v>
                </c:pt>
                <c:pt idx="2">
                  <c:v>1.9916874573955081</c:v>
                </c:pt>
                <c:pt idx="3">
                  <c:v>2.5801534884484889</c:v>
                </c:pt>
              </c:numCache>
            </c:numRef>
          </c:val>
        </c:ser>
        <c:ser>
          <c:idx val="2"/>
          <c:order val="2"/>
          <c:tx>
            <c:strRef>
              <c:f>'GR7 - EBE réel '!$N$14</c:f>
              <c:strCache>
                <c:ptCount val="1"/>
              </c:strCache>
            </c:strRef>
          </c:tx>
          <c:spPr>
            <a:ln w="47625">
              <a:noFill/>
            </a:ln>
          </c:spPr>
          <c:marker>
            <c:symbol val="dash"/>
            <c:size val="9"/>
          </c:marker>
          <c:cat>
            <c:strRef>
              <c:f>'GR7 - EBE réel '!$K$15:$K$18</c:f>
              <c:strCache>
                <c:ptCount val="4"/>
                <c:pt idx="0">
                  <c:v>BE</c:v>
                </c:pt>
                <c:pt idx="1">
                  <c:v>DE</c:v>
                </c:pt>
                <c:pt idx="2">
                  <c:v>FR</c:v>
                </c:pt>
                <c:pt idx="3">
                  <c:v>NL</c:v>
                </c:pt>
              </c:strCache>
            </c:strRef>
          </c:cat>
          <c:val>
            <c:numRef>
              <c:f>'GR7 - EBE réel '!$N$15:$N$18</c:f>
              <c:numCache>
                <c:formatCode>0.00</c:formatCode>
                <c:ptCount val="4"/>
                <c:pt idx="0">
                  <c:v>7.4538647755734884</c:v>
                </c:pt>
                <c:pt idx="1">
                  <c:v>8.2561124350750941</c:v>
                </c:pt>
                <c:pt idx="2">
                  <c:v>6.1596564041890574</c:v>
                </c:pt>
                <c:pt idx="3">
                  <c:v>5.9705172015210239</c:v>
                </c:pt>
              </c:numCache>
            </c:numRef>
          </c:val>
        </c:ser>
        <c:hiLowLines/>
        <c:marker val="1"/>
        <c:axId val="146771328"/>
        <c:axId val="146797696"/>
      </c:lineChart>
      <c:catAx>
        <c:axId val="146771328"/>
        <c:scaling>
          <c:orientation val="minMax"/>
        </c:scaling>
        <c:axPos val="b"/>
        <c:numFmt formatCode="General" sourceLinked="1"/>
        <c:majorTickMark val="none"/>
        <c:tickLblPos val="low"/>
        <c:crossAx val="146797696"/>
        <c:crosses val="autoZero"/>
        <c:auto val="1"/>
        <c:lblAlgn val="ctr"/>
        <c:lblOffset val="100"/>
      </c:catAx>
      <c:valAx>
        <c:axId val="146797696"/>
        <c:scaling>
          <c:orientation val="minMax"/>
          <c:max val="10"/>
          <c:min val="-4"/>
        </c:scaling>
        <c:axPos val="l"/>
        <c:majorGridlines/>
        <c:numFmt formatCode="0" sourceLinked="0"/>
        <c:majorTickMark val="none"/>
        <c:tickLblPos val="nextTo"/>
        <c:crossAx val="146771328"/>
        <c:crosses val="autoZero"/>
        <c:crossBetween val="between"/>
        <c:majorUnit val="2"/>
      </c:valAx>
      <c:spPr>
        <a:solidFill>
          <a:srgbClr val="FFFFFF"/>
        </a:solidFill>
      </c:spPr>
    </c:plotArea>
    <c:plotVisOnly val="1"/>
    <c:dispBlanksAs val="gap"/>
  </c:chart>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9.7808800557677267E-2"/>
          <c:y val="3.0595992806355016E-2"/>
          <c:w val="0.86754723990310334"/>
          <c:h val="0.67332080289690677"/>
        </c:manualLayout>
      </c:layout>
      <c:lineChart>
        <c:grouping val="standard"/>
        <c:ser>
          <c:idx val="1"/>
          <c:order val="0"/>
          <c:tx>
            <c:strRef>
              <c:f>'indexation '!$I$1:$I$2</c:f>
              <c:strCache>
                <c:ptCount val="1"/>
                <c:pt idx="0">
                  <c:v>Indexation automatique des salaires  (ensemble de l'économie)</c:v>
                </c:pt>
              </c:strCache>
            </c:strRef>
          </c:tx>
          <c:spPr>
            <a:ln w="22225">
              <a:prstDash val="sysDash"/>
            </a:ln>
          </c:spPr>
          <c:marker>
            <c:symbol val="none"/>
          </c:marke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'!$I$43:$I$70</c:f>
              <c:numCache>
                <c:formatCode>General</c:formatCode>
                <c:ptCount val="28"/>
                <c:pt idx="0">
                  <c:v>1.8460068656014128E-2</c:v>
                </c:pt>
                <c:pt idx="1">
                  <c:v>1.9712476697926685E-2</c:v>
                </c:pt>
                <c:pt idx="2">
                  <c:v>2.4116150904925238E-2</c:v>
                </c:pt>
                <c:pt idx="3">
                  <c:v>2.40976567654432E-2</c:v>
                </c:pt>
                <c:pt idx="4">
                  <c:v>1.9906450048443693E-2</c:v>
                </c:pt>
                <c:pt idx="5">
                  <c:v>1.859564718287985E-2</c:v>
                </c:pt>
                <c:pt idx="6">
                  <c:v>1.6609373983865201E-2</c:v>
                </c:pt>
                <c:pt idx="7">
                  <c:v>1.6892124848752705E-2</c:v>
                </c:pt>
                <c:pt idx="8">
                  <c:v>1.8535891892808701E-2</c:v>
                </c:pt>
                <c:pt idx="9">
                  <c:v>1.832691701269118E-2</c:v>
                </c:pt>
                <c:pt idx="10">
                  <c:v>1.5560755744467173E-2</c:v>
                </c:pt>
                <c:pt idx="11">
                  <c:v>1.3003382548321341E-2</c:v>
                </c:pt>
                <c:pt idx="12">
                  <c:v>1.8306672331702925E-2</c:v>
                </c:pt>
                <c:pt idx="13">
                  <c:v>2.579936323005395E-2</c:v>
                </c:pt>
                <c:pt idx="14">
                  <c:v>3.5946029796860346E-2</c:v>
                </c:pt>
                <c:pt idx="15">
                  <c:v>4.0921567457252866E-2</c:v>
                </c:pt>
                <c:pt idx="16">
                  <c:v>3.9645280830907355E-2</c:v>
                </c:pt>
                <c:pt idx="17">
                  <c:v>2.9900869080531356E-2</c:v>
                </c:pt>
                <c:pt idx="18">
                  <c:v>1.8891039116003441E-2</c:v>
                </c:pt>
                <c:pt idx="19">
                  <c:v>1.0803628030569681E-2</c:v>
                </c:pt>
                <c:pt idx="20">
                  <c:v>9.1132235231694558E-4</c:v>
                </c:pt>
                <c:pt idx="21">
                  <c:v>1.6277167633580638E-3</c:v>
                </c:pt>
                <c:pt idx="22">
                  <c:v>4.4162597637239648E-3</c:v>
                </c:pt>
                <c:pt idx="23">
                  <c:v>1.2461880436788619E-2</c:v>
                </c:pt>
                <c:pt idx="24">
                  <c:v>2.2534438389503256E-2</c:v>
                </c:pt>
                <c:pt idx="25">
                  <c:v>2.6053564822099202E-2</c:v>
                </c:pt>
                <c:pt idx="26">
                  <c:v>3.1314015595092184E-2</c:v>
                </c:pt>
                <c:pt idx="27">
                  <c:v>2.8418939344980267E-2</c:v>
                </c:pt>
              </c:numCache>
            </c:numRef>
          </c:val>
        </c:ser>
        <c:ser>
          <c:idx val="3"/>
          <c:order val="1"/>
          <c:tx>
            <c:strRef>
              <c:f>'indexation '!$K$1:$K$2</c:f>
              <c:strCache>
                <c:ptCount val="1"/>
                <c:pt idx="0">
                  <c:v>Inflation IPCH</c:v>
                </c:pt>
              </c:strCache>
            </c:strRef>
          </c:tx>
          <c:spPr>
            <a:ln w="12700">
              <a:solidFill>
                <a:schemeClr val="tx1"/>
              </a:solidFill>
            </a:ln>
          </c:spPr>
          <c:marker>
            <c:symbol val="none"/>
          </c:marke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'!$K$43:$K$70</c:f>
              <c:numCache>
                <c:formatCode>General</c:formatCode>
                <c:ptCount val="28"/>
                <c:pt idx="0">
                  <c:v>2.3614140784598888E-2</c:v>
                </c:pt>
                <c:pt idx="1">
                  <c:v>2.4683349834420703E-2</c:v>
                </c:pt>
                <c:pt idx="2">
                  <c:v>2.848273980079119E-2</c:v>
                </c:pt>
                <c:pt idx="3">
                  <c:v>2.4572685733626809E-2</c:v>
                </c:pt>
                <c:pt idx="4">
                  <c:v>2.5910766836924282E-2</c:v>
                </c:pt>
                <c:pt idx="5">
                  <c:v>2.5987872326247812E-2</c:v>
                </c:pt>
                <c:pt idx="6">
                  <c:v>2.2088819607973958E-2</c:v>
                </c:pt>
                <c:pt idx="7">
                  <c:v>1.9490601565854925E-2</c:v>
                </c:pt>
                <c:pt idx="8">
                  <c:v>1.7705826107026423E-2</c:v>
                </c:pt>
                <c:pt idx="9">
                  <c:v>1.4613236344742431E-2</c:v>
                </c:pt>
                <c:pt idx="10">
                  <c:v>1.297984878476144E-2</c:v>
                </c:pt>
                <c:pt idx="11">
                  <c:v>2.7283626583714828E-2</c:v>
                </c:pt>
                <c:pt idx="12">
                  <c:v>3.8456554137238107E-2</c:v>
                </c:pt>
                <c:pt idx="13">
                  <c:v>4.9769555754704882E-2</c:v>
                </c:pt>
                <c:pt idx="14">
                  <c:v>5.5770894064131923E-2</c:v>
                </c:pt>
                <c:pt idx="15">
                  <c:v>3.573794278144083E-2</c:v>
                </c:pt>
                <c:pt idx="16">
                  <c:v>1.5536767229276327E-2</c:v>
                </c:pt>
                <c:pt idx="17">
                  <c:v>-1.9207902679959643E-3</c:v>
                </c:pt>
                <c:pt idx="18">
                  <c:v>-1.1590509132836005E-2</c:v>
                </c:pt>
                <c:pt idx="19">
                  <c:v>-1.9795346570836703E-3</c:v>
                </c:pt>
                <c:pt idx="20">
                  <c:v>1.16432674879421E-2</c:v>
                </c:pt>
                <c:pt idx="21">
                  <c:v>2.410190615835784E-2</c:v>
                </c:pt>
                <c:pt idx="22">
                  <c:v>2.5877946954814005E-2</c:v>
                </c:pt>
                <c:pt idx="23">
                  <c:v>3.1613316651918438E-2</c:v>
                </c:pt>
                <c:pt idx="24">
                  <c:v>3.5499544488308651E-2</c:v>
                </c:pt>
                <c:pt idx="25">
                  <c:v>3.3079791200596675E-2</c:v>
                </c:pt>
                <c:pt idx="26">
                  <c:v>3.5817947873964771E-2</c:v>
                </c:pt>
                <c:pt idx="27">
                  <c:v>3.4371579850326801E-2</c:v>
                </c:pt>
              </c:numCache>
            </c:numRef>
          </c:val>
        </c:ser>
        <c:ser>
          <c:idx val="4"/>
          <c:order val="2"/>
          <c:tx>
            <c:strRef>
              <c:f>'indexation '!$L$1:$L$2</c:f>
              <c:strCache>
                <c:ptCount val="1"/>
                <c:pt idx="0">
                  <c:v>Indice-santé</c:v>
                </c:pt>
              </c:strCache>
            </c:strRef>
          </c:tx>
          <c:spPr>
            <a:ln w="22225">
              <a:solidFill>
                <a:schemeClr val="accent1"/>
              </a:solidFill>
            </a:ln>
          </c:spPr>
          <c:marker>
            <c:symbol val="square"/>
            <c:size val="2"/>
          </c:marke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'!$L$43:$L$70</c:f>
              <c:numCache>
                <c:formatCode>General</c:formatCode>
                <c:ptCount val="28"/>
                <c:pt idx="0">
                  <c:v>2.1013381815461002E-2</c:v>
                </c:pt>
                <c:pt idx="1">
                  <c:v>2.1802735868842002E-2</c:v>
                </c:pt>
                <c:pt idx="2">
                  <c:v>2.3622294306732163E-2</c:v>
                </c:pt>
                <c:pt idx="3">
                  <c:v>2.0252557648492639E-2</c:v>
                </c:pt>
                <c:pt idx="4">
                  <c:v>1.7601089729513578E-2</c:v>
                </c:pt>
                <c:pt idx="5">
                  <c:v>1.7498881478389183E-2</c:v>
                </c:pt>
                <c:pt idx="6">
                  <c:v>1.6770747553842117E-2</c:v>
                </c:pt>
                <c:pt idx="7">
                  <c:v>1.8756906193438505E-2</c:v>
                </c:pt>
                <c:pt idx="8">
                  <c:v>2.022183407394041E-2</c:v>
                </c:pt>
                <c:pt idx="9">
                  <c:v>1.5163346891514662E-2</c:v>
                </c:pt>
                <c:pt idx="10">
                  <c:v>1.3070414392368303E-2</c:v>
                </c:pt>
                <c:pt idx="11">
                  <c:v>2.2247241283030548E-2</c:v>
                </c:pt>
                <c:pt idx="12">
                  <c:v>3.2532882924683412E-2</c:v>
                </c:pt>
                <c:pt idx="13">
                  <c:v>4.4611287891618549E-2</c:v>
                </c:pt>
                <c:pt idx="14">
                  <c:v>5.1007191425914304E-2</c:v>
                </c:pt>
                <c:pt idx="15">
                  <c:v>4.0753108886562688E-2</c:v>
                </c:pt>
                <c:pt idx="16">
                  <c:v>2.5726729593713141E-2</c:v>
                </c:pt>
                <c:pt idx="17">
                  <c:v>7.0369258971672011E-3</c:v>
                </c:pt>
                <c:pt idx="18">
                  <c:v>-4.9409398181904374E-3</c:v>
                </c:pt>
                <c:pt idx="19">
                  <c:v>-3.8264865900293852E-3</c:v>
                </c:pt>
                <c:pt idx="20">
                  <c:v>3.3078505762774097E-3</c:v>
                </c:pt>
                <c:pt idx="21">
                  <c:v>1.5561697868453631E-2</c:v>
                </c:pt>
                <c:pt idx="22">
                  <c:v>2.2578858725002881E-2</c:v>
                </c:pt>
                <c:pt idx="23">
                  <c:v>2.5596337702179495E-2</c:v>
                </c:pt>
                <c:pt idx="24">
                  <c:v>2.8164042436860551E-2</c:v>
                </c:pt>
                <c:pt idx="25">
                  <c:v>3.0117378382307491E-2</c:v>
                </c:pt>
                <c:pt idx="26">
                  <c:v>3.1698645731608195E-2</c:v>
                </c:pt>
                <c:pt idx="27">
                  <c:v>3.2327429971507275E-2</c:v>
                </c:pt>
              </c:numCache>
            </c:numRef>
          </c:val>
        </c:ser>
        <c:marker val="1"/>
        <c:axId val="134313088"/>
        <c:axId val="134314624"/>
      </c:lineChart>
      <c:dateAx>
        <c:axId val="134313088"/>
        <c:scaling>
          <c:orientation val="minMax"/>
        </c:scaling>
        <c:axPos val="b"/>
        <c:numFmt formatCode="mmm\-yy" sourceLinked="1"/>
        <c:tickLblPos val="low"/>
        <c:txPr>
          <a:bodyPr rot="-5400000" vert="horz"/>
          <a:lstStyle/>
          <a:p>
            <a:pPr>
              <a:defRPr/>
            </a:pPr>
            <a:endParaRPr lang="nl-BE"/>
          </a:p>
        </c:txPr>
        <c:crossAx val="134314624"/>
        <c:crosses val="autoZero"/>
        <c:auto val="1"/>
        <c:lblOffset val="100"/>
        <c:majorUnit val="12"/>
        <c:majorTimeUnit val="months"/>
      </c:dateAx>
      <c:valAx>
        <c:axId val="134314624"/>
        <c:scaling>
          <c:orientation val="minMax"/>
        </c:scaling>
        <c:axPos val="l"/>
        <c:majorGridlines/>
        <c:numFmt formatCode="0%" sourceLinked="0"/>
        <c:tickLblPos val="nextTo"/>
        <c:crossAx val="134313088"/>
        <c:crosses val="autoZero"/>
        <c:crossBetween val="between"/>
      </c:valAx>
      <c:spPr>
        <a:solidFill>
          <a:srgbClr val="FFFFFF"/>
        </a:solidFill>
      </c:spPr>
    </c:plotArea>
    <c:legend>
      <c:legendPos val="b"/>
      <c:layout>
        <c:manualLayout>
          <c:xMode val="edge"/>
          <c:yMode val="edge"/>
          <c:x val="3.6369213844986009E-2"/>
          <c:y val="0.83842669142033877"/>
          <c:w val="0.94300857865778365"/>
          <c:h val="0.1615733085796614"/>
        </c:manualLayout>
      </c:layout>
    </c:legend>
    <c:plotVisOnly val="1"/>
  </c:chart>
  <c:spPr>
    <a:noFill/>
  </c:spPr>
  <c:externalData r:id="rId1"/>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nl-BE"/>
  <c:clrMapOvr bg1="lt1" tx1="dk1" bg2="lt2" tx2="dk2" accent1="accent1" accent2="accent2" accent3="accent3" accent4="accent4" accent5="accent5" accent6="accent6" hlink="hlink" folHlink="folHlink"/>
  <c:chart>
    <c:plotArea>
      <c:layout>
        <c:manualLayout>
          <c:layoutTarget val="inner"/>
          <c:xMode val="edge"/>
          <c:yMode val="edge"/>
          <c:x val="0.1014313999656931"/>
          <c:y val="2.9668841509192582E-2"/>
          <c:w val="0.8626415127335576"/>
          <c:h val="0.68366330508730722"/>
        </c:manualLayout>
      </c:layout>
      <c:areaChart>
        <c:grouping val="standard"/>
        <c:ser>
          <c:idx val="0"/>
          <c:order val="0"/>
          <c:tx>
            <c:strRef>
              <c:f>'indexation '!$N$1:$N$2</c:f>
              <c:strCache>
                <c:ptCount val="1"/>
                <c:pt idx="0">
                  <c:v>Écart indexation - inflation</c:v>
                </c:pt>
              </c:strCache>
            </c:strRef>
          </c:tx>
          <c:spPr>
            <a:solidFill>
              <a:schemeClr val="tx2">
                <a:lumMod val="40000"/>
                <a:lumOff val="60000"/>
              </a:schemeClr>
            </a:solidFill>
          </c:spP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'!$N$43:$N$70</c:f>
              <c:numCache>
                <c:formatCode>General</c:formatCode>
                <c:ptCount val="28"/>
                <c:pt idx="0">
                  <c:v>-5.1540721285849864E-3</c:v>
                </c:pt>
                <c:pt idx="1">
                  <c:v>-4.9708731364939522E-3</c:v>
                </c:pt>
                <c:pt idx="2">
                  <c:v>-4.3665888958659416E-3</c:v>
                </c:pt>
                <c:pt idx="3">
                  <c:v>-4.7502896818363722E-4</c:v>
                </c:pt>
                <c:pt idx="4">
                  <c:v>-6.0043167884809012E-3</c:v>
                </c:pt>
                <c:pt idx="5">
                  <c:v>-7.3922251433677921E-3</c:v>
                </c:pt>
                <c:pt idx="6">
                  <c:v>-5.4794456241083348E-3</c:v>
                </c:pt>
                <c:pt idx="7">
                  <c:v>-2.5984767171025758E-3</c:v>
                </c:pt>
                <c:pt idx="8">
                  <c:v>8.3006578578227492E-4</c:v>
                </c:pt>
                <c:pt idx="9">
                  <c:v>3.7136806679487645E-3</c:v>
                </c:pt>
                <c:pt idx="10">
                  <c:v>2.580906959705382E-3</c:v>
                </c:pt>
                <c:pt idx="11">
                  <c:v>-1.4280244035392853E-2</c:v>
                </c:pt>
                <c:pt idx="12">
                  <c:v>-2.0149881805535667E-2</c:v>
                </c:pt>
                <c:pt idx="13">
                  <c:v>-2.3970192524651053E-2</c:v>
                </c:pt>
                <c:pt idx="14">
                  <c:v>-1.9824864267271494E-2</c:v>
                </c:pt>
                <c:pt idx="15">
                  <c:v>5.1836246758127924E-3</c:v>
                </c:pt>
                <c:pt idx="16">
                  <c:v>2.4108513601631007E-2</c:v>
                </c:pt>
                <c:pt idx="17">
                  <c:v>3.1821659348527334E-2</c:v>
                </c:pt>
                <c:pt idx="18">
                  <c:v>3.0481548248839092E-2</c:v>
                </c:pt>
                <c:pt idx="19">
                  <c:v>1.2783162687653341E-2</c:v>
                </c:pt>
                <c:pt idx="20">
                  <c:v>-1.0731945135625139E-2</c:v>
                </c:pt>
                <c:pt idx="21">
                  <c:v>-2.2474189394999792E-2</c:v>
                </c:pt>
                <c:pt idx="22">
                  <c:v>-2.1461687191089551E-2</c:v>
                </c:pt>
                <c:pt idx="23">
                  <c:v>-1.9151436215129505E-2</c:v>
                </c:pt>
                <c:pt idx="24">
                  <c:v>-1.296510609880548E-2</c:v>
                </c:pt>
                <c:pt idx="25">
                  <c:v>-7.0262263784974799E-3</c:v>
                </c:pt>
                <c:pt idx="26">
                  <c:v>-4.5039322788718028E-3</c:v>
                </c:pt>
                <c:pt idx="27">
                  <c:v>-5.9526405053464994E-3</c:v>
                </c:pt>
              </c:numCache>
            </c:numRef>
          </c:val>
        </c:ser>
        <c:axId val="146950400"/>
        <c:axId val="147066880"/>
      </c:areaChart>
      <c:lineChart>
        <c:grouping val="standard"/>
        <c:ser>
          <c:idx val="1"/>
          <c:order val="1"/>
          <c:tx>
            <c:v>Consommation privée (en volume)</c:v>
          </c:tx>
          <c:spPr>
            <a:ln w="19050">
              <a:solidFill>
                <a:srgbClr val="FF0000"/>
              </a:solidFill>
            </a:ln>
          </c:spPr>
          <c:marker>
            <c:symbol val="none"/>
          </c:marker>
          <c:cat>
            <c:numRef>
              <c:f>'indexation '!$A$19:$A$70</c:f>
              <c:numCache>
                <c:formatCode>mmm/yy</c:formatCode>
                <c:ptCount val="52"/>
                <c:pt idx="0">
                  <c:v>36161</c:v>
                </c:pt>
                <c:pt idx="1">
                  <c:v>36251</c:v>
                </c:pt>
                <c:pt idx="2">
                  <c:v>36342</c:v>
                </c:pt>
                <c:pt idx="3">
                  <c:v>36434</c:v>
                </c:pt>
                <c:pt idx="4">
                  <c:v>36526</c:v>
                </c:pt>
                <c:pt idx="5">
                  <c:v>36617</c:v>
                </c:pt>
                <c:pt idx="6">
                  <c:v>36708</c:v>
                </c:pt>
                <c:pt idx="7">
                  <c:v>36800</c:v>
                </c:pt>
                <c:pt idx="8">
                  <c:v>36892</c:v>
                </c:pt>
                <c:pt idx="9">
                  <c:v>36982</c:v>
                </c:pt>
                <c:pt idx="10">
                  <c:v>37073</c:v>
                </c:pt>
                <c:pt idx="11">
                  <c:v>37165</c:v>
                </c:pt>
                <c:pt idx="12">
                  <c:v>37257</c:v>
                </c:pt>
                <c:pt idx="13">
                  <c:v>37347</c:v>
                </c:pt>
                <c:pt idx="14">
                  <c:v>37438</c:v>
                </c:pt>
                <c:pt idx="15">
                  <c:v>37530</c:v>
                </c:pt>
                <c:pt idx="16">
                  <c:v>37622</c:v>
                </c:pt>
                <c:pt idx="17">
                  <c:v>37712</c:v>
                </c:pt>
                <c:pt idx="18">
                  <c:v>37803</c:v>
                </c:pt>
                <c:pt idx="19">
                  <c:v>37895</c:v>
                </c:pt>
                <c:pt idx="20">
                  <c:v>37987</c:v>
                </c:pt>
                <c:pt idx="21">
                  <c:v>38078</c:v>
                </c:pt>
                <c:pt idx="22">
                  <c:v>38169</c:v>
                </c:pt>
                <c:pt idx="23">
                  <c:v>38261</c:v>
                </c:pt>
                <c:pt idx="24">
                  <c:v>38353</c:v>
                </c:pt>
                <c:pt idx="25">
                  <c:v>38443</c:v>
                </c:pt>
                <c:pt idx="26">
                  <c:v>38534</c:v>
                </c:pt>
                <c:pt idx="27">
                  <c:v>38626</c:v>
                </c:pt>
                <c:pt idx="28">
                  <c:v>38718</c:v>
                </c:pt>
                <c:pt idx="29">
                  <c:v>38808</c:v>
                </c:pt>
                <c:pt idx="30">
                  <c:v>38899</c:v>
                </c:pt>
                <c:pt idx="31">
                  <c:v>38991</c:v>
                </c:pt>
                <c:pt idx="32">
                  <c:v>39083</c:v>
                </c:pt>
                <c:pt idx="33">
                  <c:v>39173</c:v>
                </c:pt>
                <c:pt idx="34">
                  <c:v>39264</c:v>
                </c:pt>
                <c:pt idx="35">
                  <c:v>39356</c:v>
                </c:pt>
                <c:pt idx="36">
                  <c:v>39448</c:v>
                </c:pt>
                <c:pt idx="37">
                  <c:v>39539</c:v>
                </c:pt>
                <c:pt idx="38">
                  <c:v>39630</c:v>
                </c:pt>
                <c:pt idx="39">
                  <c:v>39722</c:v>
                </c:pt>
                <c:pt idx="40">
                  <c:v>39814</c:v>
                </c:pt>
                <c:pt idx="41">
                  <c:v>39904</c:v>
                </c:pt>
                <c:pt idx="42">
                  <c:v>39995</c:v>
                </c:pt>
                <c:pt idx="43">
                  <c:v>40087</c:v>
                </c:pt>
                <c:pt idx="44">
                  <c:v>40179</c:v>
                </c:pt>
                <c:pt idx="45">
                  <c:v>40269</c:v>
                </c:pt>
                <c:pt idx="46">
                  <c:v>40360</c:v>
                </c:pt>
                <c:pt idx="47">
                  <c:v>40452</c:v>
                </c:pt>
                <c:pt idx="48">
                  <c:v>40544</c:v>
                </c:pt>
                <c:pt idx="49">
                  <c:v>40634</c:v>
                </c:pt>
                <c:pt idx="50">
                  <c:v>40725</c:v>
                </c:pt>
                <c:pt idx="51">
                  <c:v>40817</c:v>
                </c:pt>
              </c:numCache>
            </c:numRef>
          </c:cat>
          <c:val>
            <c:numRef>
              <c:f>'SA-vol'!$Q$27:$Q$54</c:f>
              <c:numCache>
                <c:formatCode>General</c:formatCode>
                <c:ptCount val="28"/>
                <c:pt idx="0">
                  <c:v>5.930316503159702E-3</c:v>
                </c:pt>
                <c:pt idx="1">
                  <c:v>7.8849215661644916E-3</c:v>
                </c:pt>
                <c:pt idx="2">
                  <c:v>1.2250549894760945E-2</c:v>
                </c:pt>
                <c:pt idx="3">
                  <c:v>1.3393496956335849E-2</c:v>
                </c:pt>
                <c:pt idx="4">
                  <c:v>2.0096476433271396E-2</c:v>
                </c:pt>
                <c:pt idx="5">
                  <c:v>2.1473799471278133E-2</c:v>
                </c:pt>
                <c:pt idx="6">
                  <c:v>1.9483316523180253E-2</c:v>
                </c:pt>
                <c:pt idx="7">
                  <c:v>1.7730946632355641E-2</c:v>
                </c:pt>
                <c:pt idx="8">
                  <c:v>1.6292304404454949E-2</c:v>
                </c:pt>
                <c:pt idx="9">
                  <c:v>1.7431049898828821E-2</c:v>
                </c:pt>
                <c:pt idx="10">
                  <c:v>1.7275703196547143E-2</c:v>
                </c:pt>
                <c:pt idx="11">
                  <c:v>1.5181007687995705E-2</c:v>
                </c:pt>
                <c:pt idx="12">
                  <c:v>2.001967973917719E-2</c:v>
                </c:pt>
                <c:pt idx="13">
                  <c:v>2.230666325956079E-2</c:v>
                </c:pt>
                <c:pt idx="14">
                  <c:v>2.201296568533068E-2</c:v>
                </c:pt>
                <c:pt idx="15">
                  <c:v>1.2856288829600215E-2</c:v>
                </c:pt>
                <c:pt idx="16">
                  <c:v>-6.1465656091330971E-4</c:v>
                </c:pt>
                <c:pt idx="17">
                  <c:v>1.0565186978452881E-3</c:v>
                </c:pt>
                <c:pt idx="18">
                  <c:v>8.6277407844945683E-3</c:v>
                </c:pt>
                <c:pt idx="19">
                  <c:v>2.1748744603979492E-2</c:v>
                </c:pt>
                <c:pt idx="20">
                  <c:v>3.0053124749131355E-2</c:v>
                </c:pt>
                <c:pt idx="21">
                  <c:v>2.4954410815360342E-2</c:v>
                </c:pt>
                <c:pt idx="22">
                  <c:v>1.8265293397194737E-2</c:v>
                </c:pt>
                <c:pt idx="23">
                  <c:v>1.8535402155173131E-2</c:v>
                </c:pt>
                <c:pt idx="24">
                  <c:v>1.4202028022279435E-2</c:v>
                </c:pt>
                <c:pt idx="25">
                  <c:v>1.20047116624411E-2</c:v>
                </c:pt>
                <c:pt idx="26">
                  <c:v>8.1073899478858527E-3</c:v>
                </c:pt>
                <c:pt idx="27">
                  <c:v>3.0985409499388883E-3</c:v>
                </c:pt>
              </c:numCache>
            </c:numRef>
          </c:val>
        </c:ser>
        <c:ser>
          <c:idx val="2"/>
          <c:order val="2"/>
          <c:tx>
            <c:v>Revenu disponible (réel)¹</c:v>
          </c:tx>
          <c:spPr>
            <a:ln>
              <a:solidFill>
                <a:schemeClr val="tx1"/>
              </a:solidFill>
              <a:prstDash val="sysDash"/>
            </a:ln>
          </c:spPr>
          <c:marker>
            <c:symbol val="none"/>
          </c:marker>
          <c:cat>
            <c:numRef>
              <c:f>'indexation '!$A$19:$A$70</c:f>
              <c:numCache>
                <c:formatCode>mmm/yy</c:formatCode>
                <c:ptCount val="52"/>
                <c:pt idx="0">
                  <c:v>36161</c:v>
                </c:pt>
                <c:pt idx="1">
                  <c:v>36251</c:v>
                </c:pt>
                <c:pt idx="2">
                  <c:v>36342</c:v>
                </c:pt>
                <c:pt idx="3">
                  <c:v>36434</c:v>
                </c:pt>
                <c:pt idx="4">
                  <c:v>36526</c:v>
                </c:pt>
                <c:pt idx="5">
                  <c:v>36617</c:v>
                </c:pt>
                <c:pt idx="6">
                  <c:v>36708</c:v>
                </c:pt>
                <c:pt idx="7">
                  <c:v>36800</c:v>
                </c:pt>
                <c:pt idx="8">
                  <c:v>36892</c:v>
                </c:pt>
                <c:pt idx="9">
                  <c:v>36982</c:v>
                </c:pt>
                <c:pt idx="10">
                  <c:v>37073</c:v>
                </c:pt>
                <c:pt idx="11">
                  <c:v>37165</c:v>
                </c:pt>
                <c:pt idx="12">
                  <c:v>37257</c:v>
                </c:pt>
                <c:pt idx="13">
                  <c:v>37347</c:v>
                </c:pt>
                <c:pt idx="14">
                  <c:v>37438</c:v>
                </c:pt>
                <c:pt idx="15">
                  <c:v>37530</c:v>
                </c:pt>
                <c:pt idx="16">
                  <c:v>37622</c:v>
                </c:pt>
                <c:pt idx="17">
                  <c:v>37712</c:v>
                </c:pt>
                <c:pt idx="18">
                  <c:v>37803</c:v>
                </c:pt>
                <c:pt idx="19">
                  <c:v>37895</c:v>
                </c:pt>
                <c:pt idx="20">
                  <c:v>37987</c:v>
                </c:pt>
                <c:pt idx="21">
                  <c:v>38078</c:v>
                </c:pt>
                <c:pt idx="22">
                  <c:v>38169</c:v>
                </c:pt>
                <c:pt idx="23">
                  <c:v>38261</c:v>
                </c:pt>
                <c:pt idx="24">
                  <c:v>38353</c:v>
                </c:pt>
                <c:pt idx="25">
                  <c:v>38443</c:v>
                </c:pt>
                <c:pt idx="26">
                  <c:v>38534</c:v>
                </c:pt>
                <c:pt idx="27">
                  <c:v>38626</c:v>
                </c:pt>
                <c:pt idx="28">
                  <c:v>38718</c:v>
                </c:pt>
                <c:pt idx="29">
                  <c:v>38808</c:v>
                </c:pt>
                <c:pt idx="30">
                  <c:v>38899</c:v>
                </c:pt>
                <c:pt idx="31">
                  <c:v>38991</c:v>
                </c:pt>
                <c:pt idx="32">
                  <c:v>39083</c:v>
                </c:pt>
                <c:pt idx="33">
                  <c:v>39173</c:v>
                </c:pt>
                <c:pt idx="34">
                  <c:v>39264</c:v>
                </c:pt>
                <c:pt idx="35">
                  <c:v>39356</c:v>
                </c:pt>
                <c:pt idx="36">
                  <c:v>39448</c:v>
                </c:pt>
                <c:pt idx="37">
                  <c:v>39539</c:v>
                </c:pt>
                <c:pt idx="38">
                  <c:v>39630</c:v>
                </c:pt>
                <c:pt idx="39">
                  <c:v>39722</c:v>
                </c:pt>
                <c:pt idx="40">
                  <c:v>39814</c:v>
                </c:pt>
                <c:pt idx="41">
                  <c:v>39904</c:v>
                </c:pt>
                <c:pt idx="42">
                  <c:v>39995</c:v>
                </c:pt>
                <c:pt idx="43">
                  <c:v>40087</c:v>
                </c:pt>
                <c:pt idx="44">
                  <c:v>40179</c:v>
                </c:pt>
                <c:pt idx="45">
                  <c:v>40269</c:v>
                </c:pt>
                <c:pt idx="46">
                  <c:v>40360</c:v>
                </c:pt>
                <c:pt idx="47">
                  <c:v>40452</c:v>
                </c:pt>
                <c:pt idx="48">
                  <c:v>40544</c:v>
                </c:pt>
                <c:pt idx="49">
                  <c:v>40634</c:v>
                </c:pt>
                <c:pt idx="50">
                  <c:v>40725</c:v>
                </c:pt>
                <c:pt idx="51">
                  <c:v>40817</c:v>
                </c:pt>
              </c:numCache>
            </c:numRef>
          </c:cat>
          <c:val>
            <c:numRef>
              <c:f>'SA-vol'!$M$27:$M$54</c:f>
              <c:numCache>
                <c:formatCode>General</c:formatCode>
                <c:ptCount val="28"/>
                <c:pt idx="0">
                  <c:v>1.559505985176252E-2</c:v>
                </c:pt>
                <c:pt idx="1">
                  <c:v>1.6979572528368436E-3</c:v>
                </c:pt>
                <c:pt idx="2">
                  <c:v>8.0861289476264028E-5</c:v>
                </c:pt>
                <c:pt idx="3">
                  <c:v>3.792219894817944E-3</c:v>
                </c:pt>
                <c:pt idx="4">
                  <c:v>1.8753303430692817E-2</c:v>
                </c:pt>
                <c:pt idx="5">
                  <c:v>4.9382801008310294E-2</c:v>
                </c:pt>
                <c:pt idx="6">
                  <c:v>1.1370665854467287E-2</c:v>
                </c:pt>
                <c:pt idx="7">
                  <c:v>2.1768390079620052E-2</c:v>
                </c:pt>
                <c:pt idx="8">
                  <c:v>2.6110459445609413E-2</c:v>
                </c:pt>
                <c:pt idx="9">
                  <c:v>4.3817869363611539E-3</c:v>
                </c:pt>
                <c:pt idx="10">
                  <c:v>4.5844042082118217E-2</c:v>
                </c:pt>
                <c:pt idx="11">
                  <c:v>2.6516420903783366E-2</c:v>
                </c:pt>
                <c:pt idx="12">
                  <c:v>1.9103104538067558E-2</c:v>
                </c:pt>
                <c:pt idx="13">
                  <c:v>2.2535962639948212E-2</c:v>
                </c:pt>
                <c:pt idx="14">
                  <c:v>8.2037344394381567E-3</c:v>
                </c:pt>
                <c:pt idx="15">
                  <c:v>3.2188346540768201E-2</c:v>
                </c:pt>
                <c:pt idx="16">
                  <c:v>3.5627386363374494E-2</c:v>
                </c:pt>
                <c:pt idx="17">
                  <c:v>3.0316268185837991E-2</c:v>
                </c:pt>
                <c:pt idx="18">
                  <c:v>3.9143663350100784E-2</c:v>
                </c:pt>
                <c:pt idx="19">
                  <c:v>1.1768888231898348E-2</c:v>
                </c:pt>
                <c:pt idx="20">
                  <c:v>-1.3049728695988088E-2</c:v>
                </c:pt>
                <c:pt idx="21">
                  <c:v>-5.4282658115874004E-3</c:v>
                </c:pt>
                <c:pt idx="22">
                  <c:v>-6.6987282114032935E-3</c:v>
                </c:pt>
                <c:pt idx="23">
                  <c:v>-5.5829600073609154E-4</c:v>
                </c:pt>
                <c:pt idx="24">
                  <c:v>3.6482910071540518E-3</c:v>
                </c:pt>
                <c:pt idx="25">
                  <c:v>1.0966602534841378E-2</c:v>
                </c:pt>
                <c:pt idx="26">
                  <c:v>1.5813865371569383E-2</c:v>
                </c:pt>
                <c:pt idx="27">
                  <c:v>1.7997380132253493E-2</c:v>
                </c:pt>
              </c:numCache>
            </c:numRef>
          </c:val>
        </c:ser>
        <c:marker val="1"/>
        <c:axId val="146950400"/>
        <c:axId val="147066880"/>
      </c:lineChart>
      <c:lineChart>
        <c:grouping val="standard"/>
        <c:ser>
          <c:idx val="3"/>
          <c:order val="3"/>
          <c:tx>
            <c:strRef>
              <c:f>'SA-vol'!$S$23</c:f>
              <c:strCache>
                <c:ptCount val="1"/>
                <c:pt idx="0">
                  <c:v>Excédent brut d'exploitation des sociétés (réel)²</c:v>
                </c:pt>
              </c:strCache>
            </c:strRef>
          </c:tx>
          <c:spPr>
            <a:ln>
              <a:solidFill>
                <a:srgbClr val="00B050"/>
              </a:solidFill>
            </a:ln>
          </c:spPr>
          <c:marker>
            <c:symbol val="none"/>
          </c:marker>
          <c:val>
            <c:numRef>
              <c:f>'SA-vol'!$S$27:$S$54</c:f>
              <c:numCache>
                <c:formatCode>General</c:formatCode>
                <c:ptCount val="28"/>
                <c:pt idx="0">
                  <c:v>5.9219497462223408E-2</c:v>
                </c:pt>
                <c:pt idx="1">
                  <c:v>3.9592814860395453E-2</c:v>
                </c:pt>
                <c:pt idx="2">
                  <c:v>2.6898020572786452E-2</c:v>
                </c:pt>
                <c:pt idx="3">
                  <c:v>6.8961542879640403E-2</c:v>
                </c:pt>
                <c:pt idx="4">
                  <c:v>3.8592100983853045E-2</c:v>
                </c:pt>
                <c:pt idx="5">
                  <c:v>3.4142933731186043E-2</c:v>
                </c:pt>
                <c:pt idx="6">
                  <c:v>3.872221063685588E-2</c:v>
                </c:pt>
                <c:pt idx="7">
                  <c:v>-1.2505438640535859E-2</c:v>
                </c:pt>
                <c:pt idx="8">
                  <c:v>6.1810905842685934E-2</c:v>
                </c:pt>
                <c:pt idx="9">
                  <c:v>4.5677013647288392E-2</c:v>
                </c:pt>
                <c:pt idx="10">
                  <c:v>4.5450307455055176E-2</c:v>
                </c:pt>
                <c:pt idx="11">
                  <c:v>6.802778609256023E-2</c:v>
                </c:pt>
                <c:pt idx="12">
                  <c:v>2.3449461542757182E-3</c:v>
                </c:pt>
                <c:pt idx="13">
                  <c:v>9.5389049930612226E-3</c:v>
                </c:pt>
                <c:pt idx="14">
                  <c:v>-1.0227505557449891E-2</c:v>
                </c:pt>
                <c:pt idx="15">
                  <c:v>-8.8993022183101247E-2</c:v>
                </c:pt>
                <c:pt idx="16">
                  <c:v>-0.12247617262166574</c:v>
                </c:pt>
                <c:pt idx="17">
                  <c:v>-0.10160055129946965</c:v>
                </c:pt>
                <c:pt idx="18">
                  <c:v>-5.0419977792464321E-2</c:v>
                </c:pt>
                <c:pt idx="19">
                  <c:v>2.0814992288280806E-2</c:v>
                </c:pt>
                <c:pt idx="20">
                  <c:v>8.8120797493903794E-2</c:v>
                </c:pt>
                <c:pt idx="21">
                  <c:v>9.9882892942784865E-2</c:v>
                </c:pt>
                <c:pt idx="22">
                  <c:v>6.4440319292672119E-2</c:v>
                </c:pt>
                <c:pt idx="23">
                  <c:v>6.2920642047519293E-2</c:v>
                </c:pt>
                <c:pt idx="24">
                  <c:v>6.0107910711253223E-2</c:v>
                </c:pt>
                <c:pt idx="25">
                  <c:v>5.3489544119658783E-2</c:v>
                </c:pt>
                <c:pt idx="26">
                  <c:v>-1.8182525331777149E-2</c:v>
                </c:pt>
                <c:pt idx="27">
                  <c:v>-3.2578227956144241E-2</c:v>
                </c:pt>
              </c:numCache>
            </c:numRef>
          </c:val>
        </c:ser>
        <c:marker val="1"/>
        <c:axId val="147069952"/>
        <c:axId val="147068416"/>
      </c:lineChart>
      <c:dateAx>
        <c:axId val="146950400"/>
        <c:scaling>
          <c:orientation val="minMax"/>
        </c:scaling>
        <c:axPos val="b"/>
        <c:numFmt formatCode="mmm/yy" sourceLinked="1"/>
        <c:tickLblPos val="low"/>
        <c:txPr>
          <a:bodyPr rot="-5400000" vert="horz"/>
          <a:lstStyle/>
          <a:p>
            <a:pPr>
              <a:defRPr sz="1050"/>
            </a:pPr>
            <a:endParaRPr lang="nl-BE"/>
          </a:p>
        </c:txPr>
        <c:crossAx val="147066880"/>
        <c:crosses val="autoZero"/>
        <c:auto val="1"/>
        <c:lblOffset val="100"/>
        <c:majorUnit val="12"/>
        <c:majorTimeUnit val="months"/>
      </c:dateAx>
      <c:valAx>
        <c:axId val="147066880"/>
        <c:scaling>
          <c:orientation val="minMax"/>
          <c:max val="0.15000000000000024"/>
          <c:min val="-0.15000000000000024"/>
        </c:scaling>
        <c:axPos val="l"/>
        <c:majorGridlines/>
        <c:numFmt formatCode="0%" sourceLinked="0"/>
        <c:tickLblPos val="nextTo"/>
        <c:txPr>
          <a:bodyPr/>
          <a:lstStyle/>
          <a:p>
            <a:pPr>
              <a:defRPr sz="1050"/>
            </a:pPr>
            <a:endParaRPr lang="nl-BE"/>
          </a:p>
        </c:txPr>
        <c:crossAx val="146950400"/>
        <c:crosses val="autoZero"/>
        <c:crossBetween val="between"/>
        <c:majorUnit val="0.05"/>
      </c:valAx>
      <c:valAx>
        <c:axId val="147068416"/>
        <c:scaling>
          <c:orientation val="minMax"/>
        </c:scaling>
        <c:delete val="1"/>
        <c:axPos val="r"/>
        <c:numFmt formatCode="0%" sourceLinked="0"/>
        <c:tickLblPos val="none"/>
        <c:crossAx val="147069952"/>
        <c:crosses val="max"/>
        <c:crossBetween val="between"/>
      </c:valAx>
      <c:catAx>
        <c:axId val="147069952"/>
        <c:scaling>
          <c:orientation val="minMax"/>
        </c:scaling>
        <c:delete val="1"/>
        <c:axPos val="b"/>
        <c:tickLblPos val="none"/>
        <c:crossAx val="147068416"/>
        <c:crosses val="autoZero"/>
        <c:auto val="1"/>
        <c:lblAlgn val="ctr"/>
        <c:lblOffset val="100"/>
      </c:catAx>
      <c:spPr>
        <a:solidFill>
          <a:srgbClr val="FFFFFF"/>
        </a:solidFill>
      </c:spPr>
    </c:plotArea>
    <c:legend>
      <c:legendPos val="b"/>
      <c:legendEntry>
        <c:idx val="0"/>
        <c:txPr>
          <a:bodyPr/>
          <a:lstStyle/>
          <a:p>
            <a:pPr>
              <a:defRPr sz="1000"/>
            </a:pPr>
            <a:endParaRPr lang="nl-BE"/>
          </a:p>
        </c:txPr>
      </c:legendEntry>
      <c:legendEntry>
        <c:idx val="1"/>
        <c:txPr>
          <a:bodyPr/>
          <a:lstStyle/>
          <a:p>
            <a:pPr>
              <a:defRPr sz="1000"/>
            </a:pPr>
            <a:endParaRPr lang="nl-BE"/>
          </a:p>
        </c:txPr>
      </c:legendEntry>
      <c:legendEntry>
        <c:idx val="2"/>
        <c:txPr>
          <a:bodyPr/>
          <a:lstStyle/>
          <a:p>
            <a:pPr>
              <a:defRPr sz="1000"/>
            </a:pPr>
            <a:endParaRPr lang="nl-BE"/>
          </a:p>
        </c:txPr>
      </c:legendEntry>
      <c:legendEntry>
        <c:idx val="3"/>
        <c:txPr>
          <a:bodyPr/>
          <a:lstStyle/>
          <a:p>
            <a:pPr>
              <a:defRPr sz="1000"/>
            </a:pPr>
            <a:endParaRPr lang="nl-BE"/>
          </a:p>
        </c:txPr>
      </c:legendEntry>
      <c:layout>
        <c:manualLayout>
          <c:xMode val="edge"/>
          <c:yMode val="edge"/>
          <c:x val="0"/>
          <c:y val="0.80298193608344881"/>
          <c:w val="1"/>
          <c:h val="0.1896458967435517"/>
        </c:manualLayout>
      </c:layout>
      <c:txPr>
        <a:bodyPr/>
        <a:lstStyle/>
        <a:p>
          <a:pPr>
            <a:defRPr sz="1100"/>
          </a:pPr>
          <a:endParaRPr lang="nl-BE"/>
        </a:p>
      </c:txPr>
    </c:legend>
    <c:plotVisOnly val="1"/>
    <c:dispBlanksAs val="gap"/>
  </c:chart>
  <c:spPr>
    <a:noFill/>
  </c:spPr>
  <c:externalData r:id="rId2"/>
  <c:userShapes r:id="rId3"/>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4.0056735284599541E-2"/>
          <c:y val="1.9955613209369383E-2"/>
          <c:w val="0.93202883959829286"/>
          <c:h val="0.9561381938368817"/>
        </c:manualLayout>
      </c:layout>
      <c:lineChart>
        <c:grouping val="standard"/>
        <c:ser>
          <c:idx val="0"/>
          <c:order val="0"/>
          <c:tx>
            <c:strRef>
              <c:f>'CHARTtoPPT-TOT 2004 Chart 3'!$B$6</c:f>
              <c:strCache>
                <c:ptCount val="1"/>
                <c:pt idx="0">
                  <c:v>Moyenne des menages (indice national)
</c:v>
                </c:pt>
              </c:strCache>
            </c:strRef>
          </c:tx>
          <c:spPr>
            <a:ln>
              <a:solidFill>
                <a:srgbClr val="222FD9"/>
              </a:solidFill>
            </a:ln>
          </c:spPr>
          <c:marker>
            <c:symbol val="none"/>
          </c:marker>
          <c:cat>
            <c:numRef>
              <c:f>'CHARTtoPPT-TOT 2004 Chart 3'!$A$7:$A$191</c:f>
              <c:numCache>
                <c:formatCode>mmm/yy</c:formatCode>
                <c:ptCount val="185"/>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numCache>
            </c:numRef>
          </c:cat>
          <c:val>
            <c:numRef>
              <c:f>'CHARTtoPPT-TOT 2004 Chart 3'!$B$7:$B$191</c:f>
              <c:numCache>
                <c:formatCode>General</c:formatCode>
                <c:ptCount val="185"/>
                <c:pt idx="0">
                  <c:v>2.1125193911626807</c:v>
                </c:pt>
                <c:pt idx="1">
                  <c:v>1.9064652722021287</c:v>
                </c:pt>
                <c:pt idx="2">
                  <c:v>1.3159735922479978</c:v>
                </c:pt>
                <c:pt idx="3">
                  <c:v>1.2203682168166139</c:v>
                </c:pt>
                <c:pt idx="4">
                  <c:v>1.5506959895134065</c:v>
                </c:pt>
                <c:pt idx="5">
                  <c:v>1.7275279558977896</c:v>
                </c:pt>
                <c:pt idx="6">
                  <c:v>1.9658808333878235</c:v>
                </c:pt>
                <c:pt idx="7">
                  <c:v>1.6755513110851217</c:v>
                </c:pt>
                <c:pt idx="8">
                  <c:v>1.6613606073266447</c:v>
                </c:pt>
                <c:pt idx="9">
                  <c:v>1.3214746881191388</c:v>
                </c:pt>
                <c:pt idx="10">
                  <c:v>1.458462020794804</c:v>
                </c:pt>
                <c:pt idx="11">
                  <c:v>1.0913342947516778</c:v>
                </c:pt>
                <c:pt idx="12">
                  <c:v>0.65806895344251481</c:v>
                </c:pt>
                <c:pt idx="13">
                  <c:v>0.88994504876471769</c:v>
                </c:pt>
                <c:pt idx="14">
                  <c:v>1.1051794496494738</c:v>
                </c:pt>
                <c:pt idx="15">
                  <c:v>1.282615535969978</c:v>
                </c:pt>
                <c:pt idx="16">
                  <c:v>1.3041631498528883</c:v>
                </c:pt>
                <c:pt idx="17">
                  <c:v>1.1695642023433976</c:v>
                </c:pt>
                <c:pt idx="18">
                  <c:v>1.1999928343764181</c:v>
                </c:pt>
                <c:pt idx="19">
                  <c:v>1.0806641700167541</c:v>
                </c:pt>
                <c:pt idx="20">
                  <c:v>0.89518913280939305</c:v>
                </c:pt>
                <c:pt idx="21">
                  <c:v>0.84409092018937792</c:v>
                </c:pt>
                <c:pt idx="22">
                  <c:v>0.73383018139974154</c:v>
                </c:pt>
                <c:pt idx="23">
                  <c:v>0.8239451632862107</c:v>
                </c:pt>
                <c:pt idx="24">
                  <c:v>0.9535216089983759</c:v>
                </c:pt>
                <c:pt idx="25">
                  <c:v>0.97496673688641788</c:v>
                </c:pt>
                <c:pt idx="26">
                  <c:v>1.2235587759507061</c:v>
                </c:pt>
                <c:pt idx="27">
                  <c:v>1.1706114258072335</c:v>
                </c:pt>
                <c:pt idx="28">
                  <c:v>0.84961693753107281</c:v>
                </c:pt>
                <c:pt idx="29">
                  <c:v>0.74782623500258016</c:v>
                </c:pt>
                <c:pt idx="30">
                  <c:v>0.64834408747054284</c:v>
                </c:pt>
                <c:pt idx="31">
                  <c:v>0.92034429255047945</c:v>
                </c:pt>
                <c:pt idx="32">
                  <c:v>1.1921036222002581</c:v>
                </c:pt>
                <c:pt idx="33">
                  <c:v>1.3094874867933153</c:v>
                </c:pt>
                <c:pt idx="34">
                  <c:v>1.523127763218346</c:v>
                </c:pt>
                <c:pt idx="35">
                  <c:v>1.9433083159047904</c:v>
                </c:pt>
                <c:pt idx="36">
                  <c:v>1.7864522401134453</c:v>
                </c:pt>
                <c:pt idx="37">
                  <c:v>1.9551376088564387</c:v>
                </c:pt>
                <c:pt idx="38">
                  <c:v>2.2633787844439812</c:v>
                </c:pt>
                <c:pt idx="39">
                  <c:v>2.0527193829513743</c:v>
                </c:pt>
                <c:pt idx="40">
                  <c:v>2.1580166628626176</c:v>
                </c:pt>
                <c:pt idx="41">
                  <c:v>2.7416679616496973</c:v>
                </c:pt>
                <c:pt idx="42">
                  <c:v>2.7887437895592448</c:v>
                </c:pt>
                <c:pt idx="43">
                  <c:v>2.8788625754467381</c:v>
                </c:pt>
                <c:pt idx="44">
                  <c:v>3.3519346795783944</c:v>
                </c:pt>
                <c:pt idx="45">
                  <c:v>2.9657463506330028</c:v>
                </c:pt>
                <c:pt idx="46">
                  <c:v>3.0989429802215307</c:v>
                </c:pt>
                <c:pt idx="47">
                  <c:v>2.4915695189270179</c:v>
                </c:pt>
                <c:pt idx="48">
                  <c:v>2.2016076303960972</c:v>
                </c:pt>
                <c:pt idx="49">
                  <c:v>2.2466222517651744</c:v>
                </c:pt>
                <c:pt idx="50">
                  <c:v>2.0864424560660391</c:v>
                </c:pt>
                <c:pt idx="51">
                  <c:v>2.7861258210223356</c:v>
                </c:pt>
                <c:pt idx="52">
                  <c:v>3.1335002525878526</c:v>
                </c:pt>
                <c:pt idx="53">
                  <c:v>2.9364158946289614</c:v>
                </c:pt>
                <c:pt idx="54">
                  <c:v>2.6586758769029171</c:v>
                </c:pt>
                <c:pt idx="55">
                  <c:v>2.6712186079429943</c:v>
                </c:pt>
                <c:pt idx="56">
                  <c:v>2.2691942623582109</c:v>
                </c:pt>
                <c:pt idx="57">
                  <c:v>2.3562326522969408</c:v>
                </c:pt>
                <c:pt idx="58">
                  <c:v>2.1335166429131251</c:v>
                </c:pt>
                <c:pt idx="59">
                  <c:v>2.184431353929873</c:v>
                </c:pt>
                <c:pt idx="60">
                  <c:v>2.9031056929420549</c:v>
                </c:pt>
                <c:pt idx="61">
                  <c:v>2.6315904987163306</c:v>
                </c:pt>
                <c:pt idx="62">
                  <c:v>2.6737784460207914</c:v>
                </c:pt>
                <c:pt idx="63">
                  <c:v>1.8061195723161121</c:v>
                </c:pt>
                <c:pt idx="64">
                  <c:v>1.3328955478025151</c:v>
                </c:pt>
                <c:pt idx="65">
                  <c:v>0.87581048501172987</c:v>
                </c:pt>
                <c:pt idx="66">
                  <c:v>1.2710307152510758</c:v>
                </c:pt>
                <c:pt idx="67">
                  <c:v>1.2622218903445055</c:v>
                </c:pt>
                <c:pt idx="68">
                  <c:v>1.2558461134669403</c:v>
                </c:pt>
                <c:pt idx="69">
                  <c:v>1.2951120693158074</c:v>
                </c:pt>
                <c:pt idx="70">
                  <c:v>1.0996707644651549</c:v>
                </c:pt>
                <c:pt idx="71">
                  <c:v>1.3673334100376298</c:v>
                </c:pt>
                <c:pt idx="72">
                  <c:v>1.2086419793241538</c:v>
                </c:pt>
                <c:pt idx="73">
                  <c:v>1.7415351035389159</c:v>
                </c:pt>
                <c:pt idx="74">
                  <c:v>1.7629360774137126</c:v>
                </c:pt>
                <c:pt idx="75">
                  <c:v>1.4840759649486399</c:v>
                </c:pt>
                <c:pt idx="76">
                  <c:v>1.038975024053302</c:v>
                </c:pt>
                <c:pt idx="77">
                  <c:v>1.6154933527248612</c:v>
                </c:pt>
                <c:pt idx="78">
                  <c:v>1.4897303260510639</c:v>
                </c:pt>
                <c:pt idx="79">
                  <c:v>1.7852798778549945</c:v>
                </c:pt>
                <c:pt idx="80">
                  <c:v>1.7955016463487623</c:v>
                </c:pt>
                <c:pt idx="81">
                  <c:v>1.5807779737312408</c:v>
                </c:pt>
                <c:pt idx="82">
                  <c:v>1.856709463957418</c:v>
                </c:pt>
                <c:pt idx="83">
                  <c:v>1.737720905954276</c:v>
                </c:pt>
                <c:pt idx="84">
                  <c:v>1.5888242270034816</c:v>
                </c:pt>
                <c:pt idx="85">
                  <c:v>1.2646623797293977</c:v>
                </c:pt>
                <c:pt idx="86">
                  <c:v>1.1274857954545414</c:v>
                </c:pt>
                <c:pt idx="87">
                  <c:v>1.9223923104307654</c:v>
                </c:pt>
                <c:pt idx="88">
                  <c:v>2.606212067118884</c:v>
                </c:pt>
                <c:pt idx="89">
                  <c:v>2.2603897837501177</c:v>
                </c:pt>
                <c:pt idx="90">
                  <c:v>2.4069633182342889</c:v>
                </c:pt>
                <c:pt idx="91">
                  <c:v>2.2588360350783931</c:v>
                </c:pt>
                <c:pt idx="92">
                  <c:v>2.0314432079137967</c:v>
                </c:pt>
                <c:pt idx="93">
                  <c:v>2.8622064687638495</c:v>
                </c:pt>
                <c:pt idx="94">
                  <c:v>2.5473200070758946</c:v>
                </c:pt>
                <c:pt idx="95">
                  <c:v>2.2745375696964456</c:v>
                </c:pt>
                <c:pt idx="96">
                  <c:v>1.5891625420795474</c:v>
                </c:pt>
                <c:pt idx="97">
                  <c:v>1.7656885491931451</c:v>
                </c:pt>
                <c:pt idx="98">
                  <c:v>2.3234651064554908</c:v>
                </c:pt>
                <c:pt idx="99">
                  <c:v>2.1792373393154429</c:v>
                </c:pt>
                <c:pt idx="100">
                  <c:v>2.0230202341132264</c:v>
                </c:pt>
                <c:pt idx="101">
                  <c:v>2.3650315463820588</c:v>
                </c:pt>
                <c:pt idx="102">
                  <c:v>2.4105295293183948</c:v>
                </c:pt>
                <c:pt idx="103">
                  <c:v>2.410580127731099</c:v>
                </c:pt>
                <c:pt idx="104">
                  <c:v>2.4797384766504171</c:v>
                </c:pt>
                <c:pt idx="105">
                  <c:v>2.1204751116861154</c:v>
                </c:pt>
                <c:pt idx="106">
                  <c:v>2.122309742414342</c:v>
                </c:pt>
                <c:pt idx="107">
                  <c:v>2.5648133961347677</c:v>
                </c:pt>
                <c:pt idx="108">
                  <c:v>2.8561018060172749</c:v>
                </c:pt>
                <c:pt idx="109">
                  <c:v>2.7664093099128984</c:v>
                </c:pt>
                <c:pt idx="110">
                  <c:v>2.0732292226394842</c:v>
                </c:pt>
                <c:pt idx="111">
                  <c:v>2.4215507635556799</c:v>
                </c:pt>
                <c:pt idx="112">
                  <c:v>2.7217188915244832</c:v>
                </c:pt>
                <c:pt idx="113">
                  <c:v>2.4588605400549532</c:v>
                </c:pt>
                <c:pt idx="114">
                  <c:v>2.50378794785642</c:v>
                </c:pt>
                <c:pt idx="115">
                  <c:v>2.4875844785564167</c:v>
                </c:pt>
                <c:pt idx="116">
                  <c:v>2.0593779013328382</c:v>
                </c:pt>
                <c:pt idx="117">
                  <c:v>1.8406601305063224</c:v>
                </c:pt>
                <c:pt idx="118">
                  <c:v>2.2431075188936518</c:v>
                </c:pt>
                <c:pt idx="119">
                  <c:v>2.1112883334981829</c:v>
                </c:pt>
                <c:pt idx="120">
                  <c:v>1.66557162562051</c:v>
                </c:pt>
                <c:pt idx="121">
                  <c:v>1.7704223996920954</c:v>
                </c:pt>
                <c:pt idx="122">
                  <c:v>1.8192318798729399</c:v>
                </c:pt>
                <c:pt idx="123">
                  <c:v>1.781609195402289</c:v>
                </c:pt>
                <c:pt idx="124">
                  <c:v>1.2787479721347421</c:v>
                </c:pt>
                <c:pt idx="125">
                  <c:v>1.2860985031593275</c:v>
                </c:pt>
                <c:pt idx="126">
                  <c:v>1.3697327118805225</c:v>
                </c:pt>
                <c:pt idx="127">
                  <c:v>1.1210336310089275</c:v>
                </c:pt>
                <c:pt idx="128">
                  <c:v>1.5053353658536659</c:v>
                </c:pt>
                <c:pt idx="129">
                  <c:v>2.2434367541765994</c:v>
                </c:pt>
                <c:pt idx="130">
                  <c:v>2.9425768974383315</c:v>
                </c:pt>
                <c:pt idx="131">
                  <c:v>3.0908226343319134</c:v>
                </c:pt>
                <c:pt idx="132">
                  <c:v>3.4600760456273703</c:v>
                </c:pt>
                <c:pt idx="133">
                  <c:v>3.6399735274652572</c:v>
                </c:pt>
                <c:pt idx="134">
                  <c:v>4.3864624692758536</c:v>
                </c:pt>
                <c:pt idx="135">
                  <c:v>4.1501976284584936</c:v>
                </c:pt>
                <c:pt idx="136">
                  <c:v>5.2105907848864597</c:v>
                </c:pt>
                <c:pt idx="137">
                  <c:v>5.807296410979923</c:v>
                </c:pt>
                <c:pt idx="138">
                  <c:v>5.9116073942010052</c:v>
                </c:pt>
                <c:pt idx="139">
                  <c:v>5.3927095077038754</c:v>
                </c:pt>
                <c:pt idx="140">
                  <c:v>5.46273700018771</c:v>
                </c:pt>
                <c:pt idx="141">
                  <c:v>4.724556489262377</c:v>
                </c:pt>
                <c:pt idx="142">
                  <c:v>3.1359851988899132</c:v>
                </c:pt>
                <c:pt idx="143">
                  <c:v>2.6291512915129118</c:v>
                </c:pt>
                <c:pt idx="144">
                  <c:v>2.3153252480705655</c:v>
                </c:pt>
                <c:pt idx="145">
                  <c:v>1.9339536580915695</c:v>
                </c:pt>
                <c:pt idx="146">
                  <c:v>0.6158304654953819</c:v>
                </c:pt>
                <c:pt idx="147">
                  <c:v>0.59636757928978046</c:v>
                </c:pt>
                <c:pt idx="148">
                  <c:v>-0.36718610066271989</c:v>
                </c:pt>
                <c:pt idx="149">
                  <c:v>-1.1043819023868866</c:v>
                </c:pt>
                <c:pt idx="150">
                  <c:v>-1.6833525294586713</c:v>
                </c:pt>
                <c:pt idx="151">
                  <c:v>-0.77553931182029467</c:v>
                </c:pt>
                <c:pt idx="152">
                  <c:v>-1.1925952296190867</c:v>
                </c:pt>
                <c:pt idx="153">
                  <c:v>-0.97182596291013368</c:v>
                </c:pt>
                <c:pt idx="154">
                  <c:v>-0.11660238586419511</c:v>
                </c:pt>
                <c:pt idx="155">
                  <c:v>0.26067415730337551</c:v>
                </c:pt>
                <c:pt idx="156">
                  <c:v>0.6196120689655249</c:v>
                </c:pt>
                <c:pt idx="157">
                  <c:v>0.69804904241990184</c:v>
                </c:pt>
                <c:pt idx="158">
                  <c:v>1.6561656165616561</c:v>
                </c:pt>
                <c:pt idx="159">
                  <c:v>1.7964609718853941</c:v>
                </c:pt>
                <c:pt idx="160">
                  <c:v>2.2773796865168672</c:v>
                </c:pt>
                <c:pt idx="161">
                  <c:v>2.4562184978566428</c:v>
                </c:pt>
                <c:pt idx="162">
                  <c:v>2.5682616923492718</c:v>
                </c:pt>
                <c:pt idx="163">
                  <c:v>2.3178510466265401</c:v>
                </c:pt>
                <c:pt idx="164">
                  <c:v>2.9093856962709497</c:v>
                </c:pt>
                <c:pt idx="165">
                  <c:v>3.0071126316737247</c:v>
                </c:pt>
                <c:pt idx="166">
                  <c:v>2.864583333333325</c:v>
                </c:pt>
                <c:pt idx="167">
                  <c:v>3.1020261789492576</c:v>
                </c:pt>
                <c:pt idx="168">
                  <c:v>3.2217759928603327</c:v>
                </c:pt>
                <c:pt idx="169">
                  <c:v>3.3860646996089585</c:v>
                </c:pt>
                <c:pt idx="170">
                  <c:v>3.5151407827164869</c:v>
                </c:pt>
                <c:pt idx="171">
                  <c:v>3.4148063178328849</c:v>
                </c:pt>
                <c:pt idx="172">
                  <c:v>3.3453112784708647</c:v>
                </c:pt>
                <c:pt idx="173">
                  <c:v>3.676462264860846</c:v>
                </c:pt>
                <c:pt idx="174">
                  <c:v>3.7515375153751593</c:v>
                </c:pt>
                <c:pt idx="175">
                  <c:v>3.5999648783914271</c:v>
                </c:pt>
                <c:pt idx="176">
                  <c:v>3.5536105032822674</c:v>
                </c:pt>
                <c:pt idx="177">
                  <c:v>3.5661218424962966</c:v>
                </c:pt>
                <c:pt idx="178">
                  <c:v>3.8516406476385869</c:v>
                </c:pt>
                <c:pt idx="179">
                  <c:v>3.4898132799391357</c:v>
                </c:pt>
                <c:pt idx="180">
                  <c:v>3.6502152828116641</c:v>
                </c:pt>
                <c:pt idx="181">
                  <c:v>3.6617775515946041</c:v>
                </c:pt>
                <c:pt idx="182">
                  <c:v>3.3704494154221263</c:v>
                </c:pt>
                <c:pt idx="183">
                  <c:v>3.1792337160579507</c:v>
                </c:pt>
                <c:pt idx="184">
                  <c:v>2.8039619389403923</c:v>
                </c:pt>
              </c:numCache>
            </c:numRef>
          </c:val>
        </c:ser>
        <c:ser>
          <c:idx val="1"/>
          <c:order val="1"/>
          <c:tx>
            <c:strRef>
              <c:f>'CHARTtoPPT-TOT 2004 Chart 3'!$C$6</c:f>
              <c:strCache>
                <c:ptCount val="1"/>
                <c:pt idx="0">
                  <c:v>Les ménages du premier décile¹ 
</c:v>
                </c:pt>
              </c:strCache>
            </c:strRef>
          </c:tx>
          <c:spPr>
            <a:ln>
              <a:solidFill>
                <a:srgbClr val="C00000"/>
              </a:solidFill>
            </a:ln>
          </c:spPr>
          <c:marker>
            <c:symbol val="none"/>
          </c:marker>
          <c:cat>
            <c:numRef>
              <c:f>'CHARTtoPPT-TOT 2004 Chart 3'!$A$7:$A$191</c:f>
              <c:numCache>
                <c:formatCode>mmm/yy</c:formatCode>
                <c:ptCount val="185"/>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numCache>
            </c:numRef>
          </c:cat>
          <c:val>
            <c:numRef>
              <c:f>'CHARTtoPPT-TOT 2004 Chart 3'!$C$7:$C$191</c:f>
              <c:numCache>
                <c:formatCode>General</c:formatCode>
                <c:ptCount val="185"/>
                <c:pt idx="0">
                  <c:v>2.1792427733574371</c:v>
                </c:pt>
                <c:pt idx="1">
                  <c:v>1.8532382316981399</c:v>
                </c:pt>
                <c:pt idx="2">
                  <c:v>1.3341219832595508</c:v>
                </c:pt>
                <c:pt idx="3">
                  <c:v>1.3374711636203078</c:v>
                </c:pt>
                <c:pt idx="4">
                  <c:v>1.7149577727769705</c:v>
                </c:pt>
                <c:pt idx="5">
                  <c:v>1.9414721866723554</c:v>
                </c:pt>
                <c:pt idx="6">
                  <c:v>2.1956111536175271</c:v>
                </c:pt>
                <c:pt idx="7">
                  <c:v>1.9505887355982805</c:v>
                </c:pt>
                <c:pt idx="8">
                  <c:v>1.9171654541068066</c:v>
                </c:pt>
                <c:pt idx="9">
                  <c:v>1.6071405655273541</c:v>
                </c:pt>
                <c:pt idx="10">
                  <c:v>1.7676231692584918</c:v>
                </c:pt>
                <c:pt idx="11">
                  <c:v>1.374016615810514</c:v>
                </c:pt>
                <c:pt idx="12">
                  <c:v>0.8114506185401108</c:v>
                </c:pt>
                <c:pt idx="13">
                  <c:v>1.153372176843193</c:v>
                </c:pt>
                <c:pt idx="14">
                  <c:v>1.3810194049065809</c:v>
                </c:pt>
                <c:pt idx="15">
                  <c:v>1.4891752218930465</c:v>
                </c:pt>
                <c:pt idx="16">
                  <c:v>1.5007581928891285</c:v>
                </c:pt>
                <c:pt idx="17">
                  <c:v>1.2856095121670956</c:v>
                </c:pt>
                <c:pt idx="18">
                  <c:v>1.265898183914937</c:v>
                </c:pt>
                <c:pt idx="19">
                  <c:v>1.1153452036965161</c:v>
                </c:pt>
                <c:pt idx="20">
                  <c:v>0.9463197767328736</c:v>
                </c:pt>
                <c:pt idx="21">
                  <c:v>0.8809887354954693</c:v>
                </c:pt>
                <c:pt idx="22">
                  <c:v>0.70973106105669559</c:v>
                </c:pt>
                <c:pt idx="23">
                  <c:v>0.80983586416627529</c:v>
                </c:pt>
                <c:pt idx="24">
                  <c:v>0.96106617522775339</c:v>
                </c:pt>
                <c:pt idx="25">
                  <c:v>0.93902086789729999</c:v>
                </c:pt>
                <c:pt idx="26">
                  <c:v>1.2063184393176885</c:v>
                </c:pt>
                <c:pt idx="27">
                  <c:v>1.1265979138142201</c:v>
                </c:pt>
                <c:pt idx="28">
                  <c:v>0.77774785039697092</c:v>
                </c:pt>
                <c:pt idx="29">
                  <c:v>0.7143533000481207</c:v>
                </c:pt>
                <c:pt idx="30">
                  <c:v>0.61788217086315989</c:v>
                </c:pt>
                <c:pt idx="31">
                  <c:v>0.86291572571635089</c:v>
                </c:pt>
                <c:pt idx="32">
                  <c:v>1.0966194741025781</c:v>
                </c:pt>
                <c:pt idx="33">
                  <c:v>1.2185194096616669</c:v>
                </c:pt>
                <c:pt idx="34">
                  <c:v>1.3957961335439473</c:v>
                </c:pt>
                <c:pt idx="35">
                  <c:v>1.7121162916728272</c:v>
                </c:pt>
                <c:pt idx="36">
                  <c:v>1.6092087053965365</c:v>
                </c:pt>
                <c:pt idx="37">
                  <c:v>1.8948729879566977</c:v>
                </c:pt>
                <c:pt idx="38">
                  <c:v>2.049399055198875</c:v>
                </c:pt>
                <c:pt idx="39">
                  <c:v>1.8716925267861177</c:v>
                </c:pt>
                <c:pt idx="40">
                  <c:v>2.0342878501409043</c:v>
                </c:pt>
                <c:pt idx="41">
                  <c:v>2.542432520692528</c:v>
                </c:pt>
                <c:pt idx="42">
                  <c:v>2.5654724718305646</c:v>
                </c:pt>
                <c:pt idx="43">
                  <c:v>2.7095477104965195</c:v>
                </c:pt>
                <c:pt idx="44">
                  <c:v>3.2810800458495502</c:v>
                </c:pt>
                <c:pt idx="45">
                  <c:v>2.8976071912650387</c:v>
                </c:pt>
                <c:pt idx="46">
                  <c:v>3.106655026976445</c:v>
                </c:pt>
                <c:pt idx="47">
                  <c:v>2.5866565435575195</c:v>
                </c:pt>
                <c:pt idx="48">
                  <c:v>2.3159903673866555</c:v>
                </c:pt>
                <c:pt idx="49">
                  <c:v>2.2521952255044173</c:v>
                </c:pt>
                <c:pt idx="50">
                  <c:v>2.2473480461561612</c:v>
                </c:pt>
                <c:pt idx="51">
                  <c:v>2.8377920134529111</c:v>
                </c:pt>
                <c:pt idx="52">
                  <c:v>3.1133283983856739</c:v>
                </c:pt>
                <c:pt idx="53">
                  <c:v>3.0391413495493236</c:v>
                </c:pt>
                <c:pt idx="54">
                  <c:v>2.7742736047484886</c:v>
                </c:pt>
                <c:pt idx="55">
                  <c:v>2.8102836242431364</c:v>
                </c:pt>
                <c:pt idx="56">
                  <c:v>2.3459448145732189</c:v>
                </c:pt>
                <c:pt idx="57">
                  <c:v>2.4541891077508806</c:v>
                </c:pt>
                <c:pt idx="58">
                  <c:v>2.0877754246768845</c:v>
                </c:pt>
                <c:pt idx="59">
                  <c:v>2.1162043385804186</c:v>
                </c:pt>
                <c:pt idx="60">
                  <c:v>2.8607754149417621</c:v>
                </c:pt>
                <c:pt idx="61">
                  <c:v>2.5586196252892925</c:v>
                </c:pt>
                <c:pt idx="62">
                  <c:v>2.5443381982917401</c:v>
                </c:pt>
                <c:pt idx="63">
                  <c:v>1.3703313391955079</c:v>
                </c:pt>
                <c:pt idx="64">
                  <c:v>0.96741502272201796</c:v>
                </c:pt>
                <c:pt idx="65">
                  <c:v>0.44637374753728765</c:v>
                </c:pt>
                <c:pt idx="66">
                  <c:v>0.89771590958551695</c:v>
                </c:pt>
                <c:pt idx="67">
                  <c:v>0.80750438182957129</c:v>
                </c:pt>
                <c:pt idx="68">
                  <c:v>0.84785972474268334</c:v>
                </c:pt>
                <c:pt idx="69">
                  <c:v>0.44636562338566965</c:v>
                </c:pt>
                <c:pt idx="70">
                  <c:v>0.31666217462027485</c:v>
                </c:pt>
                <c:pt idx="71">
                  <c:v>0.57530052896275197</c:v>
                </c:pt>
                <c:pt idx="72">
                  <c:v>0.50169874925281022</c:v>
                </c:pt>
                <c:pt idx="73">
                  <c:v>1.1080440094721755</c:v>
                </c:pt>
                <c:pt idx="74">
                  <c:v>1.1565748349366305</c:v>
                </c:pt>
                <c:pt idx="75">
                  <c:v>1.0966957710735197</c:v>
                </c:pt>
                <c:pt idx="76">
                  <c:v>0.81652768963056399</c:v>
                </c:pt>
                <c:pt idx="77">
                  <c:v>1.3799712894414724</c:v>
                </c:pt>
                <c:pt idx="78">
                  <c:v>1.2302341196939404</c:v>
                </c:pt>
                <c:pt idx="79">
                  <c:v>1.5295159167523664</c:v>
                </c:pt>
                <c:pt idx="80">
                  <c:v>1.5124506143331162</c:v>
                </c:pt>
                <c:pt idx="81">
                  <c:v>1.6749636051714312</c:v>
                </c:pt>
                <c:pt idx="82">
                  <c:v>1.9752965063205563</c:v>
                </c:pt>
                <c:pt idx="83">
                  <c:v>1.8480075271823053</c:v>
                </c:pt>
                <c:pt idx="84">
                  <c:v>1.6457285305174758</c:v>
                </c:pt>
                <c:pt idx="85">
                  <c:v>1.3163932109921499</c:v>
                </c:pt>
                <c:pt idx="86">
                  <c:v>1.2157967714786495</c:v>
                </c:pt>
                <c:pt idx="87">
                  <c:v>2.0854509182613343</c:v>
                </c:pt>
                <c:pt idx="88">
                  <c:v>2.6059004511386208</c:v>
                </c:pt>
                <c:pt idx="89">
                  <c:v>2.2647131267801166</c:v>
                </c:pt>
                <c:pt idx="90">
                  <c:v>2.357865454063556</c:v>
                </c:pt>
                <c:pt idx="91">
                  <c:v>2.2531819077853199</c:v>
                </c:pt>
                <c:pt idx="92">
                  <c:v>2.0482626137963802</c:v>
                </c:pt>
                <c:pt idx="93">
                  <c:v>2.963307949545114</c:v>
                </c:pt>
                <c:pt idx="94">
                  <c:v>2.6889355115520948</c:v>
                </c:pt>
                <c:pt idx="95">
                  <c:v>2.5171126891909257</c:v>
                </c:pt>
                <c:pt idx="96">
                  <c:v>1.9220111835230429</c:v>
                </c:pt>
                <c:pt idx="97">
                  <c:v>2.1950064926240738</c:v>
                </c:pt>
                <c:pt idx="98">
                  <c:v>2.7058992975879788</c:v>
                </c:pt>
                <c:pt idx="99">
                  <c:v>2.607478915111594</c:v>
                </c:pt>
                <c:pt idx="100">
                  <c:v>2.3626796491137396</c:v>
                </c:pt>
                <c:pt idx="101">
                  <c:v>2.6484650294652736</c:v>
                </c:pt>
                <c:pt idx="102">
                  <c:v>2.8052080251115483</c:v>
                </c:pt>
                <c:pt idx="103">
                  <c:v>2.8262254499841637</c:v>
                </c:pt>
                <c:pt idx="104">
                  <c:v>2.8968103194324071</c:v>
                </c:pt>
                <c:pt idx="105">
                  <c:v>2.4120431657046675</c:v>
                </c:pt>
                <c:pt idx="106">
                  <c:v>2.4189620865699979</c:v>
                </c:pt>
                <c:pt idx="107">
                  <c:v>2.9574604490429257</c:v>
                </c:pt>
                <c:pt idx="108">
                  <c:v>3.2923361688975703</c:v>
                </c:pt>
                <c:pt idx="109">
                  <c:v>3.1386012391677154</c:v>
                </c:pt>
                <c:pt idx="110">
                  <c:v>2.5139920429144942</c:v>
                </c:pt>
                <c:pt idx="111">
                  <c:v>2.8552445150221697</c:v>
                </c:pt>
                <c:pt idx="112">
                  <c:v>3.2053669048985878</c:v>
                </c:pt>
                <c:pt idx="113">
                  <c:v>2.9616759041946477</c:v>
                </c:pt>
                <c:pt idx="114">
                  <c:v>2.9363252672873776</c:v>
                </c:pt>
                <c:pt idx="115">
                  <c:v>2.9061949902220672</c:v>
                </c:pt>
                <c:pt idx="116">
                  <c:v>2.5707076471357402</c:v>
                </c:pt>
                <c:pt idx="117">
                  <c:v>2.4169071082552831</c:v>
                </c:pt>
                <c:pt idx="118">
                  <c:v>2.7804123025169343</c:v>
                </c:pt>
                <c:pt idx="119">
                  <c:v>2.4615525246941328</c:v>
                </c:pt>
                <c:pt idx="120">
                  <c:v>2.0295468354505131</c:v>
                </c:pt>
                <c:pt idx="121">
                  <c:v>2.1203093872541388</c:v>
                </c:pt>
                <c:pt idx="122">
                  <c:v>1.9979265464736162</c:v>
                </c:pt>
                <c:pt idx="123">
                  <c:v>2.0091396146451732</c:v>
                </c:pt>
                <c:pt idx="124">
                  <c:v>1.4522376638352434</c:v>
                </c:pt>
                <c:pt idx="125">
                  <c:v>1.3635770697204785</c:v>
                </c:pt>
                <c:pt idx="126">
                  <c:v>1.4289996980445518</c:v>
                </c:pt>
                <c:pt idx="127">
                  <c:v>1.2427605350780135</c:v>
                </c:pt>
                <c:pt idx="128">
                  <c:v>1.5393713810118999</c:v>
                </c:pt>
                <c:pt idx="129">
                  <c:v>2.2946416692716465</c:v>
                </c:pt>
                <c:pt idx="130">
                  <c:v>3.0298862398465243</c:v>
                </c:pt>
                <c:pt idx="131">
                  <c:v>3.2339593692475082</c:v>
                </c:pt>
                <c:pt idx="132">
                  <c:v>3.6908180402062341</c:v>
                </c:pt>
                <c:pt idx="133">
                  <c:v>4.0897945497547772</c:v>
                </c:pt>
                <c:pt idx="134">
                  <c:v>4.9003251385636242</c:v>
                </c:pt>
                <c:pt idx="135">
                  <c:v>4.8094975826292314</c:v>
                </c:pt>
                <c:pt idx="136">
                  <c:v>5.8043047580506695</c:v>
                </c:pt>
                <c:pt idx="137">
                  <c:v>6.497136419929415</c:v>
                </c:pt>
                <c:pt idx="138">
                  <c:v>6.6085565392543382</c:v>
                </c:pt>
                <c:pt idx="139">
                  <c:v>6.1122996395529761</c:v>
                </c:pt>
                <c:pt idx="140">
                  <c:v>6.2912430687309024</c:v>
                </c:pt>
                <c:pt idx="141">
                  <c:v>5.5233504474495376</c:v>
                </c:pt>
                <c:pt idx="142">
                  <c:v>3.9400904855420031</c:v>
                </c:pt>
                <c:pt idx="143">
                  <c:v>3.4237167615635675</c:v>
                </c:pt>
                <c:pt idx="144">
                  <c:v>3.081734990615371</c:v>
                </c:pt>
                <c:pt idx="145">
                  <c:v>2.3278380372806717</c:v>
                </c:pt>
                <c:pt idx="146">
                  <c:v>0.86609060749118827</c:v>
                </c:pt>
                <c:pt idx="147">
                  <c:v>0.64817763590856481</c:v>
                </c:pt>
                <c:pt idx="148">
                  <c:v>-0.31532657819682863</c:v>
                </c:pt>
                <c:pt idx="149">
                  <c:v>-1.3213247835803572</c:v>
                </c:pt>
                <c:pt idx="150">
                  <c:v>-1.9365247885326893</c:v>
                </c:pt>
                <c:pt idx="151">
                  <c:v>-1.0405179400784341</c:v>
                </c:pt>
                <c:pt idx="152">
                  <c:v>-1.6624503533773098</c:v>
                </c:pt>
                <c:pt idx="153">
                  <c:v>-1.4224163310910258</c:v>
                </c:pt>
                <c:pt idx="154">
                  <c:v>-0.68635571995735423</c:v>
                </c:pt>
                <c:pt idx="155">
                  <c:v>-0.38127321053634811</c:v>
                </c:pt>
                <c:pt idx="156">
                  <c:v>1.0608857660798783E-3</c:v>
                </c:pt>
                <c:pt idx="157">
                  <c:v>0.23470084727073021</c:v>
                </c:pt>
                <c:pt idx="158">
                  <c:v>1.4434688231872439</c:v>
                </c:pt>
                <c:pt idx="159">
                  <c:v>1.574202917474965</c:v>
                </c:pt>
                <c:pt idx="160">
                  <c:v>2.1274582072912338</c:v>
                </c:pt>
                <c:pt idx="161">
                  <c:v>2.610120890922941</c:v>
                </c:pt>
                <c:pt idx="162">
                  <c:v>2.7620827538626491</c:v>
                </c:pt>
                <c:pt idx="163">
                  <c:v>2.4748187694313195</c:v>
                </c:pt>
                <c:pt idx="164">
                  <c:v>3.1862813300696837</c:v>
                </c:pt>
                <c:pt idx="165">
                  <c:v>3.2570669800959351</c:v>
                </c:pt>
                <c:pt idx="166">
                  <c:v>3.1529530973891209</c:v>
                </c:pt>
                <c:pt idx="167">
                  <c:v>3.4767140545691078</c:v>
                </c:pt>
                <c:pt idx="168">
                  <c:v>3.2853180124878598</c:v>
                </c:pt>
                <c:pt idx="169">
                  <c:v>3.5895221595957807</c:v>
                </c:pt>
                <c:pt idx="170">
                  <c:v>3.5768768647229221</c:v>
                </c:pt>
                <c:pt idx="171">
                  <c:v>3.5450168649965983</c:v>
                </c:pt>
                <c:pt idx="172">
                  <c:v>3.5692518180855402</c:v>
                </c:pt>
                <c:pt idx="173">
                  <c:v>3.9374833650874352</c:v>
                </c:pt>
                <c:pt idx="174">
                  <c:v>4.0216367730718368</c:v>
                </c:pt>
                <c:pt idx="175">
                  <c:v>3.8269780170091074</c:v>
                </c:pt>
                <c:pt idx="176">
                  <c:v>3.7625146852202862</c:v>
                </c:pt>
                <c:pt idx="177">
                  <c:v>3.720490169426395</c:v>
                </c:pt>
                <c:pt idx="178">
                  <c:v>3.9928130490838307</c:v>
                </c:pt>
                <c:pt idx="179">
                  <c:v>3.569363282161043</c:v>
                </c:pt>
                <c:pt idx="180">
                  <c:v>3.8426888302273143</c:v>
                </c:pt>
                <c:pt idx="181">
                  <c:v>3.8502600896456176</c:v>
                </c:pt>
                <c:pt idx="182">
                  <c:v>3.5615455438904542</c:v>
                </c:pt>
                <c:pt idx="183">
                  <c:v>3.333757436806617</c:v>
                </c:pt>
                <c:pt idx="184">
                  <c:v>2.9187560632252909</c:v>
                </c:pt>
              </c:numCache>
            </c:numRef>
          </c:val>
        </c:ser>
        <c:ser>
          <c:idx val="2"/>
          <c:order val="2"/>
          <c:tx>
            <c:strRef>
              <c:f>'CHARTtoPPT-TOT 2004 Chart 3'!$D$6</c:f>
              <c:strCache>
                <c:ptCount val="1"/>
                <c:pt idx="0">
                  <c:v>Les ménages du dixième décile¹
</c:v>
                </c:pt>
              </c:strCache>
            </c:strRef>
          </c:tx>
          <c:spPr>
            <a:ln>
              <a:solidFill>
                <a:srgbClr val="FFC000"/>
              </a:solidFill>
            </a:ln>
          </c:spPr>
          <c:marker>
            <c:symbol val="none"/>
          </c:marker>
          <c:cat>
            <c:numRef>
              <c:f>'CHARTtoPPT-TOT 2004 Chart 3'!$A$7:$A$191</c:f>
              <c:numCache>
                <c:formatCode>mmm/yy</c:formatCode>
                <c:ptCount val="185"/>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numCache>
            </c:numRef>
          </c:cat>
          <c:val>
            <c:numRef>
              <c:f>'CHARTtoPPT-TOT 2004 Chart 3'!$D$7:$D$191</c:f>
              <c:numCache>
                <c:formatCode>General</c:formatCode>
                <c:ptCount val="185"/>
                <c:pt idx="0">
                  <c:v>2.0618712985842613</c:v>
                </c:pt>
                <c:pt idx="1">
                  <c:v>1.9085050751849186</c:v>
                </c:pt>
                <c:pt idx="2">
                  <c:v>1.26590684905401</c:v>
                </c:pt>
                <c:pt idx="3">
                  <c:v>1.1678007853310746</c:v>
                </c:pt>
                <c:pt idx="4">
                  <c:v>1.4968858120715467</c:v>
                </c:pt>
                <c:pt idx="5">
                  <c:v>1.6208920403959937</c:v>
                </c:pt>
                <c:pt idx="6">
                  <c:v>1.8792204807600799</c:v>
                </c:pt>
                <c:pt idx="7">
                  <c:v>1.5011163480345808</c:v>
                </c:pt>
                <c:pt idx="8">
                  <c:v>1.5071885954369479</c:v>
                </c:pt>
                <c:pt idx="9">
                  <c:v>1.2136469354891317</c:v>
                </c:pt>
                <c:pt idx="10">
                  <c:v>1.3397032199745196</c:v>
                </c:pt>
                <c:pt idx="11">
                  <c:v>0.95687950747562789</c:v>
                </c:pt>
                <c:pt idx="12">
                  <c:v>0.63948139815042104</c:v>
                </c:pt>
                <c:pt idx="13">
                  <c:v>0.85471517846498224</c:v>
                </c:pt>
                <c:pt idx="14">
                  <c:v>1.0921614955476495</c:v>
                </c:pt>
                <c:pt idx="15">
                  <c:v>1.2903579969031362</c:v>
                </c:pt>
                <c:pt idx="16">
                  <c:v>1.3054399438584108</c:v>
                </c:pt>
                <c:pt idx="17">
                  <c:v>1.2237882158259377</c:v>
                </c:pt>
                <c:pt idx="18">
                  <c:v>1.2544222018965101</c:v>
                </c:pt>
                <c:pt idx="19">
                  <c:v>1.2273931006979484</c:v>
                </c:pt>
                <c:pt idx="20">
                  <c:v>1.0170904928998188</c:v>
                </c:pt>
                <c:pt idx="21">
                  <c:v>0.97624577588266681</c:v>
                </c:pt>
                <c:pt idx="22">
                  <c:v>0.90665053376743909</c:v>
                </c:pt>
                <c:pt idx="23">
                  <c:v>1.0134046057968855</c:v>
                </c:pt>
                <c:pt idx="24">
                  <c:v>1.0908934043444058</c:v>
                </c:pt>
                <c:pt idx="25">
                  <c:v>1.1134152247592959</c:v>
                </c:pt>
                <c:pt idx="26">
                  <c:v>1.3317726759656479</c:v>
                </c:pt>
                <c:pt idx="27">
                  <c:v>1.2574342178521813</c:v>
                </c:pt>
                <c:pt idx="28">
                  <c:v>0.96472299531207284</c:v>
                </c:pt>
                <c:pt idx="29">
                  <c:v>0.84951637569270466</c:v>
                </c:pt>
                <c:pt idx="30">
                  <c:v>0.73641148311447435</c:v>
                </c:pt>
                <c:pt idx="31">
                  <c:v>0.98933726080452356</c:v>
                </c:pt>
                <c:pt idx="32">
                  <c:v>1.2756432985516757</c:v>
                </c:pt>
                <c:pt idx="33">
                  <c:v>1.3394827583524278</c:v>
                </c:pt>
                <c:pt idx="34">
                  <c:v>1.543485791916499</c:v>
                </c:pt>
                <c:pt idx="35">
                  <c:v>1.9428744104694968</c:v>
                </c:pt>
                <c:pt idx="36">
                  <c:v>1.8189158962774066</c:v>
                </c:pt>
                <c:pt idx="37">
                  <c:v>1.8915755051452714</c:v>
                </c:pt>
                <c:pt idx="38">
                  <c:v>2.2182480380731553</c:v>
                </c:pt>
                <c:pt idx="39">
                  <c:v>2.0290079485997041</c:v>
                </c:pt>
                <c:pt idx="40">
                  <c:v>2.0440724994029047</c:v>
                </c:pt>
                <c:pt idx="41">
                  <c:v>2.585383437914146</c:v>
                </c:pt>
                <c:pt idx="42">
                  <c:v>2.6644964797239332</c:v>
                </c:pt>
                <c:pt idx="43">
                  <c:v>2.8041336598072073</c:v>
                </c:pt>
                <c:pt idx="44">
                  <c:v>3.1927633044212635</c:v>
                </c:pt>
                <c:pt idx="45">
                  <c:v>2.855137280522936</c:v>
                </c:pt>
                <c:pt idx="46">
                  <c:v>2.9763025972413315</c:v>
                </c:pt>
                <c:pt idx="47">
                  <c:v>2.4177048539264736</c:v>
                </c:pt>
                <c:pt idx="48">
                  <c:v>2.0992459890964312</c:v>
                </c:pt>
                <c:pt idx="49">
                  <c:v>2.1864808920883272</c:v>
                </c:pt>
                <c:pt idx="50">
                  <c:v>2.0237563134936738</c:v>
                </c:pt>
                <c:pt idx="51">
                  <c:v>2.6972483306635144</c:v>
                </c:pt>
                <c:pt idx="52">
                  <c:v>3.0591657829565975</c:v>
                </c:pt>
                <c:pt idx="53">
                  <c:v>2.9429894061899997</c:v>
                </c:pt>
                <c:pt idx="54">
                  <c:v>2.7069059586417374</c:v>
                </c:pt>
                <c:pt idx="55">
                  <c:v>2.675813518010739</c:v>
                </c:pt>
                <c:pt idx="56">
                  <c:v>2.3138219066050514</c:v>
                </c:pt>
                <c:pt idx="57">
                  <c:v>2.4276522474065541</c:v>
                </c:pt>
                <c:pt idx="58">
                  <c:v>2.2948552237085131</c:v>
                </c:pt>
                <c:pt idx="59">
                  <c:v>2.3154285345524652</c:v>
                </c:pt>
                <c:pt idx="60">
                  <c:v>3.0138143877341372</c:v>
                </c:pt>
                <c:pt idx="61">
                  <c:v>2.7962259927090996</c:v>
                </c:pt>
                <c:pt idx="62">
                  <c:v>2.8160199133724793</c:v>
                </c:pt>
                <c:pt idx="63">
                  <c:v>2.0172377922387912</c:v>
                </c:pt>
                <c:pt idx="64">
                  <c:v>1.6167384223747749</c:v>
                </c:pt>
                <c:pt idx="65">
                  <c:v>1.1460638752335277</c:v>
                </c:pt>
                <c:pt idx="66">
                  <c:v>1.459324889734658</c:v>
                </c:pt>
                <c:pt idx="67">
                  <c:v>1.4888355611883513</c:v>
                </c:pt>
                <c:pt idx="68">
                  <c:v>1.467910519381022</c:v>
                </c:pt>
                <c:pt idx="69">
                  <c:v>1.561274686620417</c:v>
                </c:pt>
                <c:pt idx="70">
                  <c:v>1.3239789341383372</c:v>
                </c:pt>
                <c:pt idx="71">
                  <c:v>1.6143080327310821</c:v>
                </c:pt>
                <c:pt idx="72">
                  <c:v>1.4010971006961359</c:v>
                </c:pt>
                <c:pt idx="73">
                  <c:v>1.8445989688589353</c:v>
                </c:pt>
                <c:pt idx="74">
                  <c:v>1.8888326489147067</c:v>
                </c:pt>
                <c:pt idx="75">
                  <c:v>1.6674054075786149</c:v>
                </c:pt>
                <c:pt idx="76">
                  <c:v>1.1895389613616032</c:v>
                </c:pt>
                <c:pt idx="77">
                  <c:v>1.7247553127746058</c:v>
                </c:pt>
                <c:pt idx="78">
                  <c:v>1.602408895520635</c:v>
                </c:pt>
                <c:pt idx="79">
                  <c:v>1.8235398855374056</c:v>
                </c:pt>
                <c:pt idx="80">
                  <c:v>1.8431091800075845</c:v>
                </c:pt>
                <c:pt idx="81">
                  <c:v>1.5682133118334329</c:v>
                </c:pt>
                <c:pt idx="82">
                  <c:v>1.8159950547148138</c:v>
                </c:pt>
                <c:pt idx="83">
                  <c:v>1.6980083192867044</c:v>
                </c:pt>
                <c:pt idx="84">
                  <c:v>1.5830739310646269</c:v>
                </c:pt>
                <c:pt idx="85">
                  <c:v>1.3027576215624008</c:v>
                </c:pt>
                <c:pt idx="86">
                  <c:v>1.1037702383791754</c:v>
                </c:pt>
                <c:pt idx="87">
                  <c:v>1.8246473533160223</c:v>
                </c:pt>
                <c:pt idx="88">
                  <c:v>2.4399609021997106</c:v>
                </c:pt>
                <c:pt idx="89">
                  <c:v>2.1176037548046982</c:v>
                </c:pt>
                <c:pt idx="90">
                  <c:v>2.2741240044342312</c:v>
                </c:pt>
                <c:pt idx="91">
                  <c:v>2.1735503538527601</c:v>
                </c:pt>
                <c:pt idx="92">
                  <c:v>1.9649275206905965</c:v>
                </c:pt>
                <c:pt idx="93">
                  <c:v>2.6681564447111672</c:v>
                </c:pt>
                <c:pt idx="94">
                  <c:v>2.3899050914208511</c:v>
                </c:pt>
                <c:pt idx="95">
                  <c:v>2.1311305715081996</c:v>
                </c:pt>
                <c:pt idx="96">
                  <c:v>1.5453522131082087</c:v>
                </c:pt>
                <c:pt idx="97">
                  <c:v>1.6832813890200082</c:v>
                </c:pt>
                <c:pt idx="98">
                  <c:v>2.2498637575152589</c:v>
                </c:pt>
                <c:pt idx="99">
                  <c:v>2.0592541023380253</c:v>
                </c:pt>
                <c:pt idx="100">
                  <c:v>1.9374106483844407</c:v>
                </c:pt>
                <c:pt idx="101">
                  <c:v>2.2866506557585478</c:v>
                </c:pt>
                <c:pt idx="102">
                  <c:v>2.2954876067686087</c:v>
                </c:pt>
                <c:pt idx="103">
                  <c:v>2.2859878332109895</c:v>
                </c:pt>
                <c:pt idx="104">
                  <c:v>2.3460138120166887</c:v>
                </c:pt>
                <c:pt idx="105">
                  <c:v>2.0679056310564112</c:v>
                </c:pt>
                <c:pt idx="106">
                  <c:v>2.0580061540932384</c:v>
                </c:pt>
                <c:pt idx="107">
                  <c:v>2.4657675055425941</c:v>
                </c:pt>
                <c:pt idx="108">
                  <c:v>2.7239860975333947</c:v>
                </c:pt>
                <c:pt idx="109">
                  <c:v>2.6675191561915899</c:v>
                </c:pt>
                <c:pt idx="110">
                  <c:v>1.9679720082973251</c:v>
                </c:pt>
                <c:pt idx="111">
                  <c:v>2.3123694049144818</c:v>
                </c:pt>
                <c:pt idx="112">
                  <c:v>2.5776528621515471</c:v>
                </c:pt>
                <c:pt idx="113">
                  <c:v>2.3141002929569119</c:v>
                </c:pt>
                <c:pt idx="114">
                  <c:v>2.3880326790379991</c:v>
                </c:pt>
                <c:pt idx="115">
                  <c:v>2.3765320237109302</c:v>
                </c:pt>
                <c:pt idx="116">
                  <c:v>1.9466825196430513</c:v>
                </c:pt>
                <c:pt idx="117">
                  <c:v>1.6926723011669205</c:v>
                </c:pt>
                <c:pt idx="118">
                  <c:v>2.1228291953176988</c:v>
                </c:pt>
                <c:pt idx="119">
                  <c:v>2.045343653492715</c:v>
                </c:pt>
                <c:pt idx="120">
                  <c:v>1.6391823218361086</c:v>
                </c:pt>
                <c:pt idx="121">
                  <c:v>1.7433904900409516</c:v>
                </c:pt>
                <c:pt idx="122">
                  <c:v>1.8372408732273637</c:v>
                </c:pt>
                <c:pt idx="123">
                  <c:v>1.7968999525630687</c:v>
                </c:pt>
                <c:pt idx="124">
                  <c:v>1.3531552155063631</c:v>
                </c:pt>
                <c:pt idx="125">
                  <c:v>1.3947019680653705</c:v>
                </c:pt>
                <c:pt idx="126">
                  <c:v>1.500392404967688</c:v>
                </c:pt>
                <c:pt idx="127">
                  <c:v>1.2312424725348543</c:v>
                </c:pt>
                <c:pt idx="128">
                  <c:v>1.5877781815277769</c:v>
                </c:pt>
                <c:pt idx="129">
                  <c:v>2.2956697069227205</c:v>
                </c:pt>
                <c:pt idx="130">
                  <c:v>2.9309795695190877</c:v>
                </c:pt>
                <c:pt idx="131">
                  <c:v>3.0738861881119748</c:v>
                </c:pt>
                <c:pt idx="132">
                  <c:v>3.3622761296455459</c:v>
                </c:pt>
                <c:pt idx="133">
                  <c:v>3.491932963924981</c:v>
                </c:pt>
                <c:pt idx="134">
                  <c:v>4.2148302442822843</c:v>
                </c:pt>
                <c:pt idx="135">
                  <c:v>3.9066372045450493</c:v>
                </c:pt>
                <c:pt idx="136">
                  <c:v>4.9668278946474853</c:v>
                </c:pt>
                <c:pt idx="137">
                  <c:v>5.5233643657618181</c:v>
                </c:pt>
                <c:pt idx="138">
                  <c:v>5.6237695162097294</c:v>
                </c:pt>
                <c:pt idx="139">
                  <c:v>5.1219038421412826</c:v>
                </c:pt>
                <c:pt idx="140">
                  <c:v>5.1584504433839218</c:v>
                </c:pt>
                <c:pt idx="141">
                  <c:v>4.4816802777311038</c:v>
                </c:pt>
                <c:pt idx="142">
                  <c:v>2.9450874135058527</c:v>
                </c:pt>
                <c:pt idx="143">
                  <c:v>2.4399077137540406</c:v>
                </c:pt>
                <c:pt idx="144">
                  <c:v>2.153859309918825</c:v>
                </c:pt>
                <c:pt idx="145">
                  <c:v>1.9015621828712752</c:v>
                </c:pt>
                <c:pt idx="146">
                  <c:v>0.64935039024385266</c:v>
                </c:pt>
                <c:pt idx="147">
                  <c:v>0.7178259683282342</c:v>
                </c:pt>
                <c:pt idx="148">
                  <c:v>-0.22963993932446641</c:v>
                </c:pt>
                <c:pt idx="149">
                  <c:v>-0.84398017662606928</c:v>
                </c:pt>
                <c:pt idx="150">
                  <c:v>-1.4071269523350018</c:v>
                </c:pt>
                <c:pt idx="151">
                  <c:v>-0.54037442438453764</c:v>
                </c:pt>
                <c:pt idx="152">
                  <c:v>-0.84956038762949992</c:v>
                </c:pt>
                <c:pt idx="153">
                  <c:v>-0.6594463600514967</c:v>
                </c:pt>
                <c:pt idx="154">
                  <c:v>0.21371338888152031</c:v>
                </c:pt>
                <c:pt idx="155">
                  <c:v>0.60176724762939271</c:v>
                </c:pt>
                <c:pt idx="156">
                  <c:v>1.0434310428345968</c:v>
                </c:pt>
                <c:pt idx="157">
                  <c:v>1.0627839093420026</c:v>
                </c:pt>
                <c:pt idx="158">
                  <c:v>1.9216271943537815</c:v>
                </c:pt>
                <c:pt idx="159">
                  <c:v>2.0537725928319941</c:v>
                </c:pt>
                <c:pt idx="160">
                  <c:v>2.4932076415148385</c:v>
                </c:pt>
                <c:pt idx="161">
                  <c:v>2.5364770676987272</c:v>
                </c:pt>
                <c:pt idx="162">
                  <c:v>2.62442243266785</c:v>
                </c:pt>
                <c:pt idx="163">
                  <c:v>2.4172272246223878</c:v>
                </c:pt>
                <c:pt idx="164">
                  <c:v>2.9189480663514447</c:v>
                </c:pt>
                <c:pt idx="165">
                  <c:v>3.0076290029869455</c:v>
                </c:pt>
                <c:pt idx="166">
                  <c:v>2.8400078998334521</c:v>
                </c:pt>
                <c:pt idx="167">
                  <c:v>3.042730320751331</c:v>
                </c:pt>
                <c:pt idx="168">
                  <c:v>3.182061376328571</c:v>
                </c:pt>
                <c:pt idx="169">
                  <c:v>3.2642332750872258</c:v>
                </c:pt>
                <c:pt idx="170">
                  <c:v>3.4474674989451342</c:v>
                </c:pt>
                <c:pt idx="171">
                  <c:v>3.3457897003735804</c:v>
                </c:pt>
                <c:pt idx="172">
                  <c:v>3.2332976648158382</c:v>
                </c:pt>
                <c:pt idx="173">
                  <c:v>3.5296387721247102</c:v>
                </c:pt>
                <c:pt idx="174">
                  <c:v>3.6321744482047613</c:v>
                </c:pt>
                <c:pt idx="175">
                  <c:v>3.4791703797970142</c:v>
                </c:pt>
                <c:pt idx="176">
                  <c:v>3.428446095195592</c:v>
                </c:pt>
                <c:pt idx="177">
                  <c:v>3.4805256141768437</c:v>
                </c:pt>
                <c:pt idx="178">
                  <c:v>3.8017902101566534</c:v>
                </c:pt>
                <c:pt idx="179">
                  <c:v>3.458736368886496</c:v>
                </c:pt>
                <c:pt idx="180">
                  <c:v>3.5353151886529552</c:v>
                </c:pt>
                <c:pt idx="181">
                  <c:v>3.5862642540912315</c:v>
                </c:pt>
                <c:pt idx="182">
                  <c:v>3.3012064952678379</c:v>
                </c:pt>
                <c:pt idx="183">
                  <c:v>3.111138843968785</c:v>
                </c:pt>
                <c:pt idx="184">
                  <c:v>2.7797299655368146</c:v>
                </c:pt>
              </c:numCache>
            </c:numRef>
          </c:val>
        </c:ser>
        <c:marker val="1"/>
        <c:axId val="219799936"/>
        <c:axId val="219801472"/>
      </c:lineChart>
      <c:dateAx>
        <c:axId val="219799936"/>
        <c:scaling>
          <c:orientation val="minMax"/>
          <c:max val="41244"/>
          <c:min val="35431"/>
        </c:scaling>
        <c:axPos val="b"/>
        <c:numFmt formatCode="yyyy" sourceLinked="0"/>
        <c:majorTickMark val="none"/>
        <c:tickLblPos val="nextTo"/>
        <c:crossAx val="219801472"/>
        <c:crosses val="autoZero"/>
        <c:auto val="1"/>
        <c:lblOffset val="100"/>
        <c:majorUnit val="12"/>
        <c:minorUnit val="12"/>
      </c:dateAx>
      <c:valAx>
        <c:axId val="219801472"/>
        <c:scaling>
          <c:orientation val="minMax"/>
        </c:scaling>
        <c:axPos val="l"/>
        <c:majorGridlines>
          <c:spPr>
            <a:ln>
              <a:prstDash val="dash"/>
            </a:ln>
          </c:spPr>
        </c:majorGridlines>
        <c:numFmt formatCode="General" sourceLinked="1"/>
        <c:tickLblPos val="nextTo"/>
        <c:crossAx val="219799936"/>
        <c:crosses val="autoZero"/>
        <c:crossBetween val="between"/>
      </c:valAx>
      <c:spPr>
        <a:solidFill>
          <a:srgbClr val="FFFFFF"/>
        </a:solidFill>
      </c:spPr>
    </c:plotArea>
    <c:legend>
      <c:legendPos val="r"/>
      <c:layout>
        <c:manualLayout>
          <c:xMode val="edge"/>
          <c:yMode val="edge"/>
          <c:x val="8.3773856527104507E-2"/>
          <c:y val="0.12344587042097672"/>
          <c:w val="0.52046292509074144"/>
          <c:h val="0.20325561283553334"/>
        </c:manualLayout>
      </c:layout>
      <c:overlay val="1"/>
      <c:spPr>
        <a:noFill/>
        <a:ln>
          <a:noFill/>
        </a:ln>
      </c:spPr>
      <c:txPr>
        <a:bodyPr/>
        <a:lstStyle/>
        <a:p>
          <a:pPr>
            <a:defRPr sz="1000"/>
          </a:pPr>
          <a:endParaRPr lang="nl-BE"/>
        </a:p>
      </c:txPr>
    </c:legend>
    <c:plotVisOnly val="1"/>
  </c:chart>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9.1303999385723367E-2"/>
          <c:y val="3.4187908714800611E-2"/>
          <c:w val="0.89228254593913159"/>
          <c:h val="0.89786956715156352"/>
        </c:manualLayout>
      </c:layout>
      <c:lineChart>
        <c:grouping val="standard"/>
        <c:ser>
          <c:idx val="0"/>
          <c:order val="0"/>
          <c:tx>
            <c:strRef>
              <c:f>'CHARTtoPPT-GRAPH 2 Chart 6'!$B$6</c:f>
              <c:strCache>
                <c:ptCount val="1"/>
                <c:pt idx="0">
                  <c:v>Indice national</c:v>
                </c:pt>
              </c:strCache>
            </c:strRef>
          </c:tx>
          <c:spPr>
            <a:ln w="38100">
              <a:solidFill>
                <a:prstClr val="black"/>
              </a:solidFill>
              <a:prstDash val="sysDot"/>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6'!$B$7:$B$143</c:f>
              <c:numCache>
                <c:formatCode>General</c:formatCode>
                <c:ptCount val="137"/>
                <c:pt idx="0">
                  <c:v>0.70865976561950128</c:v>
                </c:pt>
                <c:pt idx="1">
                  <c:v>0.71390501141325335</c:v>
                </c:pt>
                <c:pt idx="2">
                  <c:v>0.71674717856657044</c:v>
                </c:pt>
                <c:pt idx="3">
                  <c:v>0.73489098475108894</c:v>
                </c:pt>
                <c:pt idx="4">
                  <c:v>0.76642350940480874</c:v>
                </c:pt>
                <c:pt idx="5">
                  <c:v>0.78844992177325957</c:v>
                </c:pt>
                <c:pt idx="6">
                  <c:v>0.80013211084305058</c:v>
                </c:pt>
                <c:pt idx="7">
                  <c:v>0.81251408020288829</c:v>
                </c:pt>
                <c:pt idx="8">
                  <c:v>0.81639365638590777</c:v>
                </c:pt>
                <c:pt idx="9">
                  <c:v>0.81895455164000863</c:v>
                </c:pt>
                <c:pt idx="10">
                  <c:v>0.81977163053807978</c:v>
                </c:pt>
                <c:pt idx="11">
                  <c:v>0.81603715045401803</c:v>
                </c:pt>
                <c:pt idx="12">
                  <c:v>0.81458381650461065</c:v>
                </c:pt>
                <c:pt idx="13">
                  <c:v>0.81035858573473496</c:v>
                </c:pt>
                <c:pt idx="14">
                  <c:v>0.81062940303874098</c:v>
                </c:pt>
                <c:pt idx="15">
                  <c:v>0.80566396801959883</c:v>
                </c:pt>
                <c:pt idx="16">
                  <c:v>0.80531538426683957</c:v>
                </c:pt>
                <c:pt idx="17">
                  <c:v>0.81214220843302765</c:v>
                </c:pt>
                <c:pt idx="18">
                  <c:v>0.81083079789562151</c:v>
                </c:pt>
                <c:pt idx="19">
                  <c:v>0.8074670369596415</c:v>
                </c:pt>
                <c:pt idx="20">
                  <c:v>0.79968048969770122</c:v>
                </c:pt>
                <c:pt idx="21">
                  <c:v>0.78936749782510152</c:v>
                </c:pt>
                <c:pt idx="22">
                  <c:v>0.7792760125164796</c:v>
                </c:pt>
                <c:pt idx="23">
                  <c:v>0.76670621945848727</c:v>
                </c:pt>
                <c:pt idx="24">
                  <c:v>0.76054122602320595</c:v>
                </c:pt>
                <c:pt idx="25">
                  <c:v>0.74758837617276841</c:v>
                </c:pt>
                <c:pt idx="26">
                  <c:v>0.74033265225621869</c:v>
                </c:pt>
                <c:pt idx="27">
                  <c:v>0.73457271409316161</c:v>
                </c:pt>
                <c:pt idx="28">
                  <c:v>0.72885120196334263</c:v>
                </c:pt>
                <c:pt idx="29">
                  <c:v>0.70795237775265862</c:v>
                </c:pt>
                <c:pt idx="30">
                  <c:v>0.68347460051941766</c:v>
                </c:pt>
                <c:pt idx="31">
                  <c:v>0.66480721393518205</c:v>
                </c:pt>
                <c:pt idx="32">
                  <c:v>0.65381492190609769</c:v>
                </c:pt>
                <c:pt idx="33">
                  <c:v>0.64834048384069765</c:v>
                </c:pt>
                <c:pt idx="34">
                  <c:v>0.6442298369242152</c:v>
                </c:pt>
                <c:pt idx="35">
                  <c:v>0.64572401404983226</c:v>
                </c:pt>
                <c:pt idx="36">
                  <c:v>0.64802470361112685</c:v>
                </c:pt>
                <c:pt idx="37">
                  <c:v>0.65786114379532767</c:v>
                </c:pt>
                <c:pt idx="38">
                  <c:v>0.67005877119254365</c:v>
                </c:pt>
                <c:pt idx="39">
                  <c:v>0.67019598181743445</c:v>
                </c:pt>
                <c:pt idx="40">
                  <c:v>0.67526170451732415</c:v>
                </c:pt>
                <c:pt idx="41">
                  <c:v>0.66805407676032824</c:v>
                </c:pt>
                <c:pt idx="42">
                  <c:v>0.66092136832705362</c:v>
                </c:pt>
                <c:pt idx="43">
                  <c:v>0.64948316352154367</c:v>
                </c:pt>
                <c:pt idx="44">
                  <c:v>0.61816005270002095</c:v>
                </c:pt>
                <c:pt idx="45">
                  <c:v>0.61427423140068205</c:v>
                </c:pt>
                <c:pt idx="46">
                  <c:v>0.59774893469743084</c:v>
                </c:pt>
                <c:pt idx="47">
                  <c:v>0.59431019446344557</c:v>
                </c:pt>
                <c:pt idx="48">
                  <c:v>0.59488487376566157</c:v>
                </c:pt>
                <c:pt idx="49">
                  <c:v>0.5999708718173945</c:v>
                </c:pt>
                <c:pt idx="50">
                  <c:v>0.6207150674022146</c:v>
                </c:pt>
                <c:pt idx="51">
                  <c:v>0.62014952175630111</c:v>
                </c:pt>
                <c:pt idx="52">
                  <c:v>0.60183812104511891</c:v>
                </c:pt>
                <c:pt idx="53">
                  <c:v>0.59968459712530187</c:v>
                </c:pt>
                <c:pt idx="54">
                  <c:v>0.6153010859328305</c:v>
                </c:pt>
                <c:pt idx="55">
                  <c:v>0.62881462005068967</c:v>
                </c:pt>
                <c:pt idx="56">
                  <c:v>0.65033581426294762</c:v>
                </c:pt>
                <c:pt idx="57">
                  <c:v>0.65217505674887899</c:v>
                </c:pt>
                <c:pt idx="58">
                  <c:v>0.65695338224147926</c:v>
                </c:pt>
                <c:pt idx="59">
                  <c:v>0.66872977336840378</c:v>
                </c:pt>
                <c:pt idx="60">
                  <c:v>0.66209413675952822</c:v>
                </c:pt>
                <c:pt idx="61">
                  <c:v>0.65827148572930061</c:v>
                </c:pt>
                <c:pt idx="62">
                  <c:v>0.65255000251684858</c:v>
                </c:pt>
                <c:pt idx="63">
                  <c:v>0.65196660038923915</c:v>
                </c:pt>
                <c:pt idx="64">
                  <c:v>0.64506974673022954</c:v>
                </c:pt>
                <c:pt idx="65">
                  <c:v>0.62336158233439765</c:v>
                </c:pt>
                <c:pt idx="66">
                  <c:v>0.6163891261616482</c:v>
                </c:pt>
                <c:pt idx="67">
                  <c:v>0.60840753740042963</c:v>
                </c:pt>
                <c:pt idx="68">
                  <c:v>0.60928488503654921</c:v>
                </c:pt>
                <c:pt idx="69">
                  <c:v>0.61184353004030734</c:v>
                </c:pt>
                <c:pt idx="70">
                  <c:v>0.6014288880775136</c:v>
                </c:pt>
                <c:pt idx="71">
                  <c:v>0.59586233120175147</c:v>
                </c:pt>
                <c:pt idx="72">
                  <c:v>0.58517447589207949</c:v>
                </c:pt>
                <c:pt idx="73">
                  <c:v>0.58492881449182765</c:v>
                </c:pt>
                <c:pt idx="74">
                  <c:v>0.58424751743930214</c:v>
                </c:pt>
                <c:pt idx="75">
                  <c:v>0.5793794707676746</c:v>
                </c:pt>
                <c:pt idx="76">
                  <c:v>0.57105410279901403</c:v>
                </c:pt>
                <c:pt idx="77">
                  <c:v>0.57864386029046122</c:v>
                </c:pt>
                <c:pt idx="78">
                  <c:v>0.58155854676014818</c:v>
                </c:pt>
                <c:pt idx="79">
                  <c:v>0.59640296512665014</c:v>
                </c:pt>
                <c:pt idx="80">
                  <c:v>0.60068413618433303</c:v>
                </c:pt>
                <c:pt idx="81">
                  <c:v>0.59707491454567863</c:v>
                </c:pt>
                <c:pt idx="82">
                  <c:v>0.60909505160011534</c:v>
                </c:pt>
                <c:pt idx="83">
                  <c:v>0.62329407217560728</c:v>
                </c:pt>
                <c:pt idx="84">
                  <c:v>0.64728421839558514</c:v>
                </c:pt>
                <c:pt idx="85">
                  <c:v>0.66770915872522962</c:v>
                </c:pt>
                <c:pt idx="86">
                  <c:v>0.7189109472380697</c:v>
                </c:pt>
                <c:pt idx="87">
                  <c:v>0.76568701858875821</c:v>
                </c:pt>
                <c:pt idx="88">
                  <c:v>0.87093289759972936</c:v>
                </c:pt>
                <c:pt idx="89">
                  <c:v>1.0009986801772841</c:v>
                </c:pt>
                <c:pt idx="90">
                  <c:v>1.1183481680144831</c:v>
                </c:pt>
                <c:pt idx="91">
                  <c:v>1.19139146032773</c:v>
                </c:pt>
                <c:pt idx="92">
                  <c:v>1.2580192514841622</c:v>
                </c:pt>
                <c:pt idx="93">
                  <c:v>1.2925062487535444</c:v>
                </c:pt>
                <c:pt idx="94">
                  <c:v>1.2937922680089877</c:v>
                </c:pt>
                <c:pt idx="95">
                  <c:v>1.2921823931882241</c:v>
                </c:pt>
                <c:pt idx="96">
                  <c:v>1.2917973529569438</c:v>
                </c:pt>
                <c:pt idx="97">
                  <c:v>1.2966632736910717</c:v>
                </c:pt>
                <c:pt idx="98">
                  <c:v>1.3301993988194372</c:v>
                </c:pt>
                <c:pt idx="99">
                  <c:v>1.3630107635615247</c:v>
                </c:pt>
                <c:pt idx="100">
                  <c:v>1.4293946684006671</c:v>
                </c:pt>
                <c:pt idx="101">
                  <c:v>1.5228424147911241</c:v>
                </c:pt>
                <c:pt idx="102">
                  <c:v>1.6330245061345559</c:v>
                </c:pt>
                <c:pt idx="103">
                  <c:v>1.6909874151119981</c:v>
                </c:pt>
                <c:pt idx="104">
                  <c:v>1.7587151394244469</c:v>
                </c:pt>
                <c:pt idx="105">
                  <c:v>1.8166413723461179</c:v>
                </c:pt>
                <c:pt idx="106">
                  <c:v>1.8439480549576697</c:v>
                </c:pt>
                <c:pt idx="107">
                  <c:v>1.8581061228554783</c:v>
                </c:pt>
                <c:pt idx="108">
                  <c:v>1.8666640167611457</c:v>
                </c:pt>
                <c:pt idx="109">
                  <c:v>1.8746667196962761</c:v>
                </c:pt>
                <c:pt idx="110">
                  <c:v>1.8748063176628318</c:v>
                </c:pt>
                <c:pt idx="111">
                  <c:v>1.8749165708635567</c:v>
                </c:pt>
                <c:pt idx="112">
                  <c:v>1.8751562910700919</c:v>
                </c:pt>
                <c:pt idx="113">
                  <c:v>1.8766243420227759</c:v>
                </c:pt>
                <c:pt idx="114">
                  <c:v>1.8780022310866453</c:v>
                </c:pt>
                <c:pt idx="115">
                  <c:v>1.8780210008854699</c:v>
                </c:pt>
                <c:pt idx="116">
                  <c:v>1.8792658275077461</c:v>
                </c:pt>
                <c:pt idx="117">
                  <c:v>1.8806767102739856</c:v>
                </c:pt>
                <c:pt idx="118">
                  <c:v>1.8823146980897858</c:v>
                </c:pt>
                <c:pt idx="119">
                  <c:v>1.8867928716750177</c:v>
                </c:pt>
                <c:pt idx="120">
                  <c:v>1.8922331129001833</c:v>
                </c:pt>
                <c:pt idx="121">
                  <c:v>1.8997206734595693</c:v>
                </c:pt>
                <c:pt idx="122">
                  <c:v>1.908578255948437</c:v>
                </c:pt>
                <c:pt idx="123">
                  <c:v>1.9151898094624904</c:v>
                </c:pt>
                <c:pt idx="124">
                  <c:v>1.9161241834720499</c:v>
                </c:pt>
                <c:pt idx="125">
                  <c:v>1.920407569079658</c:v>
                </c:pt>
                <c:pt idx="126">
                  <c:v>1.9254557124450964</c:v>
                </c:pt>
                <c:pt idx="127">
                  <c:v>1.9238329409719441</c:v>
                </c:pt>
                <c:pt idx="128">
                  <c:v>1.9252504649284179</c:v>
                </c:pt>
                <c:pt idx="129">
                  <c:v>1.9311292658897599</c:v>
                </c:pt>
                <c:pt idx="130">
                  <c:v>1.9398162209427241</c:v>
                </c:pt>
                <c:pt idx="131">
                  <c:v>1.9430726064492507</c:v>
                </c:pt>
                <c:pt idx="132">
                  <c:v>1.9451556433945361</c:v>
                </c:pt>
                <c:pt idx="133">
                  <c:v>1.9454215429077428</c:v>
                </c:pt>
                <c:pt idx="134">
                  <c:v>1.9304516756643937</c:v>
                </c:pt>
                <c:pt idx="135">
                  <c:v>1.9181446199010201</c:v>
                </c:pt>
                <c:pt idx="136">
                  <c:v>1.876965433859431</c:v>
                </c:pt>
              </c:numCache>
            </c:numRef>
          </c:val>
        </c:ser>
        <c:ser>
          <c:idx val="1"/>
          <c:order val="1"/>
          <c:tx>
            <c:strRef>
              <c:f>'CHARTtoPPT-GRAPH 2 Chart 6'!$C$6</c:f>
              <c:strCache>
                <c:ptCount val="1"/>
                <c:pt idx="0">
                  <c:v>Indice-santé</c:v>
                </c:pt>
              </c:strCache>
            </c:strRef>
          </c:tx>
          <c:spPr>
            <a:ln>
              <a:solidFill>
                <a:srgbClr val="C0000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6'!$C$7:$C$143</c:f>
              <c:numCache>
                <c:formatCode>General</c:formatCode>
                <c:ptCount val="137"/>
                <c:pt idx="0">
                  <c:v>0.48909104866825509</c:v>
                </c:pt>
                <c:pt idx="1">
                  <c:v>0.50312906915795019</c:v>
                </c:pt>
                <c:pt idx="2">
                  <c:v>0.51239950085743458</c:v>
                </c:pt>
                <c:pt idx="3">
                  <c:v>0.54221001507295441</c:v>
                </c:pt>
                <c:pt idx="4">
                  <c:v>0.59140441493677798</c:v>
                </c:pt>
                <c:pt idx="5">
                  <c:v>0.642129564351546</c:v>
                </c:pt>
                <c:pt idx="6">
                  <c:v>0.67898561542464753</c:v>
                </c:pt>
                <c:pt idx="7">
                  <c:v>0.71267013866305373</c:v>
                </c:pt>
                <c:pt idx="8">
                  <c:v>0.73296153689927901</c:v>
                </c:pt>
                <c:pt idx="9">
                  <c:v>0.75714447720354083</c:v>
                </c:pt>
                <c:pt idx="10">
                  <c:v>0.7741633951600061</c:v>
                </c:pt>
                <c:pt idx="11">
                  <c:v>0.78234202079974557</c:v>
                </c:pt>
                <c:pt idx="12">
                  <c:v>0.8013760606439595</c:v>
                </c:pt>
                <c:pt idx="13">
                  <c:v>0.81664591736630676</c:v>
                </c:pt>
                <c:pt idx="14">
                  <c:v>0.83133068000625288</c:v>
                </c:pt>
                <c:pt idx="15">
                  <c:v>0.83029434497634258</c:v>
                </c:pt>
                <c:pt idx="16">
                  <c:v>0.82945500201429256</c:v>
                </c:pt>
                <c:pt idx="17">
                  <c:v>0.83312293270823279</c:v>
                </c:pt>
                <c:pt idx="18">
                  <c:v>0.83316562778771652</c:v>
                </c:pt>
                <c:pt idx="19">
                  <c:v>0.83546249848398679</c:v>
                </c:pt>
                <c:pt idx="20">
                  <c:v>0.83393366742237462</c:v>
                </c:pt>
                <c:pt idx="21">
                  <c:v>0.83427260699981065</c:v>
                </c:pt>
                <c:pt idx="22">
                  <c:v>0.83570457589390001</c:v>
                </c:pt>
                <c:pt idx="23">
                  <c:v>0.83467369798759405</c:v>
                </c:pt>
                <c:pt idx="24">
                  <c:v>0.84059518145751133</c:v>
                </c:pt>
                <c:pt idx="25">
                  <c:v>0.83876609199150021</c:v>
                </c:pt>
                <c:pt idx="26">
                  <c:v>0.83865901775675733</c:v>
                </c:pt>
                <c:pt idx="27">
                  <c:v>0.83352179635145662</c:v>
                </c:pt>
                <c:pt idx="28">
                  <c:v>0.82459758898605318</c:v>
                </c:pt>
                <c:pt idx="29">
                  <c:v>0.80624607771680035</c:v>
                </c:pt>
                <c:pt idx="30">
                  <c:v>0.78016922540983025</c:v>
                </c:pt>
                <c:pt idx="31">
                  <c:v>0.75684493613616621</c:v>
                </c:pt>
                <c:pt idx="32">
                  <c:v>0.73976890322661781</c:v>
                </c:pt>
                <c:pt idx="33">
                  <c:v>0.7263225713620175</c:v>
                </c:pt>
                <c:pt idx="34">
                  <c:v>0.71621139762678965</c:v>
                </c:pt>
                <c:pt idx="35">
                  <c:v>0.711066918332102</c:v>
                </c:pt>
                <c:pt idx="36">
                  <c:v>0.70426084038798609</c:v>
                </c:pt>
                <c:pt idx="37">
                  <c:v>0.70210047555541877</c:v>
                </c:pt>
                <c:pt idx="38">
                  <c:v>0.70890741723062545</c:v>
                </c:pt>
                <c:pt idx="39">
                  <c:v>0.70735869024110265</c:v>
                </c:pt>
                <c:pt idx="40">
                  <c:v>0.70280094826651274</c:v>
                </c:pt>
                <c:pt idx="41">
                  <c:v>0.70443755234421213</c:v>
                </c:pt>
                <c:pt idx="42">
                  <c:v>0.70523688198782586</c:v>
                </c:pt>
                <c:pt idx="43">
                  <c:v>0.70497573501153399</c:v>
                </c:pt>
                <c:pt idx="44">
                  <c:v>0.7031074562626618</c:v>
                </c:pt>
                <c:pt idx="45">
                  <c:v>0.70137558357918206</c:v>
                </c:pt>
                <c:pt idx="46">
                  <c:v>0.6958406061415795</c:v>
                </c:pt>
                <c:pt idx="47">
                  <c:v>0.69421981867853044</c:v>
                </c:pt>
                <c:pt idx="48">
                  <c:v>0.69382303158286762</c:v>
                </c:pt>
                <c:pt idx="49">
                  <c:v>0.69280367075045668</c:v>
                </c:pt>
                <c:pt idx="50">
                  <c:v>0.69698551541736931</c:v>
                </c:pt>
                <c:pt idx="51">
                  <c:v>0.68701822987601957</c:v>
                </c:pt>
                <c:pt idx="52">
                  <c:v>0.66495132928815792</c:v>
                </c:pt>
                <c:pt idx="53">
                  <c:v>0.63841291169575209</c:v>
                </c:pt>
                <c:pt idx="54">
                  <c:v>0.61938604795592656</c:v>
                </c:pt>
                <c:pt idx="55">
                  <c:v>0.59779084524806514</c:v>
                </c:pt>
                <c:pt idx="56">
                  <c:v>0.58408464274546756</c:v>
                </c:pt>
                <c:pt idx="57">
                  <c:v>0.55724996935468263</c:v>
                </c:pt>
                <c:pt idx="58">
                  <c:v>0.53825110324674197</c:v>
                </c:pt>
                <c:pt idx="59">
                  <c:v>0.52847115323769034</c:v>
                </c:pt>
                <c:pt idx="60">
                  <c:v>0.48283682679996914</c:v>
                </c:pt>
                <c:pt idx="61">
                  <c:v>0.44388948903792308</c:v>
                </c:pt>
                <c:pt idx="62">
                  <c:v>0.40632017271675924</c:v>
                </c:pt>
                <c:pt idx="63">
                  <c:v>0.40334672788956888</c:v>
                </c:pt>
                <c:pt idx="64">
                  <c:v>0.40416476576350663</c:v>
                </c:pt>
                <c:pt idx="65">
                  <c:v>0.39746319227717036</c:v>
                </c:pt>
                <c:pt idx="66">
                  <c:v>0.3956719729969565</c:v>
                </c:pt>
                <c:pt idx="67">
                  <c:v>0.39106382323448613</c:v>
                </c:pt>
                <c:pt idx="68">
                  <c:v>0.38767912473594901</c:v>
                </c:pt>
                <c:pt idx="69">
                  <c:v>0.37862830204556064</c:v>
                </c:pt>
                <c:pt idx="70">
                  <c:v>0.36119012365519654</c:v>
                </c:pt>
                <c:pt idx="71">
                  <c:v>0.35295526469868232</c:v>
                </c:pt>
                <c:pt idx="72">
                  <c:v>0.33279808422446677</c:v>
                </c:pt>
                <c:pt idx="73">
                  <c:v>0.32940784425211667</c:v>
                </c:pt>
                <c:pt idx="74">
                  <c:v>0.32362021773959537</c:v>
                </c:pt>
                <c:pt idx="75">
                  <c:v>0.32015967054770988</c:v>
                </c:pt>
                <c:pt idx="76">
                  <c:v>0.31077077594325286</c:v>
                </c:pt>
                <c:pt idx="77">
                  <c:v>0.31835161840519904</c:v>
                </c:pt>
                <c:pt idx="78">
                  <c:v>0.32004426540558434</c:v>
                </c:pt>
                <c:pt idx="79">
                  <c:v>0.32975074518897102</c:v>
                </c:pt>
                <c:pt idx="80">
                  <c:v>0.33756680917266518</c:v>
                </c:pt>
                <c:pt idx="81">
                  <c:v>0.33579985517588845</c:v>
                </c:pt>
                <c:pt idx="82">
                  <c:v>0.34182536906573213</c:v>
                </c:pt>
                <c:pt idx="83">
                  <c:v>0.36031492795462533</c:v>
                </c:pt>
                <c:pt idx="84">
                  <c:v>0.38380622354277061</c:v>
                </c:pt>
                <c:pt idx="85">
                  <c:v>0.41373976646112076</c:v>
                </c:pt>
                <c:pt idx="86">
                  <c:v>0.48860544040439563</c:v>
                </c:pt>
                <c:pt idx="87">
                  <c:v>0.546900639725731</c:v>
                </c:pt>
                <c:pt idx="88">
                  <c:v>0.66369351183006264</c:v>
                </c:pt>
                <c:pt idx="89">
                  <c:v>0.79052295709718012</c:v>
                </c:pt>
                <c:pt idx="90">
                  <c:v>0.90561339633786853</c:v>
                </c:pt>
                <c:pt idx="91">
                  <c:v>0.98357242712744919</c:v>
                </c:pt>
                <c:pt idx="92">
                  <c:v>1.059734099665145</c:v>
                </c:pt>
                <c:pt idx="93">
                  <c:v>1.1166357168326426</c:v>
                </c:pt>
                <c:pt idx="94">
                  <c:v>1.1342137446357523</c:v>
                </c:pt>
                <c:pt idx="95">
                  <c:v>1.1399341280155262</c:v>
                </c:pt>
                <c:pt idx="96">
                  <c:v>1.141646508760082</c:v>
                </c:pt>
                <c:pt idx="97">
                  <c:v>1.1398240191678426</c:v>
                </c:pt>
                <c:pt idx="98">
                  <c:v>1.1477000829571748</c:v>
                </c:pt>
                <c:pt idx="99">
                  <c:v>1.1548488288768939</c:v>
                </c:pt>
                <c:pt idx="100">
                  <c:v>1.1828771381087422</c:v>
                </c:pt>
                <c:pt idx="101">
                  <c:v>1.2399530252180633</c:v>
                </c:pt>
                <c:pt idx="102">
                  <c:v>1.3174343763028458</c:v>
                </c:pt>
                <c:pt idx="103">
                  <c:v>1.3678689219275351</c:v>
                </c:pt>
                <c:pt idx="104">
                  <c:v>1.43130673900983</c:v>
                </c:pt>
                <c:pt idx="105">
                  <c:v>1.4868328430099698</c:v>
                </c:pt>
                <c:pt idx="106">
                  <c:v>1.529877035360508</c:v>
                </c:pt>
                <c:pt idx="107">
                  <c:v>1.5681619999746577</c:v>
                </c:pt>
                <c:pt idx="108">
                  <c:v>1.599200459583155</c:v>
                </c:pt>
                <c:pt idx="109">
                  <c:v>1.6227304541307261</c:v>
                </c:pt>
                <c:pt idx="110">
                  <c:v>1.6271364952179044</c:v>
                </c:pt>
                <c:pt idx="111">
                  <c:v>1.6323892742642081</c:v>
                </c:pt>
                <c:pt idx="112">
                  <c:v>1.6332987643130261</c:v>
                </c:pt>
                <c:pt idx="113">
                  <c:v>1.6326830553952247</c:v>
                </c:pt>
                <c:pt idx="114">
                  <c:v>1.6316793413598978</c:v>
                </c:pt>
                <c:pt idx="115">
                  <c:v>1.6310301069523667</c:v>
                </c:pt>
                <c:pt idx="116">
                  <c:v>1.6325814276599175</c:v>
                </c:pt>
                <c:pt idx="117">
                  <c:v>1.6342571976616806</c:v>
                </c:pt>
                <c:pt idx="118">
                  <c:v>1.6355555702831217</c:v>
                </c:pt>
                <c:pt idx="119">
                  <c:v>1.6371644061410995</c:v>
                </c:pt>
                <c:pt idx="120">
                  <c:v>1.6398064074366752</c:v>
                </c:pt>
                <c:pt idx="121">
                  <c:v>1.6431634084462523</c:v>
                </c:pt>
                <c:pt idx="122">
                  <c:v>1.647328627696854</c:v>
                </c:pt>
                <c:pt idx="123">
                  <c:v>1.6506479327621433</c:v>
                </c:pt>
                <c:pt idx="124">
                  <c:v>1.6498623900910279</c:v>
                </c:pt>
                <c:pt idx="125">
                  <c:v>1.6523033743636881</c:v>
                </c:pt>
                <c:pt idx="126">
                  <c:v>1.6555600192464235</c:v>
                </c:pt>
                <c:pt idx="127">
                  <c:v>1.653627956081146</c:v>
                </c:pt>
                <c:pt idx="128">
                  <c:v>1.65034026104519</c:v>
                </c:pt>
                <c:pt idx="129">
                  <c:v>1.6519362980929584</c:v>
                </c:pt>
                <c:pt idx="130">
                  <c:v>1.6585103543277515</c:v>
                </c:pt>
                <c:pt idx="131">
                  <c:v>1.6627512721049278</c:v>
                </c:pt>
                <c:pt idx="132">
                  <c:v>1.6679731498013288</c:v>
                </c:pt>
                <c:pt idx="133">
                  <c:v>1.6714813281716561</c:v>
                </c:pt>
                <c:pt idx="134">
                  <c:v>1.6608373380172863</c:v>
                </c:pt>
                <c:pt idx="135">
                  <c:v>1.6517256389304578</c:v>
                </c:pt>
                <c:pt idx="136">
                  <c:v>1.6197799130511166</c:v>
                </c:pt>
              </c:numCache>
            </c:numRef>
          </c:val>
        </c:ser>
        <c:ser>
          <c:idx val="2"/>
          <c:order val="2"/>
          <c:tx>
            <c:strRef>
              <c:f>'CHARTtoPPT-GRAPH 2 Chart 6'!$D$6</c:f>
              <c:strCache>
                <c:ptCount val="1"/>
                <c:pt idx="0">
                  <c:v>Indice-santé, mazout exclu¹</c:v>
                </c:pt>
              </c:strCache>
            </c:strRef>
          </c:tx>
          <c:spPr>
            <a:ln>
              <a:solidFill>
                <a:srgbClr val="92D05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6'!$D$7:$D$143</c:f>
              <c:numCache>
                <c:formatCode>General</c:formatCode>
                <c:ptCount val="137"/>
                <c:pt idx="0">
                  <c:v>0.41717415142648606</c:v>
                </c:pt>
                <c:pt idx="1">
                  <c:v>0.43434616665907516</c:v>
                </c:pt>
                <c:pt idx="2">
                  <c:v>0.45156797491167838</c:v>
                </c:pt>
                <c:pt idx="3">
                  <c:v>0.48694850679877938</c:v>
                </c:pt>
                <c:pt idx="4">
                  <c:v>0.54560033447474765</c:v>
                </c:pt>
                <c:pt idx="5">
                  <c:v>0.60076450217553823</c:v>
                </c:pt>
                <c:pt idx="6">
                  <c:v>0.64574546872360228</c:v>
                </c:pt>
                <c:pt idx="7">
                  <c:v>0.69234053919280669</c:v>
                </c:pt>
                <c:pt idx="8">
                  <c:v>0.73367736371197767</c:v>
                </c:pt>
                <c:pt idx="9">
                  <c:v>0.7842963183992</c:v>
                </c:pt>
                <c:pt idx="10">
                  <c:v>0.82432316235331415</c:v>
                </c:pt>
                <c:pt idx="11">
                  <c:v>0.85009699688356011</c:v>
                </c:pt>
                <c:pt idx="12">
                  <c:v>0.88494524880043568</c:v>
                </c:pt>
                <c:pt idx="13">
                  <c:v>0.91178986512792859</c:v>
                </c:pt>
                <c:pt idx="14">
                  <c:v>0.93221566589689997</c:v>
                </c:pt>
                <c:pt idx="15">
                  <c:v>0.93322577594676626</c:v>
                </c:pt>
                <c:pt idx="16">
                  <c:v>0.93314344759812995</c:v>
                </c:pt>
                <c:pt idx="17">
                  <c:v>0.93415958017849265</c:v>
                </c:pt>
                <c:pt idx="18">
                  <c:v>0.93391215057119625</c:v>
                </c:pt>
                <c:pt idx="19">
                  <c:v>0.93537974974689453</c:v>
                </c:pt>
                <c:pt idx="20">
                  <c:v>0.93505483442560056</c:v>
                </c:pt>
                <c:pt idx="21">
                  <c:v>0.93862548562809056</c:v>
                </c:pt>
                <c:pt idx="22">
                  <c:v>0.94362837575816361</c:v>
                </c:pt>
                <c:pt idx="23">
                  <c:v>0.94763972416554265</c:v>
                </c:pt>
                <c:pt idx="24">
                  <c:v>0.95829560242546374</c:v>
                </c:pt>
                <c:pt idx="25">
                  <c:v>0.96218059574356929</c:v>
                </c:pt>
                <c:pt idx="26">
                  <c:v>0.96613831305316533</c:v>
                </c:pt>
                <c:pt idx="27">
                  <c:v>0.96268392811306802</c:v>
                </c:pt>
                <c:pt idx="28">
                  <c:v>0.95489021876471758</c:v>
                </c:pt>
                <c:pt idx="29">
                  <c:v>0.94084984775394465</c:v>
                </c:pt>
                <c:pt idx="30">
                  <c:v>0.9173349327514746</c:v>
                </c:pt>
                <c:pt idx="31">
                  <c:v>0.89465907496509034</c:v>
                </c:pt>
                <c:pt idx="32">
                  <c:v>0.87543530429047745</c:v>
                </c:pt>
                <c:pt idx="33">
                  <c:v>0.85894693625090301</c:v>
                </c:pt>
                <c:pt idx="34">
                  <c:v>0.84492183152461353</c:v>
                </c:pt>
                <c:pt idx="35">
                  <c:v>0.83208401523752862</c:v>
                </c:pt>
                <c:pt idx="36">
                  <c:v>0.81624263550412068</c:v>
                </c:pt>
                <c:pt idx="37">
                  <c:v>0.79928321405166158</c:v>
                </c:pt>
                <c:pt idx="38">
                  <c:v>0.79066887884046066</c:v>
                </c:pt>
                <c:pt idx="39">
                  <c:v>0.78430655969102658</c:v>
                </c:pt>
                <c:pt idx="40">
                  <c:v>0.77322405714651565</c:v>
                </c:pt>
                <c:pt idx="41">
                  <c:v>0.77248274550886953</c:v>
                </c:pt>
                <c:pt idx="42">
                  <c:v>0.77370231132388512</c:v>
                </c:pt>
                <c:pt idx="43">
                  <c:v>0.77859708575766329</c:v>
                </c:pt>
                <c:pt idx="44">
                  <c:v>0.78786720730059123</c:v>
                </c:pt>
                <c:pt idx="45">
                  <c:v>0.7886566519808389</c:v>
                </c:pt>
                <c:pt idx="46">
                  <c:v>0.79083255120433726</c:v>
                </c:pt>
                <c:pt idx="47">
                  <c:v>0.79358402147294893</c:v>
                </c:pt>
                <c:pt idx="48">
                  <c:v>0.79498764547957945</c:v>
                </c:pt>
                <c:pt idx="49">
                  <c:v>0.79511417023402708</c:v>
                </c:pt>
                <c:pt idx="50">
                  <c:v>0.79410319035406118</c:v>
                </c:pt>
                <c:pt idx="51">
                  <c:v>0.78756485989773273</c:v>
                </c:pt>
                <c:pt idx="52">
                  <c:v>0.76841866955369564</c:v>
                </c:pt>
                <c:pt idx="53">
                  <c:v>0.74545443448505266</c:v>
                </c:pt>
                <c:pt idx="54">
                  <c:v>0.72274291494374365</c:v>
                </c:pt>
                <c:pt idx="55">
                  <c:v>0.69335497380763644</c:v>
                </c:pt>
                <c:pt idx="56">
                  <c:v>0.66235526972845393</c:v>
                </c:pt>
                <c:pt idx="57">
                  <c:v>0.61269763030020585</c:v>
                </c:pt>
                <c:pt idx="58">
                  <c:v>0.56486059619258877</c:v>
                </c:pt>
                <c:pt idx="59">
                  <c:v>0.52672482135584764</c:v>
                </c:pt>
                <c:pt idx="60">
                  <c:v>0.45265163710095918</c:v>
                </c:pt>
                <c:pt idx="61">
                  <c:v>0.37900754065397346</c:v>
                </c:pt>
                <c:pt idx="62">
                  <c:v>0.31215675889693417</c:v>
                </c:pt>
                <c:pt idx="63">
                  <c:v>0.29988499438266025</c:v>
                </c:pt>
                <c:pt idx="64">
                  <c:v>0.29521962057451062</c:v>
                </c:pt>
                <c:pt idx="65">
                  <c:v>0.29518319964967893</c:v>
                </c:pt>
                <c:pt idx="66">
                  <c:v>0.29521946984449138</c:v>
                </c:pt>
                <c:pt idx="67">
                  <c:v>0.29495232965703838</c:v>
                </c:pt>
                <c:pt idx="68">
                  <c:v>0.29964745604782972</c:v>
                </c:pt>
                <c:pt idx="69">
                  <c:v>0.29615715076947396</c:v>
                </c:pt>
                <c:pt idx="70">
                  <c:v>0.28411553330081524</c:v>
                </c:pt>
                <c:pt idx="71">
                  <c:v>0.27718780815128152</c:v>
                </c:pt>
                <c:pt idx="72">
                  <c:v>0.26505830977238737</c:v>
                </c:pt>
                <c:pt idx="73">
                  <c:v>0.268934510486525</c:v>
                </c:pt>
                <c:pt idx="74">
                  <c:v>0.26433136102374682</c:v>
                </c:pt>
                <c:pt idx="75">
                  <c:v>0.27085320504765747</c:v>
                </c:pt>
                <c:pt idx="76">
                  <c:v>0.26329064884229114</c:v>
                </c:pt>
                <c:pt idx="77">
                  <c:v>0.26589773131293931</c:v>
                </c:pt>
                <c:pt idx="78">
                  <c:v>0.26574856553313625</c:v>
                </c:pt>
                <c:pt idx="79">
                  <c:v>0.26909936010914298</c:v>
                </c:pt>
                <c:pt idx="80">
                  <c:v>0.27580700707229039</c:v>
                </c:pt>
                <c:pt idx="81">
                  <c:v>0.27586587737178953</c:v>
                </c:pt>
                <c:pt idx="82">
                  <c:v>0.2774926685082213</c:v>
                </c:pt>
                <c:pt idx="83">
                  <c:v>0.29219026417129218</c:v>
                </c:pt>
                <c:pt idx="84">
                  <c:v>0.3052189504871573</c:v>
                </c:pt>
                <c:pt idx="85">
                  <c:v>0.33344188431865029</c:v>
                </c:pt>
                <c:pt idx="86">
                  <c:v>0.40104563922402131</c:v>
                </c:pt>
                <c:pt idx="87">
                  <c:v>0.44854885534304539</c:v>
                </c:pt>
                <c:pt idx="88">
                  <c:v>0.53305312053245157</c:v>
                </c:pt>
                <c:pt idx="89">
                  <c:v>0.62981950450794033</c:v>
                </c:pt>
                <c:pt idx="90">
                  <c:v>0.72180557769548037</c:v>
                </c:pt>
                <c:pt idx="91">
                  <c:v>0.7956675949401163</c:v>
                </c:pt>
                <c:pt idx="92">
                  <c:v>0.87457780824981868</c:v>
                </c:pt>
                <c:pt idx="93">
                  <c:v>0.94381912903775156</c:v>
                </c:pt>
                <c:pt idx="94">
                  <c:v>0.9812328707633714</c:v>
                </c:pt>
                <c:pt idx="95">
                  <c:v>1.0108454316079407</c:v>
                </c:pt>
                <c:pt idx="96">
                  <c:v>1.0346097226273858</c:v>
                </c:pt>
                <c:pt idx="97">
                  <c:v>1.0440793547348219</c:v>
                </c:pt>
                <c:pt idx="98">
                  <c:v>1.0439259753943058</c:v>
                </c:pt>
                <c:pt idx="99">
                  <c:v>1.0392996158892609</c:v>
                </c:pt>
                <c:pt idx="100">
                  <c:v>1.0403130730386261</c:v>
                </c:pt>
                <c:pt idx="101">
                  <c:v>1.0573670716214747</c:v>
                </c:pt>
                <c:pt idx="102">
                  <c:v>1.0895429037029691</c:v>
                </c:pt>
                <c:pt idx="103">
                  <c:v>1.1180482549942627</c:v>
                </c:pt>
                <c:pt idx="104">
                  <c:v>1.1578636362161068</c:v>
                </c:pt>
                <c:pt idx="105">
                  <c:v>1.2013073055048764</c:v>
                </c:pt>
                <c:pt idx="106">
                  <c:v>1.2453090892447019</c:v>
                </c:pt>
                <c:pt idx="107">
                  <c:v>1.2961484825732921</c:v>
                </c:pt>
                <c:pt idx="108">
                  <c:v>1.3406916153665438</c:v>
                </c:pt>
                <c:pt idx="109">
                  <c:v>1.3747528143546701</c:v>
                </c:pt>
                <c:pt idx="110">
                  <c:v>1.3857136302951578</c:v>
                </c:pt>
                <c:pt idx="111">
                  <c:v>1.3984910899285261</c:v>
                </c:pt>
                <c:pt idx="112">
                  <c:v>1.4022573443835251</c:v>
                </c:pt>
                <c:pt idx="113">
                  <c:v>1.4004944036603488</c:v>
                </c:pt>
                <c:pt idx="114">
                  <c:v>1.3980958974020694</c:v>
                </c:pt>
                <c:pt idx="115">
                  <c:v>1.3966792083512809</c:v>
                </c:pt>
                <c:pt idx="116">
                  <c:v>1.3969480276468709</c:v>
                </c:pt>
                <c:pt idx="117">
                  <c:v>1.3970671303276381</c:v>
                </c:pt>
                <c:pt idx="118">
                  <c:v>1.3970388613599427</c:v>
                </c:pt>
                <c:pt idx="119">
                  <c:v>1.3968096928762215</c:v>
                </c:pt>
                <c:pt idx="120">
                  <c:v>1.3972031070455819</c:v>
                </c:pt>
                <c:pt idx="121">
                  <c:v>1.3974385150353852</c:v>
                </c:pt>
                <c:pt idx="122">
                  <c:v>1.398349177047691</c:v>
                </c:pt>
                <c:pt idx="123">
                  <c:v>1.3992167781962321</c:v>
                </c:pt>
                <c:pt idx="124">
                  <c:v>1.3987603067810361</c:v>
                </c:pt>
                <c:pt idx="125">
                  <c:v>1.4002244080191626</c:v>
                </c:pt>
                <c:pt idx="126">
                  <c:v>1.4019541944743348</c:v>
                </c:pt>
                <c:pt idx="127">
                  <c:v>1.4000267521801018</c:v>
                </c:pt>
                <c:pt idx="128">
                  <c:v>1.3942218849302621</c:v>
                </c:pt>
                <c:pt idx="129">
                  <c:v>1.3930504418037748</c:v>
                </c:pt>
                <c:pt idx="130">
                  <c:v>1.395103914025926</c:v>
                </c:pt>
                <c:pt idx="131">
                  <c:v>1.3981456734357414</c:v>
                </c:pt>
                <c:pt idx="132">
                  <c:v>1.4024273392479756</c:v>
                </c:pt>
                <c:pt idx="133">
                  <c:v>1.406741641877743</c:v>
                </c:pt>
                <c:pt idx="134">
                  <c:v>1.4023297713425078</c:v>
                </c:pt>
                <c:pt idx="135">
                  <c:v>1.3989456713018624</c:v>
                </c:pt>
                <c:pt idx="136">
                  <c:v>1.3823497809175773</c:v>
                </c:pt>
              </c:numCache>
            </c:numRef>
          </c:val>
        </c:ser>
        <c:ser>
          <c:idx val="3"/>
          <c:order val="3"/>
          <c:tx>
            <c:strRef>
              <c:f>'CHARTtoPPT-GRAPH 2 Chart 6'!$E$6</c:f>
              <c:strCache>
                <c:ptCount val="1"/>
                <c:pt idx="0">
                  <c:v>Indice-santé, mazout et gaz exclus¹</c:v>
                </c:pt>
              </c:strCache>
            </c:strRef>
          </c:tx>
          <c:spPr>
            <a:ln>
              <a:solidFill>
                <a:srgbClr val="7030A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6'!$E$7:$E$143</c:f>
              <c:numCache>
                <c:formatCode>General</c:formatCode>
                <c:ptCount val="137"/>
                <c:pt idx="0">
                  <c:v>0.37795569247468636</c:v>
                </c:pt>
                <c:pt idx="1">
                  <c:v>0.38906422998989643</c:v>
                </c:pt>
                <c:pt idx="2">
                  <c:v>0.39929767108341563</c:v>
                </c:pt>
                <c:pt idx="3">
                  <c:v>0.42778842775799691</c:v>
                </c:pt>
                <c:pt idx="4">
                  <c:v>0.48073607239034388</c:v>
                </c:pt>
                <c:pt idx="5">
                  <c:v>0.53113187746104662</c:v>
                </c:pt>
                <c:pt idx="6">
                  <c:v>0.57142369446502062</c:v>
                </c:pt>
                <c:pt idx="7">
                  <c:v>0.614721248819036</c:v>
                </c:pt>
                <c:pt idx="8">
                  <c:v>0.65368335098366781</c:v>
                </c:pt>
                <c:pt idx="9">
                  <c:v>0.7038544847786331</c:v>
                </c:pt>
                <c:pt idx="10">
                  <c:v>0.74496005867145065</c:v>
                </c:pt>
                <c:pt idx="11">
                  <c:v>0.77303517014626422</c:v>
                </c:pt>
                <c:pt idx="12">
                  <c:v>0.81434563705425811</c:v>
                </c:pt>
                <c:pt idx="13">
                  <c:v>0.84796092581256077</c:v>
                </c:pt>
                <c:pt idx="14">
                  <c:v>0.87515583536219077</c:v>
                </c:pt>
                <c:pt idx="15">
                  <c:v>0.87800748314158772</c:v>
                </c:pt>
                <c:pt idx="16">
                  <c:v>0.87868984926395965</c:v>
                </c:pt>
                <c:pt idx="17">
                  <c:v>0.87887647381868783</c:v>
                </c:pt>
                <c:pt idx="18">
                  <c:v>0.87836335691166856</c:v>
                </c:pt>
                <c:pt idx="19">
                  <c:v>0.87890466019750113</c:v>
                </c:pt>
                <c:pt idx="20">
                  <c:v>0.87792625277303105</c:v>
                </c:pt>
                <c:pt idx="21">
                  <c:v>0.87995335520285445</c:v>
                </c:pt>
                <c:pt idx="22">
                  <c:v>0.88334362917484399</c:v>
                </c:pt>
                <c:pt idx="23">
                  <c:v>0.88621530911720681</c:v>
                </c:pt>
                <c:pt idx="24">
                  <c:v>0.89600225961736357</c:v>
                </c:pt>
                <c:pt idx="25">
                  <c:v>0.89968964853598365</c:v>
                </c:pt>
                <c:pt idx="26">
                  <c:v>0.90374529721810259</c:v>
                </c:pt>
                <c:pt idx="27">
                  <c:v>0.90123921023616593</c:v>
                </c:pt>
                <c:pt idx="28">
                  <c:v>0.89477431241382999</c:v>
                </c:pt>
                <c:pt idx="29">
                  <c:v>0.88251153014683548</c:v>
                </c:pt>
                <c:pt idx="30">
                  <c:v>0.86073054605167965</c:v>
                </c:pt>
                <c:pt idx="31">
                  <c:v>0.83993327187583999</c:v>
                </c:pt>
                <c:pt idx="32">
                  <c:v>0.82273895715689405</c:v>
                </c:pt>
                <c:pt idx="33">
                  <c:v>0.8080208450552665</c:v>
                </c:pt>
                <c:pt idx="34">
                  <c:v>0.79553544973862356</c:v>
                </c:pt>
                <c:pt idx="35">
                  <c:v>0.78364453708941184</c:v>
                </c:pt>
                <c:pt idx="36">
                  <c:v>0.76733228789250851</c:v>
                </c:pt>
                <c:pt idx="37">
                  <c:v>0.74836006020814894</c:v>
                </c:pt>
                <c:pt idx="38">
                  <c:v>0.73694623195378528</c:v>
                </c:pt>
                <c:pt idx="39">
                  <c:v>0.72799087009987939</c:v>
                </c:pt>
                <c:pt idx="40">
                  <c:v>0.71376605332579912</c:v>
                </c:pt>
                <c:pt idx="41">
                  <c:v>0.71066734009720256</c:v>
                </c:pt>
                <c:pt idx="42">
                  <c:v>0.71046464992248259</c:v>
                </c:pt>
                <c:pt idx="43">
                  <c:v>0.71455663791213653</c:v>
                </c:pt>
                <c:pt idx="44">
                  <c:v>0.72317289252405303</c:v>
                </c:pt>
                <c:pt idx="45">
                  <c:v>0.72265132730637538</c:v>
                </c:pt>
                <c:pt idx="46">
                  <c:v>0.7245075632435386</c:v>
                </c:pt>
                <c:pt idx="47">
                  <c:v>0.72700788663772964</c:v>
                </c:pt>
                <c:pt idx="48">
                  <c:v>0.7284304908751108</c:v>
                </c:pt>
                <c:pt idx="49">
                  <c:v>0.72932538723963614</c:v>
                </c:pt>
                <c:pt idx="50">
                  <c:v>0.72948961893367814</c:v>
                </c:pt>
                <c:pt idx="51">
                  <c:v>0.72695449061015638</c:v>
                </c:pt>
                <c:pt idx="52">
                  <c:v>0.71335547686363865</c:v>
                </c:pt>
                <c:pt idx="53">
                  <c:v>0.69645256538544809</c:v>
                </c:pt>
                <c:pt idx="54">
                  <c:v>0.67995020938965589</c:v>
                </c:pt>
                <c:pt idx="55">
                  <c:v>0.65736632388655636</c:v>
                </c:pt>
                <c:pt idx="56">
                  <c:v>0.63385756464490561</c:v>
                </c:pt>
                <c:pt idx="57">
                  <c:v>0.59315076288980151</c:v>
                </c:pt>
                <c:pt idx="58">
                  <c:v>0.55160850516901105</c:v>
                </c:pt>
                <c:pt idx="59">
                  <c:v>0.5159106861694448</c:v>
                </c:pt>
                <c:pt idx="60">
                  <c:v>0.44603782812016329</c:v>
                </c:pt>
                <c:pt idx="61">
                  <c:v>0.37115608292356278</c:v>
                </c:pt>
                <c:pt idx="62">
                  <c:v>0.31017516415288493</c:v>
                </c:pt>
                <c:pt idx="63">
                  <c:v>0.30004867891087189</c:v>
                </c:pt>
                <c:pt idx="64">
                  <c:v>0.29724945272200715</c:v>
                </c:pt>
                <c:pt idx="65">
                  <c:v>0.30380067220959289</c:v>
                </c:pt>
                <c:pt idx="66">
                  <c:v>0.30822094805947048</c:v>
                </c:pt>
                <c:pt idx="67">
                  <c:v>0.31104243447658053</c:v>
                </c:pt>
                <c:pt idx="68">
                  <c:v>0.3106321834676154</c:v>
                </c:pt>
                <c:pt idx="69">
                  <c:v>0.30784983840906188</c:v>
                </c:pt>
                <c:pt idx="70">
                  <c:v>0.30121364375384613</c:v>
                </c:pt>
                <c:pt idx="71">
                  <c:v>0.29777812040514851</c:v>
                </c:pt>
                <c:pt idx="72">
                  <c:v>0.29508755313729934</c:v>
                </c:pt>
                <c:pt idx="73">
                  <c:v>0.30351545156899667</c:v>
                </c:pt>
                <c:pt idx="74">
                  <c:v>0.31591695355667487</c:v>
                </c:pt>
                <c:pt idx="75">
                  <c:v>0.33596376563717273</c:v>
                </c:pt>
                <c:pt idx="76">
                  <c:v>0.33456936901848955</c:v>
                </c:pt>
                <c:pt idx="77">
                  <c:v>0.33664015171911632</c:v>
                </c:pt>
                <c:pt idx="78">
                  <c:v>0.34042586194478419</c:v>
                </c:pt>
                <c:pt idx="79">
                  <c:v>0.34104306747549806</c:v>
                </c:pt>
                <c:pt idx="80">
                  <c:v>0.34020959946329177</c:v>
                </c:pt>
                <c:pt idx="81">
                  <c:v>0.3437659845322239</c:v>
                </c:pt>
                <c:pt idx="82">
                  <c:v>0.34835614059955661</c:v>
                </c:pt>
                <c:pt idx="83">
                  <c:v>0.36390175061280677</c:v>
                </c:pt>
                <c:pt idx="84">
                  <c:v>0.3725257125873549</c:v>
                </c:pt>
                <c:pt idx="85">
                  <c:v>0.38744888816331663</c:v>
                </c:pt>
                <c:pt idx="86">
                  <c:v>0.41598595340255712</c:v>
                </c:pt>
                <c:pt idx="87">
                  <c:v>0.43385348984002164</c:v>
                </c:pt>
                <c:pt idx="88">
                  <c:v>0.47994496702511064</c:v>
                </c:pt>
                <c:pt idx="89">
                  <c:v>0.52820607207782189</c:v>
                </c:pt>
                <c:pt idx="90">
                  <c:v>0.57728347762516363</c:v>
                </c:pt>
                <c:pt idx="91">
                  <c:v>0.61967275974745917</c:v>
                </c:pt>
                <c:pt idx="92">
                  <c:v>0.65572224289675263</c:v>
                </c:pt>
                <c:pt idx="93">
                  <c:v>0.69456745063067904</c:v>
                </c:pt>
                <c:pt idx="94">
                  <c:v>0.71717166588758963</c:v>
                </c:pt>
                <c:pt idx="95">
                  <c:v>0.73150504135963679</c:v>
                </c:pt>
                <c:pt idx="96">
                  <c:v>0.74535691036582363</c:v>
                </c:pt>
                <c:pt idx="97">
                  <c:v>0.75249728878379163</c:v>
                </c:pt>
                <c:pt idx="98">
                  <c:v>0.75385875930020763</c:v>
                </c:pt>
                <c:pt idx="99">
                  <c:v>0.75115072900027524</c:v>
                </c:pt>
                <c:pt idx="100">
                  <c:v>0.75128957559239362</c:v>
                </c:pt>
                <c:pt idx="101">
                  <c:v>0.75390787978349516</c:v>
                </c:pt>
                <c:pt idx="102">
                  <c:v>0.7659614515105897</c:v>
                </c:pt>
                <c:pt idx="103">
                  <c:v>0.77750808297898533</c:v>
                </c:pt>
                <c:pt idx="104">
                  <c:v>0.7879907736776347</c:v>
                </c:pt>
                <c:pt idx="105">
                  <c:v>0.8028897445333768</c:v>
                </c:pt>
                <c:pt idx="106">
                  <c:v>0.8202738112941873</c:v>
                </c:pt>
                <c:pt idx="107">
                  <c:v>0.83958898985688657</c:v>
                </c:pt>
                <c:pt idx="108">
                  <c:v>0.85189292474130818</c:v>
                </c:pt>
                <c:pt idx="109">
                  <c:v>0.86172592557735561</c:v>
                </c:pt>
                <c:pt idx="110">
                  <c:v>0.85271962220539821</c:v>
                </c:pt>
                <c:pt idx="111">
                  <c:v>0.85189114169033964</c:v>
                </c:pt>
                <c:pt idx="112">
                  <c:v>0.84544120832478953</c:v>
                </c:pt>
                <c:pt idx="113">
                  <c:v>0.83719712645370126</c:v>
                </c:pt>
                <c:pt idx="114">
                  <c:v>0.8275018531465832</c:v>
                </c:pt>
                <c:pt idx="115">
                  <c:v>0.81997947434135865</c:v>
                </c:pt>
                <c:pt idx="116">
                  <c:v>0.81690688598398353</c:v>
                </c:pt>
                <c:pt idx="117">
                  <c:v>0.81363442540298625</c:v>
                </c:pt>
                <c:pt idx="118">
                  <c:v>0.80923544797070524</c:v>
                </c:pt>
                <c:pt idx="119">
                  <c:v>0.80582515557367829</c:v>
                </c:pt>
                <c:pt idx="120">
                  <c:v>0.80570481423957474</c:v>
                </c:pt>
                <c:pt idx="121">
                  <c:v>0.80559365859831489</c:v>
                </c:pt>
                <c:pt idx="122">
                  <c:v>0.80464337182972889</c:v>
                </c:pt>
                <c:pt idx="123">
                  <c:v>0.8031873269487072</c:v>
                </c:pt>
                <c:pt idx="124">
                  <c:v>0.80314873525400043</c:v>
                </c:pt>
                <c:pt idx="125">
                  <c:v>0.80451979986145905</c:v>
                </c:pt>
                <c:pt idx="126">
                  <c:v>0.80669629891091676</c:v>
                </c:pt>
                <c:pt idx="127">
                  <c:v>0.80663127184550465</c:v>
                </c:pt>
                <c:pt idx="128">
                  <c:v>0.80460039771448622</c:v>
                </c:pt>
                <c:pt idx="129">
                  <c:v>0.8051079672657484</c:v>
                </c:pt>
                <c:pt idx="130">
                  <c:v>0.80727307913900925</c:v>
                </c:pt>
                <c:pt idx="131">
                  <c:v>0.80864658709670301</c:v>
                </c:pt>
                <c:pt idx="132">
                  <c:v>0.81245660286754651</c:v>
                </c:pt>
                <c:pt idx="133">
                  <c:v>0.81626194095513327</c:v>
                </c:pt>
                <c:pt idx="134">
                  <c:v>0.8140860914931789</c:v>
                </c:pt>
                <c:pt idx="135">
                  <c:v>0.81354824364260003</c:v>
                </c:pt>
                <c:pt idx="136">
                  <c:v>0.79982544115290211</c:v>
                </c:pt>
              </c:numCache>
            </c:numRef>
          </c:val>
        </c:ser>
        <c:ser>
          <c:idx val="4"/>
          <c:order val="4"/>
          <c:tx>
            <c:strRef>
              <c:f>'CHARTtoPPT-GRAPH 2 Chart 6'!$F$6</c:f>
              <c:strCache>
                <c:ptCount val="1"/>
                <c:pt idx="0">
                  <c:v>Indice-santé, mazout, gaz et électricité exclus¹</c:v>
                </c:pt>
              </c:strCache>
            </c:strRef>
          </c:tx>
          <c:spPr>
            <a:ln>
              <a:solidFill>
                <a:srgbClr val="00B0F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6'!$F$7:$F$143</c:f>
              <c:numCache>
                <c:formatCode>General</c:formatCode>
                <c:ptCount val="137"/>
                <c:pt idx="0">
                  <c:v>0.39992896172829384</c:v>
                </c:pt>
                <c:pt idx="1">
                  <c:v>0.40981526483705444</c:v>
                </c:pt>
                <c:pt idx="2">
                  <c:v>0.42030402425306662</c:v>
                </c:pt>
                <c:pt idx="3">
                  <c:v>0.44609796437057747</c:v>
                </c:pt>
                <c:pt idx="4">
                  <c:v>0.49752109201556632</c:v>
                </c:pt>
                <c:pt idx="5">
                  <c:v>0.54478094071006378</c:v>
                </c:pt>
                <c:pt idx="6">
                  <c:v>0.57832478285054945</c:v>
                </c:pt>
                <c:pt idx="7">
                  <c:v>0.61858133980583152</c:v>
                </c:pt>
                <c:pt idx="8">
                  <c:v>0.66250721274613888</c:v>
                </c:pt>
                <c:pt idx="9">
                  <c:v>0.72242945790774171</c:v>
                </c:pt>
                <c:pt idx="10">
                  <c:v>0.77403005188804463</c:v>
                </c:pt>
                <c:pt idx="11">
                  <c:v>0.80973537953795927</c:v>
                </c:pt>
                <c:pt idx="12">
                  <c:v>0.85662421238664521</c:v>
                </c:pt>
                <c:pt idx="13">
                  <c:v>0.89618465529992597</c:v>
                </c:pt>
                <c:pt idx="14">
                  <c:v>0.92753024924560656</c:v>
                </c:pt>
                <c:pt idx="15">
                  <c:v>0.93208772201030066</c:v>
                </c:pt>
                <c:pt idx="16">
                  <c:v>0.93417984978447965</c:v>
                </c:pt>
                <c:pt idx="17">
                  <c:v>0.93407907773886034</c:v>
                </c:pt>
                <c:pt idx="18">
                  <c:v>0.93390270130608122</c:v>
                </c:pt>
                <c:pt idx="19">
                  <c:v>0.93391977999479669</c:v>
                </c:pt>
                <c:pt idx="20">
                  <c:v>0.93306896693676356</c:v>
                </c:pt>
                <c:pt idx="21">
                  <c:v>0.93446670846713642</c:v>
                </c:pt>
                <c:pt idx="22">
                  <c:v>0.93651859632942613</c:v>
                </c:pt>
                <c:pt idx="23">
                  <c:v>0.93842614172467587</c:v>
                </c:pt>
                <c:pt idx="24">
                  <c:v>0.94593618799157109</c:v>
                </c:pt>
                <c:pt idx="25">
                  <c:v>0.94904477106166707</c:v>
                </c:pt>
                <c:pt idx="26">
                  <c:v>0.9526398682323346</c:v>
                </c:pt>
                <c:pt idx="27">
                  <c:v>0.95025745163490483</c:v>
                </c:pt>
                <c:pt idx="28">
                  <c:v>0.94284332904335544</c:v>
                </c:pt>
                <c:pt idx="29">
                  <c:v>0.93122059386953504</c:v>
                </c:pt>
                <c:pt idx="30">
                  <c:v>0.90835323933494949</c:v>
                </c:pt>
                <c:pt idx="31">
                  <c:v>0.88629123115737962</c:v>
                </c:pt>
                <c:pt idx="32">
                  <c:v>0.86775937635180633</c:v>
                </c:pt>
                <c:pt idx="33">
                  <c:v>0.8517605852419442</c:v>
                </c:pt>
                <c:pt idx="34">
                  <c:v>0.83741706022908124</c:v>
                </c:pt>
                <c:pt idx="35">
                  <c:v>0.82188691178003959</c:v>
                </c:pt>
                <c:pt idx="36">
                  <c:v>0.80114999389796049</c:v>
                </c:pt>
                <c:pt idx="37">
                  <c:v>0.77498290074507914</c:v>
                </c:pt>
                <c:pt idx="38">
                  <c:v>0.75642328107132251</c:v>
                </c:pt>
                <c:pt idx="39">
                  <c:v>0.74505648075867492</c:v>
                </c:pt>
                <c:pt idx="40">
                  <c:v>0.72636545504622552</c:v>
                </c:pt>
                <c:pt idx="41">
                  <c:v>0.72137391596582301</c:v>
                </c:pt>
                <c:pt idx="42">
                  <c:v>0.72319290044459539</c:v>
                </c:pt>
                <c:pt idx="43">
                  <c:v>0.73169094652933331</c:v>
                </c:pt>
                <c:pt idx="44">
                  <c:v>0.74654646548838366</c:v>
                </c:pt>
                <c:pt idx="45">
                  <c:v>0.74816307690020534</c:v>
                </c:pt>
                <c:pt idx="46">
                  <c:v>0.75358824046530903</c:v>
                </c:pt>
                <c:pt idx="47">
                  <c:v>0.76010257875362408</c:v>
                </c:pt>
                <c:pt idx="48">
                  <c:v>0.7649904724652169</c:v>
                </c:pt>
                <c:pt idx="49">
                  <c:v>0.77003045422754401</c:v>
                </c:pt>
                <c:pt idx="50">
                  <c:v>0.76992308361193063</c:v>
                </c:pt>
                <c:pt idx="51">
                  <c:v>0.77059329740818483</c:v>
                </c:pt>
                <c:pt idx="52">
                  <c:v>0.75900904260953439</c:v>
                </c:pt>
                <c:pt idx="53">
                  <c:v>0.74559033246281736</c:v>
                </c:pt>
                <c:pt idx="54">
                  <c:v>0.73535080077752968</c:v>
                </c:pt>
                <c:pt idx="55">
                  <c:v>0.71740314104555347</c:v>
                </c:pt>
                <c:pt idx="56">
                  <c:v>0.69535242769452166</c:v>
                </c:pt>
                <c:pt idx="57">
                  <c:v>0.65083051652008206</c:v>
                </c:pt>
                <c:pt idx="58">
                  <c:v>0.602081177157065</c:v>
                </c:pt>
                <c:pt idx="59">
                  <c:v>0.55967921251869968</c:v>
                </c:pt>
                <c:pt idx="60">
                  <c:v>0.48570463707116351</c:v>
                </c:pt>
                <c:pt idx="61">
                  <c:v>0.40166723693193829</c:v>
                </c:pt>
                <c:pt idx="62">
                  <c:v>0.32977894698928856</c:v>
                </c:pt>
                <c:pt idx="63">
                  <c:v>0.31320916684014288</c:v>
                </c:pt>
                <c:pt idx="64">
                  <c:v>0.30526184626918135</c:v>
                </c:pt>
                <c:pt idx="65">
                  <c:v>0.30863451894841881</c:v>
                </c:pt>
                <c:pt idx="66">
                  <c:v>0.30691731391541544</c:v>
                </c:pt>
                <c:pt idx="67">
                  <c:v>0.30601427619962668</c:v>
                </c:pt>
                <c:pt idx="68">
                  <c:v>0.30546824734477318</c:v>
                </c:pt>
                <c:pt idx="69">
                  <c:v>0.30495941634593882</c:v>
                </c:pt>
                <c:pt idx="70">
                  <c:v>0.3021902669060198</c:v>
                </c:pt>
                <c:pt idx="71">
                  <c:v>0.30124734281742949</c:v>
                </c:pt>
                <c:pt idx="72">
                  <c:v>0.29789473768580854</c:v>
                </c:pt>
                <c:pt idx="73">
                  <c:v>0.30121370601280734</c:v>
                </c:pt>
                <c:pt idx="74">
                  <c:v>0.30788383247971063</c:v>
                </c:pt>
                <c:pt idx="75">
                  <c:v>0.32064249046929288</c:v>
                </c:pt>
                <c:pt idx="76">
                  <c:v>0.32113657337784718</c:v>
                </c:pt>
                <c:pt idx="77">
                  <c:v>0.32034362987870252</c:v>
                </c:pt>
                <c:pt idx="78">
                  <c:v>0.32355779633826576</c:v>
                </c:pt>
                <c:pt idx="79">
                  <c:v>0.32182715566311992</c:v>
                </c:pt>
                <c:pt idx="80">
                  <c:v>0.31551368962500137</c:v>
                </c:pt>
                <c:pt idx="81">
                  <c:v>0.31647747836625423</c:v>
                </c:pt>
                <c:pt idx="82">
                  <c:v>0.32030065519131995</c:v>
                </c:pt>
                <c:pt idx="83">
                  <c:v>0.33901568071123162</c:v>
                </c:pt>
                <c:pt idx="84">
                  <c:v>0.35044256916751476</c:v>
                </c:pt>
                <c:pt idx="85">
                  <c:v>0.36118538700537728</c:v>
                </c:pt>
                <c:pt idx="86">
                  <c:v>0.38015888528717662</c:v>
                </c:pt>
                <c:pt idx="87">
                  <c:v>0.38737959018508916</c:v>
                </c:pt>
                <c:pt idx="88">
                  <c:v>0.41554214777276238</c:v>
                </c:pt>
                <c:pt idx="89">
                  <c:v>0.44375938870955428</c:v>
                </c:pt>
                <c:pt idx="90">
                  <c:v>0.47397672498116838</c:v>
                </c:pt>
                <c:pt idx="91">
                  <c:v>0.49709335535442822</c:v>
                </c:pt>
                <c:pt idx="92">
                  <c:v>0.51094935678094711</c:v>
                </c:pt>
                <c:pt idx="93">
                  <c:v>0.53057748640918179</c:v>
                </c:pt>
                <c:pt idx="94">
                  <c:v>0.53698925481565241</c:v>
                </c:pt>
                <c:pt idx="95">
                  <c:v>0.53686436303438023</c:v>
                </c:pt>
                <c:pt idx="96">
                  <c:v>0.53979134299595077</c:v>
                </c:pt>
                <c:pt idx="97">
                  <c:v>0.54474469203635245</c:v>
                </c:pt>
                <c:pt idx="98">
                  <c:v>0.54845986498272459</c:v>
                </c:pt>
                <c:pt idx="99">
                  <c:v>0.54907164329230373</c:v>
                </c:pt>
                <c:pt idx="100">
                  <c:v>0.54884241627252472</c:v>
                </c:pt>
                <c:pt idx="101">
                  <c:v>0.54811200786991232</c:v>
                </c:pt>
                <c:pt idx="102">
                  <c:v>0.55041198004091907</c:v>
                </c:pt>
                <c:pt idx="103">
                  <c:v>0.55454679201474366</c:v>
                </c:pt>
                <c:pt idx="104">
                  <c:v>0.55493586081304669</c:v>
                </c:pt>
                <c:pt idx="105">
                  <c:v>0.56210233191847669</c:v>
                </c:pt>
                <c:pt idx="106">
                  <c:v>0.57165498751737764</c:v>
                </c:pt>
                <c:pt idx="107">
                  <c:v>0.58352470152192937</c:v>
                </c:pt>
                <c:pt idx="108">
                  <c:v>0.58995101375749071</c:v>
                </c:pt>
                <c:pt idx="109">
                  <c:v>0.60046372615707988</c:v>
                </c:pt>
                <c:pt idx="110">
                  <c:v>0.58929834302712059</c:v>
                </c:pt>
                <c:pt idx="111">
                  <c:v>0.59342848772455958</c:v>
                </c:pt>
                <c:pt idx="112">
                  <c:v>0.58886325559690456</c:v>
                </c:pt>
                <c:pt idx="113">
                  <c:v>0.58387214073413185</c:v>
                </c:pt>
                <c:pt idx="114">
                  <c:v>0.57920153860558521</c:v>
                </c:pt>
                <c:pt idx="115">
                  <c:v>0.57561225797301563</c:v>
                </c:pt>
                <c:pt idx="116">
                  <c:v>0.57646019413358662</c:v>
                </c:pt>
                <c:pt idx="117">
                  <c:v>0.57617149247926636</c:v>
                </c:pt>
                <c:pt idx="118">
                  <c:v>0.57379710766060665</c:v>
                </c:pt>
                <c:pt idx="119">
                  <c:v>0.57261256271435446</c:v>
                </c:pt>
                <c:pt idx="120">
                  <c:v>0.57276146416041562</c:v>
                </c:pt>
                <c:pt idx="121">
                  <c:v>0.57336441583803766</c:v>
                </c:pt>
                <c:pt idx="122">
                  <c:v>0.5729115383565907</c:v>
                </c:pt>
                <c:pt idx="123">
                  <c:v>0.57141252738322046</c:v>
                </c:pt>
                <c:pt idx="124">
                  <c:v>0.57128042515508992</c:v>
                </c:pt>
                <c:pt idx="125">
                  <c:v>0.57093182103424966</c:v>
                </c:pt>
                <c:pt idx="126">
                  <c:v>0.57105017853840845</c:v>
                </c:pt>
                <c:pt idx="127">
                  <c:v>0.57041627713911691</c:v>
                </c:pt>
                <c:pt idx="128">
                  <c:v>0.56895818405597887</c:v>
                </c:pt>
                <c:pt idx="129">
                  <c:v>0.56897139807233532</c:v>
                </c:pt>
                <c:pt idx="130">
                  <c:v>0.56947641700294049</c:v>
                </c:pt>
                <c:pt idx="131">
                  <c:v>0.5665717488020483</c:v>
                </c:pt>
                <c:pt idx="132">
                  <c:v>0.56748530302897304</c:v>
                </c:pt>
                <c:pt idx="133">
                  <c:v>0.57119771691858812</c:v>
                </c:pt>
                <c:pt idx="134">
                  <c:v>0.5703809757943934</c:v>
                </c:pt>
                <c:pt idx="135">
                  <c:v>0.57243303625383168</c:v>
                </c:pt>
                <c:pt idx="136">
                  <c:v>0.5654865779486391</c:v>
                </c:pt>
              </c:numCache>
            </c:numRef>
          </c:val>
        </c:ser>
        <c:ser>
          <c:idx val="5"/>
          <c:order val="5"/>
          <c:tx>
            <c:strRef>
              <c:f>'CHARTtoPPT-GRAPH 2 Chart 6'!$G$6</c:f>
              <c:strCache>
                <c:ptCount val="1"/>
                <c:pt idx="0">
                  <c:v>Tendance sous-jacente</c:v>
                </c:pt>
              </c:strCache>
            </c:strRef>
          </c:tx>
          <c:spPr>
            <a:ln>
              <a:solidFill>
                <a:srgbClr val="FFC00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6'!$G$7:$G$143</c:f>
              <c:numCache>
                <c:formatCode>General</c:formatCode>
                <c:ptCount val="137"/>
                <c:pt idx="0">
                  <c:v>0.30327070420861402</c:v>
                </c:pt>
                <c:pt idx="1">
                  <c:v>0.30729284458562395</c:v>
                </c:pt>
                <c:pt idx="2">
                  <c:v>0.31115735219128504</c:v>
                </c:pt>
                <c:pt idx="3">
                  <c:v>0.32172722543956001</c:v>
                </c:pt>
                <c:pt idx="4">
                  <c:v>0.34039907126133212</c:v>
                </c:pt>
                <c:pt idx="5">
                  <c:v>0.36184901418817822</c:v>
                </c:pt>
                <c:pt idx="6">
                  <c:v>0.38482690509527134</c:v>
                </c:pt>
                <c:pt idx="7">
                  <c:v>0.39283244687219632</c:v>
                </c:pt>
                <c:pt idx="8">
                  <c:v>0.41085586354938652</c:v>
                </c:pt>
                <c:pt idx="9">
                  <c:v>0.44356612745444568</c:v>
                </c:pt>
                <c:pt idx="10">
                  <c:v>0.48615534877071626</c:v>
                </c:pt>
                <c:pt idx="11">
                  <c:v>0.50786686746841991</c:v>
                </c:pt>
                <c:pt idx="12">
                  <c:v>0.53275540265099508</c:v>
                </c:pt>
                <c:pt idx="13">
                  <c:v>0.56313530867869177</c:v>
                </c:pt>
                <c:pt idx="14">
                  <c:v>0.58794488870831607</c:v>
                </c:pt>
                <c:pt idx="15">
                  <c:v>0.58767887377020289</c:v>
                </c:pt>
                <c:pt idx="16">
                  <c:v>0.59235280927403311</c:v>
                </c:pt>
                <c:pt idx="17">
                  <c:v>0.59670380088501251</c:v>
                </c:pt>
                <c:pt idx="18">
                  <c:v>0.59900744461013022</c:v>
                </c:pt>
                <c:pt idx="19">
                  <c:v>0.6009180505665519</c:v>
                </c:pt>
                <c:pt idx="20">
                  <c:v>0.60122641341529515</c:v>
                </c:pt>
                <c:pt idx="21">
                  <c:v>0.60217748662613413</c:v>
                </c:pt>
                <c:pt idx="22">
                  <c:v>0.60493433771182969</c:v>
                </c:pt>
                <c:pt idx="23">
                  <c:v>0.60602012191372678</c:v>
                </c:pt>
                <c:pt idx="24">
                  <c:v>0.60905645224771165</c:v>
                </c:pt>
                <c:pt idx="25">
                  <c:v>0.61321510879200358</c:v>
                </c:pt>
                <c:pt idx="26">
                  <c:v>0.61790917714045335</c:v>
                </c:pt>
                <c:pt idx="27">
                  <c:v>0.61744290142219294</c:v>
                </c:pt>
                <c:pt idx="28">
                  <c:v>0.61165901039761494</c:v>
                </c:pt>
                <c:pt idx="29">
                  <c:v>0.6050322977671786</c:v>
                </c:pt>
                <c:pt idx="30">
                  <c:v>0.59502676790903986</c:v>
                </c:pt>
                <c:pt idx="31">
                  <c:v>0.58410251757011666</c:v>
                </c:pt>
                <c:pt idx="32">
                  <c:v>0.57351725729413561</c:v>
                </c:pt>
                <c:pt idx="33">
                  <c:v>0.55959618067189998</c:v>
                </c:pt>
                <c:pt idx="34">
                  <c:v>0.55348671601718324</c:v>
                </c:pt>
                <c:pt idx="35">
                  <c:v>0.54865442100522643</c:v>
                </c:pt>
                <c:pt idx="36">
                  <c:v>0.54341381827449364</c:v>
                </c:pt>
                <c:pt idx="37">
                  <c:v>0.53200899594652207</c:v>
                </c:pt>
                <c:pt idx="38">
                  <c:v>0.5285979125562017</c:v>
                </c:pt>
                <c:pt idx="39">
                  <c:v>0.52653097387545456</c:v>
                </c:pt>
                <c:pt idx="40">
                  <c:v>0.52081662354820168</c:v>
                </c:pt>
                <c:pt idx="41">
                  <c:v>0.51824459171120218</c:v>
                </c:pt>
                <c:pt idx="42">
                  <c:v>0.51596656079877146</c:v>
                </c:pt>
                <c:pt idx="43">
                  <c:v>0.5170325264439265</c:v>
                </c:pt>
                <c:pt idx="44">
                  <c:v>0.51615243168112412</c:v>
                </c:pt>
                <c:pt idx="45">
                  <c:v>0.51203430122570559</c:v>
                </c:pt>
                <c:pt idx="46">
                  <c:v>0.51126877883234578</c:v>
                </c:pt>
                <c:pt idx="47">
                  <c:v>0.51741763803911811</c:v>
                </c:pt>
                <c:pt idx="48">
                  <c:v>0.5161681467208793</c:v>
                </c:pt>
                <c:pt idx="49">
                  <c:v>0.52012755061370364</c:v>
                </c:pt>
                <c:pt idx="50">
                  <c:v>0.51937083634786063</c:v>
                </c:pt>
                <c:pt idx="51">
                  <c:v>0.52509427108805273</c:v>
                </c:pt>
                <c:pt idx="52">
                  <c:v>0.52474276148436549</c:v>
                </c:pt>
                <c:pt idx="53">
                  <c:v>0.52224343939751861</c:v>
                </c:pt>
                <c:pt idx="54">
                  <c:v>0.51854296845986858</c:v>
                </c:pt>
                <c:pt idx="55">
                  <c:v>0.51441968192586263</c:v>
                </c:pt>
                <c:pt idx="56">
                  <c:v>0.50549968477469354</c:v>
                </c:pt>
                <c:pt idx="57">
                  <c:v>0.48588734156640911</c:v>
                </c:pt>
                <c:pt idx="58">
                  <c:v>0.45071149676775335</c:v>
                </c:pt>
                <c:pt idx="59">
                  <c:v>0.42306644517601066</c:v>
                </c:pt>
                <c:pt idx="60">
                  <c:v>0.39654871353435273</c:v>
                </c:pt>
                <c:pt idx="61">
                  <c:v>0.34559729355157254</c:v>
                </c:pt>
                <c:pt idx="62">
                  <c:v>0.29930526349750364</c:v>
                </c:pt>
                <c:pt idx="63">
                  <c:v>0.28669359212786882</c:v>
                </c:pt>
                <c:pt idx="64">
                  <c:v>0.27606622001109571</c:v>
                </c:pt>
                <c:pt idx="65">
                  <c:v>0.26807879083870745</c:v>
                </c:pt>
                <c:pt idx="66">
                  <c:v>0.27086831420642882</c:v>
                </c:pt>
                <c:pt idx="67">
                  <c:v>0.26658512465615924</c:v>
                </c:pt>
                <c:pt idx="68">
                  <c:v>0.26792919579811308</c:v>
                </c:pt>
                <c:pt idx="69">
                  <c:v>0.28084848368555887</c:v>
                </c:pt>
                <c:pt idx="70">
                  <c:v>0.30306182272135651</c:v>
                </c:pt>
                <c:pt idx="71">
                  <c:v>0.31581397871622274</c:v>
                </c:pt>
                <c:pt idx="72">
                  <c:v>0.3158218947776581</c:v>
                </c:pt>
                <c:pt idx="73">
                  <c:v>0.31463075729088835</c:v>
                </c:pt>
                <c:pt idx="74">
                  <c:v>0.31484165573272882</c:v>
                </c:pt>
                <c:pt idx="75">
                  <c:v>0.30975078997279504</c:v>
                </c:pt>
                <c:pt idx="76">
                  <c:v>0.30898362258739048</c:v>
                </c:pt>
                <c:pt idx="77">
                  <c:v>0.30806910897605588</c:v>
                </c:pt>
                <c:pt idx="78">
                  <c:v>0.30777357027352131</c:v>
                </c:pt>
                <c:pt idx="79">
                  <c:v>0.30767609879173935</c:v>
                </c:pt>
                <c:pt idx="80">
                  <c:v>0.30694121379703332</c:v>
                </c:pt>
                <c:pt idx="81">
                  <c:v>0.30154521663598283</c:v>
                </c:pt>
                <c:pt idx="82">
                  <c:v>0.29776487214054603</c:v>
                </c:pt>
                <c:pt idx="83">
                  <c:v>0.29479901816484338</c:v>
                </c:pt>
                <c:pt idx="84">
                  <c:v>0.29198611197706575</c:v>
                </c:pt>
                <c:pt idx="85">
                  <c:v>0.28822493751978845</c:v>
                </c:pt>
                <c:pt idx="86">
                  <c:v>0.28788117884964726</c:v>
                </c:pt>
                <c:pt idx="87">
                  <c:v>0.28946738670136257</c:v>
                </c:pt>
                <c:pt idx="88">
                  <c:v>0.28901885030826241</c:v>
                </c:pt>
                <c:pt idx="89">
                  <c:v>0.29172736498390023</c:v>
                </c:pt>
                <c:pt idx="90">
                  <c:v>0.29306982576724688</c:v>
                </c:pt>
                <c:pt idx="91">
                  <c:v>0.29744672634355235</c:v>
                </c:pt>
                <c:pt idx="92">
                  <c:v>0.30887984366756677</c:v>
                </c:pt>
                <c:pt idx="93">
                  <c:v>0.32980153923346478</c:v>
                </c:pt>
                <c:pt idx="94">
                  <c:v>0.3518945187725715</c:v>
                </c:pt>
                <c:pt idx="95">
                  <c:v>0.37003937881263388</c:v>
                </c:pt>
                <c:pt idx="96">
                  <c:v>0.38713847320758055</c:v>
                </c:pt>
                <c:pt idx="97">
                  <c:v>0.41233066275691482</c:v>
                </c:pt>
                <c:pt idx="98">
                  <c:v>0.42651928709455894</c:v>
                </c:pt>
                <c:pt idx="99">
                  <c:v>0.4568763621059489</c:v>
                </c:pt>
                <c:pt idx="100">
                  <c:v>0.47444701163449332</c:v>
                </c:pt>
                <c:pt idx="101">
                  <c:v>0.49019548123421053</c:v>
                </c:pt>
                <c:pt idx="102">
                  <c:v>0.49843662624740975</c:v>
                </c:pt>
                <c:pt idx="103">
                  <c:v>0.50304225413561587</c:v>
                </c:pt>
                <c:pt idx="104">
                  <c:v>0.50926271784682353</c:v>
                </c:pt>
                <c:pt idx="105">
                  <c:v>0.51018527487720156</c:v>
                </c:pt>
                <c:pt idx="106">
                  <c:v>0.50848632321616227</c:v>
                </c:pt>
                <c:pt idx="107">
                  <c:v>0.50627683397204659</c:v>
                </c:pt>
                <c:pt idx="108">
                  <c:v>0.50262816548908962</c:v>
                </c:pt>
                <c:pt idx="109">
                  <c:v>0.50292648937497708</c:v>
                </c:pt>
                <c:pt idx="110">
                  <c:v>0.49811363625202348</c:v>
                </c:pt>
                <c:pt idx="111">
                  <c:v>0.50147721900772557</c:v>
                </c:pt>
                <c:pt idx="112">
                  <c:v>0.49801388190987245</c:v>
                </c:pt>
                <c:pt idx="113">
                  <c:v>0.49478624156663881</c:v>
                </c:pt>
                <c:pt idx="114">
                  <c:v>0.48614410278355508</c:v>
                </c:pt>
                <c:pt idx="115">
                  <c:v>0.48002723659652929</c:v>
                </c:pt>
                <c:pt idx="116">
                  <c:v>0.47456488478585029</c:v>
                </c:pt>
                <c:pt idx="117">
                  <c:v>0.46425910735750481</c:v>
                </c:pt>
                <c:pt idx="118">
                  <c:v>0.44356390327986966</c:v>
                </c:pt>
                <c:pt idx="119">
                  <c:v>0.43155120912870581</c:v>
                </c:pt>
                <c:pt idx="120">
                  <c:v>0.42884168364817532</c:v>
                </c:pt>
                <c:pt idx="121">
                  <c:v>0.42787631291173733</c:v>
                </c:pt>
                <c:pt idx="122">
                  <c:v>0.42848215020491737</c:v>
                </c:pt>
                <c:pt idx="123">
                  <c:v>0.42835801608662238</c:v>
                </c:pt>
                <c:pt idx="124">
                  <c:v>0.42799084184271641</c:v>
                </c:pt>
                <c:pt idx="125">
                  <c:v>0.42594187925099752</c:v>
                </c:pt>
                <c:pt idx="126">
                  <c:v>0.42547286612540369</c:v>
                </c:pt>
                <c:pt idx="127">
                  <c:v>0.42465877101961458</c:v>
                </c:pt>
                <c:pt idx="128">
                  <c:v>0.42265275261760632</c:v>
                </c:pt>
                <c:pt idx="129">
                  <c:v>0.42059133370947732</c:v>
                </c:pt>
                <c:pt idx="130">
                  <c:v>0.41847301060798081</c:v>
                </c:pt>
                <c:pt idx="131">
                  <c:v>0.41799272513955266</c:v>
                </c:pt>
                <c:pt idx="132">
                  <c:v>0.41914066099297437</c:v>
                </c:pt>
                <c:pt idx="133">
                  <c:v>0.42060653478242632</c:v>
                </c:pt>
                <c:pt idx="134">
                  <c:v>0.42069775709196849</c:v>
                </c:pt>
                <c:pt idx="135">
                  <c:v>0.41650870012180513</c:v>
                </c:pt>
                <c:pt idx="136">
                  <c:v>0.41862299155923144</c:v>
                </c:pt>
              </c:numCache>
            </c:numRef>
          </c:val>
        </c:ser>
        <c:marker val="1"/>
        <c:axId val="220187264"/>
        <c:axId val="220197248"/>
      </c:lineChart>
      <c:dateAx>
        <c:axId val="220187264"/>
        <c:scaling>
          <c:orientation val="minMax"/>
          <c:max val="41244"/>
          <c:min val="36892"/>
        </c:scaling>
        <c:axPos val="b"/>
        <c:majorGridlines/>
        <c:numFmt formatCode="yyyy" sourceLinked="0"/>
        <c:tickLblPos val="nextTo"/>
        <c:crossAx val="220197248"/>
        <c:crosses val="autoZero"/>
        <c:auto val="1"/>
        <c:lblOffset val="100"/>
        <c:majorUnit val="12"/>
      </c:dateAx>
      <c:valAx>
        <c:axId val="220197248"/>
        <c:scaling>
          <c:orientation val="minMax"/>
        </c:scaling>
        <c:axPos val="l"/>
        <c:majorGridlines/>
        <c:numFmt formatCode="General" sourceLinked="1"/>
        <c:tickLblPos val="nextTo"/>
        <c:crossAx val="220187264"/>
        <c:crosses val="autoZero"/>
        <c:crossBetween val="between"/>
      </c:valAx>
      <c:spPr>
        <a:solidFill>
          <a:schemeClr val="bg1"/>
        </a:solidFill>
      </c:spPr>
    </c:plotArea>
    <c:legend>
      <c:legendPos val="r"/>
      <c:layout>
        <c:manualLayout>
          <c:xMode val="edge"/>
          <c:yMode val="edge"/>
          <c:x val="9.1299593713063246E-2"/>
          <c:y val="5.9032430268250925E-2"/>
          <c:w val="0.59584205201966522"/>
          <c:h val="0.3593360469771788"/>
        </c:manualLayout>
      </c:layout>
      <c:spPr>
        <a:solidFill>
          <a:sysClr val="window" lastClr="FFFFFF">
            <a:alpha val="46000"/>
          </a:sysClr>
        </a:solidFill>
      </c:spPr>
    </c:legend>
    <c:plotVisOnly val="1"/>
  </c:chart>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8735548510484276E-2"/>
          <c:y val="5.0925925925925923E-2"/>
          <c:w val="0.88897182449954204"/>
          <c:h val="0.82694199082169872"/>
        </c:manualLayout>
      </c:layout>
      <c:lineChart>
        <c:grouping val="standard"/>
        <c:ser>
          <c:idx val="0"/>
          <c:order val="0"/>
          <c:tx>
            <c:strRef>
              <c:f>'CHARTtoPPT-Sheet1 Chart 1'!$B$6</c:f>
              <c:strCache>
                <c:ptCount val="1"/>
                <c:pt idx="0">
                  <c:v>Indice national des prix à la consommation</c:v>
                </c:pt>
              </c:strCache>
            </c:strRef>
          </c:tx>
          <c:spPr>
            <a:ln w="38100">
              <a:solidFill>
                <a:schemeClr val="tx1"/>
              </a:solidFill>
              <a:prstDash val="sysDot"/>
            </a:ln>
          </c:spPr>
          <c:marker>
            <c:symbol val="none"/>
          </c:marker>
          <c:cat>
            <c:numRef>
              <c:f>'CHARTtoPPT-Sheet1 Chart 1'!$A$7:$A$162</c:f>
              <c:numCache>
                <c:formatCode>mmm/yy</c:formatCode>
                <c:ptCount val="156"/>
                <c:pt idx="0">
                  <c:v>29618</c:v>
                </c:pt>
                <c:pt idx="1">
                  <c:v>29707</c:v>
                </c:pt>
                <c:pt idx="2">
                  <c:v>29799</c:v>
                </c:pt>
                <c:pt idx="3">
                  <c:v>29891</c:v>
                </c:pt>
                <c:pt idx="4">
                  <c:v>29983</c:v>
                </c:pt>
                <c:pt idx="5">
                  <c:v>30072</c:v>
                </c:pt>
                <c:pt idx="6">
                  <c:v>30164</c:v>
                </c:pt>
                <c:pt idx="7">
                  <c:v>30256</c:v>
                </c:pt>
                <c:pt idx="8">
                  <c:v>30348</c:v>
                </c:pt>
                <c:pt idx="9">
                  <c:v>30437</c:v>
                </c:pt>
                <c:pt idx="10">
                  <c:v>30529</c:v>
                </c:pt>
                <c:pt idx="11">
                  <c:v>30621</c:v>
                </c:pt>
                <c:pt idx="12">
                  <c:v>30713</c:v>
                </c:pt>
                <c:pt idx="13">
                  <c:v>30803</c:v>
                </c:pt>
                <c:pt idx="14">
                  <c:v>30895</c:v>
                </c:pt>
                <c:pt idx="15">
                  <c:v>30987</c:v>
                </c:pt>
                <c:pt idx="16">
                  <c:v>31079</c:v>
                </c:pt>
                <c:pt idx="17">
                  <c:v>31168</c:v>
                </c:pt>
                <c:pt idx="18">
                  <c:v>31260</c:v>
                </c:pt>
                <c:pt idx="19">
                  <c:v>31352</c:v>
                </c:pt>
                <c:pt idx="20">
                  <c:v>31444</c:v>
                </c:pt>
                <c:pt idx="21">
                  <c:v>31533</c:v>
                </c:pt>
                <c:pt idx="22">
                  <c:v>31625</c:v>
                </c:pt>
                <c:pt idx="23">
                  <c:v>31717</c:v>
                </c:pt>
                <c:pt idx="24">
                  <c:v>31809</c:v>
                </c:pt>
                <c:pt idx="25">
                  <c:v>31898</c:v>
                </c:pt>
                <c:pt idx="26">
                  <c:v>31990</c:v>
                </c:pt>
                <c:pt idx="27">
                  <c:v>32082</c:v>
                </c:pt>
                <c:pt idx="28">
                  <c:v>32174</c:v>
                </c:pt>
                <c:pt idx="29">
                  <c:v>32264</c:v>
                </c:pt>
                <c:pt idx="30">
                  <c:v>32356</c:v>
                </c:pt>
                <c:pt idx="31">
                  <c:v>32448</c:v>
                </c:pt>
                <c:pt idx="32">
                  <c:v>32540</c:v>
                </c:pt>
                <c:pt idx="33">
                  <c:v>32629</c:v>
                </c:pt>
                <c:pt idx="34">
                  <c:v>32721</c:v>
                </c:pt>
                <c:pt idx="35">
                  <c:v>32813</c:v>
                </c:pt>
                <c:pt idx="36">
                  <c:v>32905</c:v>
                </c:pt>
                <c:pt idx="37">
                  <c:v>32994</c:v>
                </c:pt>
                <c:pt idx="38">
                  <c:v>33086</c:v>
                </c:pt>
                <c:pt idx="39">
                  <c:v>33178</c:v>
                </c:pt>
                <c:pt idx="40">
                  <c:v>33270</c:v>
                </c:pt>
                <c:pt idx="41">
                  <c:v>33359</c:v>
                </c:pt>
                <c:pt idx="42">
                  <c:v>33451</c:v>
                </c:pt>
                <c:pt idx="43">
                  <c:v>33543</c:v>
                </c:pt>
                <c:pt idx="44">
                  <c:v>33635</c:v>
                </c:pt>
                <c:pt idx="45">
                  <c:v>33725</c:v>
                </c:pt>
                <c:pt idx="46">
                  <c:v>33817</c:v>
                </c:pt>
                <c:pt idx="47">
                  <c:v>33909</c:v>
                </c:pt>
                <c:pt idx="48">
                  <c:v>34001</c:v>
                </c:pt>
                <c:pt idx="49">
                  <c:v>34090</c:v>
                </c:pt>
                <c:pt idx="50">
                  <c:v>34182</c:v>
                </c:pt>
                <c:pt idx="51">
                  <c:v>34274</c:v>
                </c:pt>
                <c:pt idx="52">
                  <c:v>34366</c:v>
                </c:pt>
                <c:pt idx="53">
                  <c:v>34455</c:v>
                </c:pt>
                <c:pt idx="54">
                  <c:v>34547</c:v>
                </c:pt>
                <c:pt idx="55">
                  <c:v>34639</c:v>
                </c:pt>
                <c:pt idx="56">
                  <c:v>34731</c:v>
                </c:pt>
                <c:pt idx="57">
                  <c:v>34820</c:v>
                </c:pt>
                <c:pt idx="58">
                  <c:v>34912</c:v>
                </c:pt>
                <c:pt idx="59">
                  <c:v>35004</c:v>
                </c:pt>
                <c:pt idx="60">
                  <c:v>35096</c:v>
                </c:pt>
                <c:pt idx="61">
                  <c:v>35186</c:v>
                </c:pt>
                <c:pt idx="62">
                  <c:v>35278</c:v>
                </c:pt>
                <c:pt idx="63">
                  <c:v>35370</c:v>
                </c:pt>
                <c:pt idx="64">
                  <c:v>35462</c:v>
                </c:pt>
                <c:pt idx="65">
                  <c:v>35551</c:v>
                </c:pt>
                <c:pt idx="66">
                  <c:v>35643</c:v>
                </c:pt>
                <c:pt idx="67">
                  <c:v>35735</c:v>
                </c:pt>
                <c:pt idx="68">
                  <c:v>35827</c:v>
                </c:pt>
                <c:pt idx="69">
                  <c:v>35916</c:v>
                </c:pt>
                <c:pt idx="70">
                  <c:v>36008</c:v>
                </c:pt>
                <c:pt idx="71">
                  <c:v>36100</c:v>
                </c:pt>
                <c:pt idx="72">
                  <c:v>36192</c:v>
                </c:pt>
                <c:pt idx="73">
                  <c:v>36281</c:v>
                </c:pt>
                <c:pt idx="74">
                  <c:v>36373</c:v>
                </c:pt>
                <c:pt idx="75">
                  <c:v>36465</c:v>
                </c:pt>
                <c:pt idx="76">
                  <c:v>36557</c:v>
                </c:pt>
                <c:pt idx="77">
                  <c:v>36647</c:v>
                </c:pt>
                <c:pt idx="78">
                  <c:v>36739</c:v>
                </c:pt>
                <c:pt idx="79">
                  <c:v>36831</c:v>
                </c:pt>
                <c:pt idx="80">
                  <c:v>36923</c:v>
                </c:pt>
                <c:pt idx="81">
                  <c:v>37012</c:v>
                </c:pt>
                <c:pt idx="82">
                  <c:v>37104</c:v>
                </c:pt>
                <c:pt idx="83">
                  <c:v>37196</c:v>
                </c:pt>
                <c:pt idx="84">
                  <c:v>37288</c:v>
                </c:pt>
                <c:pt idx="85">
                  <c:v>37377</c:v>
                </c:pt>
                <c:pt idx="86">
                  <c:v>37469</c:v>
                </c:pt>
                <c:pt idx="87">
                  <c:v>37561</c:v>
                </c:pt>
                <c:pt idx="88">
                  <c:v>37653</c:v>
                </c:pt>
                <c:pt idx="89">
                  <c:v>37742</c:v>
                </c:pt>
                <c:pt idx="90">
                  <c:v>37834</c:v>
                </c:pt>
                <c:pt idx="91">
                  <c:v>37926</c:v>
                </c:pt>
                <c:pt idx="92">
                  <c:v>38018</c:v>
                </c:pt>
                <c:pt idx="93">
                  <c:v>38108</c:v>
                </c:pt>
                <c:pt idx="94">
                  <c:v>38200</c:v>
                </c:pt>
                <c:pt idx="95">
                  <c:v>38292</c:v>
                </c:pt>
                <c:pt idx="96">
                  <c:v>38384</c:v>
                </c:pt>
                <c:pt idx="97">
                  <c:v>38473</c:v>
                </c:pt>
                <c:pt idx="98">
                  <c:v>38565</c:v>
                </c:pt>
                <c:pt idx="99">
                  <c:v>38657</c:v>
                </c:pt>
                <c:pt idx="100">
                  <c:v>38749</c:v>
                </c:pt>
                <c:pt idx="101">
                  <c:v>38838</c:v>
                </c:pt>
                <c:pt idx="102">
                  <c:v>38930</c:v>
                </c:pt>
                <c:pt idx="103">
                  <c:v>39022</c:v>
                </c:pt>
                <c:pt idx="104">
                  <c:v>39114</c:v>
                </c:pt>
                <c:pt idx="105">
                  <c:v>39203</c:v>
                </c:pt>
                <c:pt idx="106">
                  <c:v>39295</c:v>
                </c:pt>
                <c:pt idx="107">
                  <c:v>39387</c:v>
                </c:pt>
                <c:pt idx="108">
                  <c:v>39479</c:v>
                </c:pt>
                <c:pt idx="109">
                  <c:v>39569</c:v>
                </c:pt>
                <c:pt idx="110">
                  <c:v>39661</c:v>
                </c:pt>
                <c:pt idx="111">
                  <c:v>39753</c:v>
                </c:pt>
                <c:pt idx="112">
                  <c:v>39845</c:v>
                </c:pt>
                <c:pt idx="113">
                  <c:v>39934</c:v>
                </c:pt>
                <c:pt idx="114">
                  <c:v>40026</c:v>
                </c:pt>
                <c:pt idx="115">
                  <c:v>40118</c:v>
                </c:pt>
                <c:pt idx="116">
                  <c:v>40210</c:v>
                </c:pt>
                <c:pt idx="117">
                  <c:v>40299</c:v>
                </c:pt>
                <c:pt idx="118">
                  <c:v>40391</c:v>
                </c:pt>
                <c:pt idx="119">
                  <c:v>40483</c:v>
                </c:pt>
                <c:pt idx="120">
                  <c:v>40575</c:v>
                </c:pt>
                <c:pt idx="121">
                  <c:v>40664</c:v>
                </c:pt>
                <c:pt idx="122">
                  <c:v>40756</c:v>
                </c:pt>
                <c:pt idx="123">
                  <c:v>40848</c:v>
                </c:pt>
                <c:pt idx="124">
                  <c:v>40940</c:v>
                </c:pt>
              </c:numCache>
            </c:numRef>
          </c:cat>
          <c:val>
            <c:numRef>
              <c:f>'CHARTtoPPT-Sheet1 Chart 1'!$B$7:$B$162</c:f>
              <c:numCache>
                <c:formatCode>General</c:formatCode>
                <c:ptCount val="156"/>
                <c:pt idx="0">
                  <c:v>7.2271386430678275</c:v>
                </c:pt>
                <c:pt idx="1">
                  <c:v>7.2478918391525315</c:v>
                </c:pt>
                <c:pt idx="2">
                  <c:v>8.0977479635841121</c:v>
                </c:pt>
                <c:pt idx="3">
                  <c:v>7.9209909608302755</c:v>
                </c:pt>
                <c:pt idx="4">
                  <c:v>7.6177376039824765</c:v>
                </c:pt>
                <c:pt idx="5">
                  <c:v>9.2468646435765489</c:v>
                </c:pt>
                <c:pt idx="6">
                  <c:v>9.0868794326240732</c:v>
                </c:pt>
                <c:pt idx="7">
                  <c:v>8.9154982007693917</c:v>
                </c:pt>
                <c:pt idx="8">
                  <c:v>8.6792452830188651</c:v>
                </c:pt>
                <c:pt idx="9">
                  <c:v>7.6076611943850034</c:v>
                </c:pt>
                <c:pt idx="10">
                  <c:v>7.5869274975329581</c:v>
                </c:pt>
                <c:pt idx="11">
                  <c:v>6.8413557391056905</c:v>
                </c:pt>
                <c:pt idx="12">
                  <c:v>7.0172491039426843</c:v>
                </c:pt>
                <c:pt idx="13">
                  <c:v>7.1472002653252655</c:v>
                </c:pt>
                <c:pt idx="14">
                  <c:v>5.8055465630732606</c:v>
                </c:pt>
                <c:pt idx="15">
                  <c:v>5.4862444017914527</c:v>
                </c:pt>
                <c:pt idx="16">
                  <c:v>5.3744308964361949</c:v>
                </c:pt>
                <c:pt idx="17">
                  <c:v>5.2775484936029899</c:v>
                </c:pt>
                <c:pt idx="18">
                  <c:v>4.7577766445691116</c:v>
                </c:pt>
                <c:pt idx="19">
                  <c:v>4.083901945918611</c:v>
                </c:pt>
                <c:pt idx="20">
                  <c:v>2.502979737783062</c:v>
                </c:pt>
                <c:pt idx="21">
                  <c:v>1.2642720635076101</c:v>
                </c:pt>
                <c:pt idx="22">
                  <c:v>0.77885411088935985</c:v>
                </c:pt>
                <c:pt idx="23">
                  <c:v>0.66041858884089422</c:v>
                </c:pt>
                <c:pt idx="24">
                  <c:v>1.0513565891472787</c:v>
                </c:pt>
                <c:pt idx="25">
                  <c:v>1.6017420759738781</c:v>
                </c:pt>
                <c:pt idx="26">
                  <c:v>2.0093706226150592</c:v>
                </c:pt>
                <c:pt idx="27">
                  <c:v>1.563027642433279</c:v>
                </c:pt>
                <c:pt idx="28">
                  <c:v>0.97808889101980512</c:v>
                </c:pt>
                <c:pt idx="29">
                  <c:v>1.0001905124785715</c:v>
                </c:pt>
                <c:pt idx="30">
                  <c:v>1.0511861357072061</c:v>
                </c:pt>
                <c:pt idx="31">
                  <c:v>1.6197216548710536</c:v>
                </c:pt>
                <c:pt idx="32">
                  <c:v>2.5734770428754885</c:v>
                </c:pt>
                <c:pt idx="33">
                  <c:v>2.9944355371121389</c:v>
                </c:pt>
                <c:pt idx="34">
                  <c:v>3.2332130640551071</c:v>
                </c:pt>
                <c:pt idx="35">
                  <c:v>3.6038141535010002</c:v>
                </c:pt>
                <c:pt idx="36">
                  <c:v>3.4578530759616677</c:v>
                </c:pt>
                <c:pt idx="37">
                  <c:v>3.0859392884941119</c:v>
                </c:pt>
                <c:pt idx="38">
                  <c:v>3.3225908946484362</c:v>
                </c:pt>
                <c:pt idx="39">
                  <c:v>3.9251071509135871</c:v>
                </c:pt>
                <c:pt idx="40">
                  <c:v>3.713646532438486</c:v>
                </c:pt>
                <c:pt idx="41">
                  <c:v>3.2422829224961087</c:v>
                </c:pt>
                <c:pt idx="42">
                  <c:v>3.2904274480516715</c:v>
                </c:pt>
                <c:pt idx="43">
                  <c:v>2.6134143694378276</c:v>
                </c:pt>
                <c:pt idx="44">
                  <c:v>2.4158757549611587</c:v>
                </c:pt>
                <c:pt idx="45">
                  <c:v>2.7274682727468402</c:v>
                </c:pt>
                <c:pt idx="46">
                  <c:v>2.3179652943177778</c:v>
                </c:pt>
                <c:pt idx="47">
                  <c:v>2.267631256081589</c:v>
                </c:pt>
                <c:pt idx="48">
                  <c:v>2.8475147430497212</c:v>
                </c:pt>
                <c:pt idx="49">
                  <c:v>2.6550525566396921</c:v>
                </c:pt>
                <c:pt idx="50">
                  <c:v>2.8598744648127377</c:v>
                </c:pt>
                <c:pt idx="51">
                  <c:v>2.6475820129897012</c:v>
                </c:pt>
                <c:pt idx="52">
                  <c:v>2.4123525557011787</c:v>
                </c:pt>
                <c:pt idx="53">
                  <c:v>2.5782237996165414</c:v>
                </c:pt>
                <c:pt idx="54">
                  <c:v>2.5378864417054059</c:v>
                </c:pt>
                <c:pt idx="55">
                  <c:v>1.9908918711965713</c:v>
                </c:pt>
                <c:pt idx="56">
                  <c:v>1.8116376724655048</c:v>
                </c:pt>
                <c:pt idx="57">
                  <c:v>1.4515808311791556</c:v>
                </c:pt>
                <c:pt idx="58">
                  <c:v>1.2178299767469536</c:v>
                </c:pt>
                <c:pt idx="59">
                  <c:v>1.3830165566839141</c:v>
                </c:pt>
                <c:pt idx="60">
                  <c:v>1.9483070154764803</c:v>
                </c:pt>
                <c:pt idx="61">
                  <c:v>1.9168953351626818</c:v>
                </c:pt>
                <c:pt idx="62">
                  <c:v>1.9429950938400165</c:v>
                </c:pt>
                <c:pt idx="63">
                  <c:v>2.4515726702264637</c:v>
                </c:pt>
                <c:pt idx="64">
                  <c:v>1.918779378901126</c:v>
                </c:pt>
                <c:pt idx="65">
                  <c:v>1.526981806992556</c:v>
                </c:pt>
                <c:pt idx="66">
                  <c:v>1.7837362973148385</c:v>
                </c:pt>
                <c:pt idx="67">
                  <c:v>1.2858555885262142</c:v>
                </c:pt>
                <c:pt idx="68">
                  <c:v>0.72206260396190358</c:v>
                </c:pt>
                <c:pt idx="69">
                  <c:v>1.6441885134111347</c:v>
                </c:pt>
                <c:pt idx="70">
                  <c:v>0.75803062143500499</c:v>
                </c:pt>
                <c:pt idx="71">
                  <c:v>0.67232572115385858</c:v>
                </c:pt>
                <c:pt idx="72">
                  <c:v>1.0546860338550581</c:v>
                </c:pt>
                <c:pt idx="73">
                  <c:v>0.92061125605664762</c:v>
                </c:pt>
                <c:pt idx="74">
                  <c:v>0.91992551210429618</c:v>
                </c:pt>
                <c:pt idx="75">
                  <c:v>1.58937432376971</c:v>
                </c:pt>
                <c:pt idx="76">
                  <c:v>1.9907888872381601</c:v>
                </c:pt>
                <c:pt idx="77">
                  <c:v>2.3193115928648034</c:v>
                </c:pt>
                <c:pt idx="78">
                  <c:v>3.0114034763995967</c:v>
                </c:pt>
                <c:pt idx="79">
                  <c:v>2.8535752322891073</c:v>
                </c:pt>
                <c:pt idx="80">
                  <c:v>2.1886380189366292</c:v>
                </c:pt>
                <c:pt idx="81">
                  <c:v>2.9489261866089151</c:v>
                </c:pt>
                <c:pt idx="82">
                  <c:v>2.5257048686991652</c:v>
                </c:pt>
                <c:pt idx="83">
                  <c:v>2.2209526530029282</c:v>
                </c:pt>
                <c:pt idx="84">
                  <c:v>2.7297672926837802</c:v>
                </c:pt>
                <c:pt idx="85">
                  <c:v>1.3428230839351838</c:v>
                </c:pt>
                <c:pt idx="86">
                  <c:v>1.2649381508141808</c:v>
                </c:pt>
                <c:pt idx="87">
                  <c:v>1.2540170462484361</c:v>
                </c:pt>
                <c:pt idx="88">
                  <c:v>1.5714434384431542</c:v>
                </c:pt>
                <c:pt idx="89">
                  <c:v>1.3734647984777899</c:v>
                </c:pt>
                <c:pt idx="90">
                  <c:v>1.6908212560386318</c:v>
                </c:pt>
                <c:pt idx="91">
                  <c:v>1.7249111670748938</c:v>
                </c:pt>
                <c:pt idx="92">
                  <c:v>1.3251366120218426</c:v>
                </c:pt>
                <c:pt idx="93">
                  <c:v>2.2626441881100408</c:v>
                </c:pt>
                <c:pt idx="94">
                  <c:v>2.2293858160841618</c:v>
                </c:pt>
                <c:pt idx="95">
                  <c:v>2.5638416929494312</c:v>
                </c:pt>
                <c:pt idx="96">
                  <c:v>2.6358365916138577</c:v>
                </c:pt>
                <c:pt idx="97">
                  <c:v>2.7131653595861671</c:v>
                </c:pt>
                <c:pt idx="98">
                  <c:v>3.1400404952368377</c:v>
                </c:pt>
                <c:pt idx="99">
                  <c:v>2.6419336706014747</c:v>
                </c:pt>
                <c:pt idx="100">
                  <c:v>2.2331691297208467</c:v>
                </c:pt>
                <c:pt idx="101">
                  <c:v>2.0079277405939564</c:v>
                </c:pt>
                <c:pt idx="102">
                  <c:v>1.486821356161288</c:v>
                </c:pt>
                <c:pt idx="103">
                  <c:v>1.4464274209135661</c:v>
                </c:pt>
                <c:pt idx="104">
                  <c:v>1.7507227754577579</c:v>
                </c:pt>
                <c:pt idx="105">
                  <c:v>1.4492292011721295</c:v>
                </c:pt>
                <c:pt idx="106">
                  <c:v>1.3318534961154418</c:v>
                </c:pt>
                <c:pt idx="107">
                  <c:v>2.7595185926137837</c:v>
                </c:pt>
                <c:pt idx="108">
                  <c:v>3.8295185477506002</c:v>
                </c:pt>
                <c:pt idx="109">
                  <c:v>5.0547863489372107</c:v>
                </c:pt>
                <c:pt idx="110">
                  <c:v>5.5891096854952433</c:v>
                </c:pt>
                <c:pt idx="111">
                  <c:v>3.4919653893695601</c:v>
                </c:pt>
                <c:pt idx="112">
                  <c:v>1.6176112867915204</c:v>
                </c:pt>
                <c:pt idx="113">
                  <c:v>-0.29586683004096115</c:v>
                </c:pt>
                <c:pt idx="114">
                  <c:v>-1.2181026051391415</c:v>
                </c:pt>
                <c:pt idx="115">
                  <c:v>-0.27769483427887431</c:v>
                </c:pt>
                <c:pt idx="116">
                  <c:v>0.99042489527230149</c:v>
                </c:pt>
                <c:pt idx="117">
                  <c:v>2.1761285294646591</c:v>
                </c:pt>
                <c:pt idx="118">
                  <c:v>2.5982598259825838</c:v>
                </c:pt>
                <c:pt idx="119">
                  <c:v>2.9912866425127804</c:v>
                </c:pt>
                <c:pt idx="120">
                  <c:v>3.3747148232644997</c:v>
                </c:pt>
                <c:pt idx="121">
                  <c:v>3.4792302276460911</c:v>
                </c:pt>
                <c:pt idx="122">
                  <c:v>3.6349280617616002</c:v>
                </c:pt>
                <c:pt idx="123">
                  <c:v>3.6341435050587267</c:v>
                </c:pt>
                <c:pt idx="124">
                  <c:v>3.5597592433362024</c:v>
                </c:pt>
              </c:numCache>
            </c:numRef>
          </c:val>
        </c:ser>
        <c:ser>
          <c:idx val="1"/>
          <c:order val="1"/>
          <c:tx>
            <c:strRef>
              <c:f>'CHARTtoPPT-Sheet1 Chart 1'!$C$6</c:f>
              <c:strCache>
                <c:ptCount val="1"/>
                <c:pt idx="0">
                  <c:v>Tendance sous-jacente (1)</c:v>
                </c:pt>
              </c:strCache>
            </c:strRef>
          </c:tx>
          <c:spPr>
            <a:ln>
              <a:solidFill>
                <a:srgbClr val="C00000"/>
              </a:solidFill>
            </a:ln>
          </c:spPr>
          <c:marker>
            <c:symbol val="none"/>
          </c:marker>
          <c:cat>
            <c:numRef>
              <c:f>'CHARTtoPPT-Sheet1 Chart 1'!$A$7:$A$162</c:f>
              <c:numCache>
                <c:formatCode>mmm/yy</c:formatCode>
                <c:ptCount val="156"/>
                <c:pt idx="0">
                  <c:v>29618</c:v>
                </c:pt>
                <c:pt idx="1">
                  <c:v>29707</c:v>
                </c:pt>
                <c:pt idx="2">
                  <c:v>29799</c:v>
                </c:pt>
                <c:pt idx="3">
                  <c:v>29891</c:v>
                </c:pt>
                <c:pt idx="4">
                  <c:v>29983</c:v>
                </c:pt>
                <c:pt idx="5">
                  <c:v>30072</c:v>
                </c:pt>
                <c:pt idx="6">
                  <c:v>30164</c:v>
                </c:pt>
                <c:pt idx="7">
                  <c:v>30256</c:v>
                </c:pt>
                <c:pt idx="8">
                  <c:v>30348</c:v>
                </c:pt>
                <c:pt idx="9">
                  <c:v>30437</c:v>
                </c:pt>
                <c:pt idx="10">
                  <c:v>30529</c:v>
                </c:pt>
                <c:pt idx="11">
                  <c:v>30621</c:v>
                </c:pt>
                <c:pt idx="12">
                  <c:v>30713</c:v>
                </c:pt>
                <c:pt idx="13">
                  <c:v>30803</c:v>
                </c:pt>
                <c:pt idx="14">
                  <c:v>30895</c:v>
                </c:pt>
                <c:pt idx="15">
                  <c:v>30987</c:v>
                </c:pt>
                <c:pt idx="16">
                  <c:v>31079</c:v>
                </c:pt>
                <c:pt idx="17">
                  <c:v>31168</c:v>
                </c:pt>
                <c:pt idx="18">
                  <c:v>31260</c:v>
                </c:pt>
                <c:pt idx="19">
                  <c:v>31352</c:v>
                </c:pt>
                <c:pt idx="20">
                  <c:v>31444</c:v>
                </c:pt>
                <c:pt idx="21">
                  <c:v>31533</c:v>
                </c:pt>
                <c:pt idx="22">
                  <c:v>31625</c:v>
                </c:pt>
                <c:pt idx="23">
                  <c:v>31717</c:v>
                </c:pt>
                <c:pt idx="24">
                  <c:v>31809</c:v>
                </c:pt>
                <c:pt idx="25">
                  <c:v>31898</c:v>
                </c:pt>
                <c:pt idx="26">
                  <c:v>31990</c:v>
                </c:pt>
                <c:pt idx="27">
                  <c:v>32082</c:v>
                </c:pt>
                <c:pt idx="28">
                  <c:v>32174</c:v>
                </c:pt>
                <c:pt idx="29">
                  <c:v>32264</c:v>
                </c:pt>
                <c:pt idx="30">
                  <c:v>32356</c:v>
                </c:pt>
                <c:pt idx="31">
                  <c:v>32448</c:v>
                </c:pt>
                <c:pt idx="32">
                  <c:v>32540</c:v>
                </c:pt>
                <c:pt idx="33">
                  <c:v>32629</c:v>
                </c:pt>
                <c:pt idx="34">
                  <c:v>32721</c:v>
                </c:pt>
                <c:pt idx="35">
                  <c:v>32813</c:v>
                </c:pt>
                <c:pt idx="36">
                  <c:v>32905</c:v>
                </c:pt>
                <c:pt idx="37">
                  <c:v>32994</c:v>
                </c:pt>
                <c:pt idx="38">
                  <c:v>33086</c:v>
                </c:pt>
                <c:pt idx="39">
                  <c:v>33178</c:v>
                </c:pt>
                <c:pt idx="40">
                  <c:v>33270</c:v>
                </c:pt>
                <c:pt idx="41">
                  <c:v>33359</c:v>
                </c:pt>
                <c:pt idx="42">
                  <c:v>33451</c:v>
                </c:pt>
                <c:pt idx="43">
                  <c:v>33543</c:v>
                </c:pt>
                <c:pt idx="44">
                  <c:v>33635</c:v>
                </c:pt>
                <c:pt idx="45">
                  <c:v>33725</c:v>
                </c:pt>
                <c:pt idx="46">
                  <c:v>33817</c:v>
                </c:pt>
                <c:pt idx="47">
                  <c:v>33909</c:v>
                </c:pt>
                <c:pt idx="48">
                  <c:v>34001</c:v>
                </c:pt>
                <c:pt idx="49">
                  <c:v>34090</c:v>
                </c:pt>
                <c:pt idx="50">
                  <c:v>34182</c:v>
                </c:pt>
                <c:pt idx="51">
                  <c:v>34274</c:v>
                </c:pt>
                <c:pt idx="52">
                  <c:v>34366</c:v>
                </c:pt>
                <c:pt idx="53">
                  <c:v>34455</c:v>
                </c:pt>
                <c:pt idx="54">
                  <c:v>34547</c:v>
                </c:pt>
                <c:pt idx="55">
                  <c:v>34639</c:v>
                </c:pt>
                <c:pt idx="56">
                  <c:v>34731</c:v>
                </c:pt>
                <c:pt idx="57">
                  <c:v>34820</c:v>
                </c:pt>
                <c:pt idx="58">
                  <c:v>34912</c:v>
                </c:pt>
                <c:pt idx="59">
                  <c:v>35004</c:v>
                </c:pt>
                <c:pt idx="60">
                  <c:v>35096</c:v>
                </c:pt>
                <c:pt idx="61">
                  <c:v>35186</c:v>
                </c:pt>
                <c:pt idx="62">
                  <c:v>35278</c:v>
                </c:pt>
                <c:pt idx="63">
                  <c:v>35370</c:v>
                </c:pt>
                <c:pt idx="64">
                  <c:v>35462</c:v>
                </c:pt>
                <c:pt idx="65">
                  <c:v>35551</c:v>
                </c:pt>
                <c:pt idx="66">
                  <c:v>35643</c:v>
                </c:pt>
                <c:pt idx="67">
                  <c:v>35735</c:v>
                </c:pt>
                <c:pt idx="68">
                  <c:v>35827</c:v>
                </c:pt>
                <c:pt idx="69">
                  <c:v>35916</c:v>
                </c:pt>
                <c:pt idx="70">
                  <c:v>36008</c:v>
                </c:pt>
                <c:pt idx="71">
                  <c:v>36100</c:v>
                </c:pt>
                <c:pt idx="72">
                  <c:v>36192</c:v>
                </c:pt>
                <c:pt idx="73">
                  <c:v>36281</c:v>
                </c:pt>
                <c:pt idx="74">
                  <c:v>36373</c:v>
                </c:pt>
                <c:pt idx="75">
                  <c:v>36465</c:v>
                </c:pt>
                <c:pt idx="76">
                  <c:v>36557</c:v>
                </c:pt>
                <c:pt idx="77">
                  <c:v>36647</c:v>
                </c:pt>
                <c:pt idx="78">
                  <c:v>36739</c:v>
                </c:pt>
                <c:pt idx="79">
                  <c:v>36831</c:v>
                </c:pt>
                <c:pt idx="80">
                  <c:v>36923</c:v>
                </c:pt>
                <c:pt idx="81">
                  <c:v>37012</c:v>
                </c:pt>
                <c:pt idx="82">
                  <c:v>37104</c:v>
                </c:pt>
                <c:pt idx="83">
                  <c:v>37196</c:v>
                </c:pt>
                <c:pt idx="84">
                  <c:v>37288</c:v>
                </c:pt>
                <c:pt idx="85">
                  <c:v>37377</c:v>
                </c:pt>
                <c:pt idx="86">
                  <c:v>37469</c:v>
                </c:pt>
                <c:pt idx="87">
                  <c:v>37561</c:v>
                </c:pt>
                <c:pt idx="88">
                  <c:v>37653</c:v>
                </c:pt>
                <c:pt idx="89">
                  <c:v>37742</c:v>
                </c:pt>
                <c:pt idx="90">
                  <c:v>37834</c:v>
                </c:pt>
                <c:pt idx="91">
                  <c:v>37926</c:v>
                </c:pt>
                <c:pt idx="92">
                  <c:v>38018</c:v>
                </c:pt>
                <c:pt idx="93">
                  <c:v>38108</c:v>
                </c:pt>
                <c:pt idx="94">
                  <c:v>38200</c:v>
                </c:pt>
                <c:pt idx="95">
                  <c:v>38292</c:v>
                </c:pt>
                <c:pt idx="96">
                  <c:v>38384</c:v>
                </c:pt>
                <c:pt idx="97">
                  <c:v>38473</c:v>
                </c:pt>
                <c:pt idx="98">
                  <c:v>38565</c:v>
                </c:pt>
                <c:pt idx="99">
                  <c:v>38657</c:v>
                </c:pt>
                <c:pt idx="100">
                  <c:v>38749</c:v>
                </c:pt>
                <c:pt idx="101">
                  <c:v>38838</c:v>
                </c:pt>
                <c:pt idx="102">
                  <c:v>38930</c:v>
                </c:pt>
                <c:pt idx="103">
                  <c:v>39022</c:v>
                </c:pt>
                <c:pt idx="104">
                  <c:v>39114</c:v>
                </c:pt>
                <c:pt idx="105">
                  <c:v>39203</c:v>
                </c:pt>
                <c:pt idx="106">
                  <c:v>39295</c:v>
                </c:pt>
                <c:pt idx="107">
                  <c:v>39387</c:v>
                </c:pt>
                <c:pt idx="108">
                  <c:v>39479</c:v>
                </c:pt>
                <c:pt idx="109">
                  <c:v>39569</c:v>
                </c:pt>
                <c:pt idx="110">
                  <c:v>39661</c:v>
                </c:pt>
                <c:pt idx="111">
                  <c:v>39753</c:v>
                </c:pt>
                <c:pt idx="112">
                  <c:v>39845</c:v>
                </c:pt>
                <c:pt idx="113">
                  <c:v>39934</c:v>
                </c:pt>
                <c:pt idx="114">
                  <c:v>40026</c:v>
                </c:pt>
                <c:pt idx="115">
                  <c:v>40118</c:v>
                </c:pt>
                <c:pt idx="116">
                  <c:v>40210</c:v>
                </c:pt>
                <c:pt idx="117">
                  <c:v>40299</c:v>
                </c:pt>
                <c:pt idx="118">
                  <c:v>40391</c:v>
                </c:pt>
                <c:pt idx="119">
                  <c:v>40483</c:v>
                </c:pt>
                <c:pt idx="120">
                  <c:v>40575</c:v>
                </c:pt>
                <c:pt idx="121">
                  <c:v>40664</c:v>
                </c:pt>
                <c:pt idx="122">
                  <c:v>40756</c:v>
                </c:pt>
                <c:pt idx="123">
                  <c:v>40848</c:v>
                </c:pt>
                <c:pt idx="124">
                  <c:v>40940</c:v>
                </c:pt>
              </c:numCache>
            </c:numRef>
          </c:cat>
          <c:val>
            <c:numRef>
              <c:f>'CHARTtoPPT-Sheet1 Chart 1'!$C$7:$C$162</c:f>
              <c:numCache>
                <c:formatCode>General</c:formatCode>
                <c:ptCount val="156"/>
                <c:pt idx="0">
                  <c:v>5.8556773788444261</c:v>
                </c:pt>
                <c:pt idx="1">
                  <c:v>5.8967661216799527</c:v>
                </c:pt>
                <c:pt idx="2">
                  <c:v>5.2784043174985955</c:v>
                </c:pt>
                <c:pt idx="3">
                  <c:v>5.8756530841311703</c:v>
                </c:pt>
                <c:pt idx="4">
                  <c:v>6.122200904606645</c:v>
                </c:pt>
                <c:pt idx="5">
                  <c:v>7.045436038036768</c:v>
                </c:pt>
                <c:pt idx="6">
                  <c:v>7.6339650942786514</c:v>
                </c:pt>
                <c:pt idx="7">
                  <c:v>7.4881710345736989</c:v>
                </c:pt>
                <c:pt idx="8">
                  <c:v>8.6738084437009988</c:v>
                </c:pt>
                <c:pt idx="9">
                  <c:v>8.5656763569876198</c:v>
                </c:pt>
                <c:pt idx="10">
                  <c:v>8.2225995970795527</c:v>
                </c:pt>
                <c:pt idx="11">
                  <c:v>7.4258974795883059</c:v>
                </c:pt>
                <c:pt idx="12">
                  <c:v>5.6176912297150645</c:v>
                </c:pt>
                <c:pt idx="13">
                  <c:v>5.2652715305792741</c:v>
                </c:pt>
                <c:pt idx="14">
                  <c:v>4.9331723931272133</c:v>
                </c:pt>
                <c:pt idx="15">
                  <c:v>4.7902255127940894</c:v>
                </c:pt>
                <c:pt idx="16">
                  <c:v>5.0412746755754005</c:v>
                </c:pt>
                <c:pt idx="17">
                  <c:v>4.9241306700430245</c:v>
                </c:pt>
                <c:pt idx="18">
                  <c:v>5.3842802244534749</c:v>
                </c:pt>
                <c:pt idx="19">
                  <c:v>5.4270732139861</c:v>
                </c:pt>
                <c:pt idx="20">
                  <c:v>5.4888614287330491</c:v>
                </c:pt>
                <c:pt idx="21">
                  <c:v>5.4726875446366394</c:v>
                </c:pt>
                <c:pt idx="22">
                  <c:v>5.0505020620543073</c:v>
                </c:pt>
                <c:pt idx="23">
                  <c:v>4.8211297292639843</c:v>
                </c:pt>
                <c:pt idx="24">
                  <c:v>4.1663025382903545</c:v>
                </c:pt>
                <c:pt idx="25">
                  <c:v>3.8289856713091153</c:v>
                </c:pt>
                <c:pt idx="26">
                  <c:v>3.3474398413622248</c:v>
                </c:pt>
                <c:pt idx="27">
                  <c:v>2.5826641600779991</c:v>
                </c:pt>
                <c:pt idx="28">
                  <c:v>2.0762620106555967</c:v>
                </c:pt>
                <c:pt idx="29">
                  <c:v>2.0615552900036667</c:v>
                </c:pt>
                <c:pt idx="30">
                  <c:v>2.1395079787841942</c:v>
                </c:pt>
                <c:pt idx="31">
                  <c:v>2.5285031833005345</c:v>
                </c:pt>
                <c:pt idx="32">
                  <c:v>2.7689619395012688</c:v>
                </c:pt>
                <c:pt idx="33">
                  <c:v>2.5292167898635087</c:v>
                </c:pt>
                <c:pt idx="34">
                  <c:v>2.6519165161421832</c:v>
                </c:pt>
                <c:pt idx="35">
                  <c:v>2.3785677259509086</c:v>
                </c:pt>
                <c:pt idx="36">
                  <c:v>2.4611682153177883</c:v>
                </c:pt>
                <c:pt idx="37">
                  <c:v>2.8257361689680001</c:v>
                </c:pt>
                <c:pt idx="38">
                  <c:v>2.8050996963024266</c:v>
                </c:pt>
                <c:pt idx="39">
                  <c:v>3.1162519215560227</c:v>
                </c:pt>
                <c:pt idx="40">
                  <c:v>3.6665013612206452</c:v>
                </c:pt>
                <c:pt idx="41">
                  <c:v>3.3573429921869287</c:v>
                </c:pt>
                <c:pt idx="42">
                  <c:v>3.4779297721221076</c:v>
                </c:pt>
                <c:pt idx="43">
                  <c:v>3.8832854592467867</c:v>
                </c:pt>
                <c:pt idx="44">
                  <c:v>3.7166523071678177</c:v>
                </c:pt>
                <c:pt idx="45">
                  <c:v>3.4802978398190243</c:v>
                </c:pt>
                <c:pt idx="46">
                  <c:v>3.4155798334950829</c:v>
                </c:pt>
                <c:pt idx="47">
                  <c:v>3.2774982199628155</c:v>
                </c:pt>
                <c:pt idx="48">
                  <c:v>3.4116567112440777</c:v>
                </c:pt>
                <c:pt idx="49">
                  <c:v>3.5370402174900182</c:v>
                </c:pt>
                <c:pt idx="50">
                  <c:v>3.5181983245806903</c:v>
                </c:pt>
                <c:pt idx="51">
                  <c:v>3.2110141097112965</c:v>
                </c:pt>
                <c:pt idx="52">
                  <c:v>2.8934026068929919</c:v>
                </c:pt>
                <c:pt idx="53">
                  <c:v>2.8023904986007153</c:v>
                </c:pt>
                <c:pt idx="54">
                  <c:v>2.5303754838664068</c:v>
                </c:pt>
                <c:pt idx="55">
                  <c:v>2.2650152529199512</c:v>
                </c:pt>
                <c:pt idx="56">
                  <c:v>1.9290388571689958</c:v>
                </c:pt>
                <c:pt idx="57">
                  <c:v>1.6803094112505921</c:v>
                </c:pt>
                <c:pt idx="58">
                  <c:v>1.7709227366875302</c:v>
                </c:pt>
                <c:pt idx="59">
                  <c:v>1.6648075573763701</c:v>
                </c:pt>
                <c:pt idx="60">
                  <c:v>2.0222384271076477</c:v>
                </c:pt>
                <c:pt idx="61">
                  <c:v>1.9272282148129698</c:v>
                </c:pt>
                <c:pt idx="62">
                  <c:v>1.5405891079367366</c:v>
                </c:pt>
                <c:pt idx="63">
                  <c:v>1.8750662926547843</c:v>
                </c:pt>
                <c:pt idx="64">
                  <c:v>1.3078992706775292</c:v>
                </c:pt>
                <c:pt idx="65">
                  <c:v>1.1555736284400986</c:v>
                </c:pt>
                <c:pt idx="66">
                  <c:v>0.87487732601063684</c:v>
                </c:pt>
                <c:pt idx="67">
                  <c:v>0.82183959877961676</c:v>
                </c:pt>
                <c:pt idx="68">
                  <c:v>0.93676522401331463</c:v>
                </c:pt>
                <c:pt idx="69">
                  <c:v>1.335764524367522</c:v>
                </c:pt>
                <c:pt idx="70">
                  <c:v>1.7696078524750636</c:v>
                </c:pt>
                <c:pt idx="71">
                  <c:v>1.7004739985584598</c:v>
                </c:pt>
                <c:pt idx="72">
                  <c:v>1.6157810223997204</c:v>
                </c:pt>
                <c:pt idx="73">
                  <c:v>1.2605315458007693</c:v>
                </c:pt>
                <c:pt idx="74">
                  <c:v>0.97236852131314944</c:v>
                </c:pt>
                <c:pt idx="75">
                  <c:v>1.1591082851386318</c:v>
                </c:pt>
                <c:pt idx="76">
                  <c:v>1.2179407604236299</c:v>
                </c:pt>
                <c:pt idx="77">
                  <c:v>1.2730763337621898</c:v>
                </c:pt>
                <c:pt idx="78">
                  <c:v>1.4561071486856041</c:v>
                </c:pt>
                <c:pt idx="79">
                  <c:v>1.3992745324517282</c:v>
                </c:pt>
                <c:pt idx="80">
                  <c:v>1.5953271842147343</c:v>
                </c:pt>
                <c:pt idx="81">
                  <c:v>2.0471401085507202</c:v>
                </c:pt>
                <c:pt idx="82">
                  <c:v>2.3351503048008762</c:v>
                </c:pt>
                <c:pt idx="83">
                  <c:v>2.8502946349246328</c:v>
                </c:pt>
                <c:pt idx="84">
                  <c:v>2.9773039040146938</c:v>
                </c:pt>
                <c:pt idx="85">
                  <c:v>2.3032406467340838</c:v>
                </c:pt>
                <c:pt idx="86">
                  <c:v>2.0546326704721229</c:v>
                </c:pt>
                <c:pt idx="87">
                  <c:v>1.4535824119426444</c:v>
                </c:pt>
                <c:pt idx="88">
                  <c:v>1.2458073840483808</c:v>
                </c:pt>
                <c:pt idx="89">
                  <c:v>1.6773928262453115</c:v>
                </c:pt>
                <c:pt idx="90">
                  <c:v>1.5412637853333404</c:v>
                </c:pt>
                <c:pt idx="91">
                  <c:v>1.7429613017356338</c:v>
                </c:pt>
                <c:pt idx="92">
                  <c:v>1.6237653227235693</c:v>
                </c:pt>
                <c:pt idx="93">
                  <c:v>1.442481424017106</c:v>
                </c:pt>
                <c:pt idx="94">
                  <c:v>1.4964884361454267</c:v>
                </c:pt>
                <c:pt idx="95">
                  <c:v>1.3788187304453641</c:v>
                </c:pt>
                <c:pt idx="96">
                  <c:v>1.5613418427158354</c:v>
                </c:pt>
                <c:pt idx="97">
                  <c:v>1.5711893271522999</c:v>
                </c:pt>
                <c:pt idx="98">
                  <c:v>1.6860256732086361</c:v>
                </c:pt>
                <c:pt idx="99">
                  <c:v>1.8302139801031903</c:v>
                </c:pt>
                <c:pt idx="100">
                  <c:v>1.1143474338653465</c:v>
                </c:pt>
                <c:pt idx="101">
                  <c:v>1.0641863223527901</c:v>
                </c:pt>
                <c:pt idx="102">
                  <c:v>0.93145347283041269</c:v>
                </c:pt>
                <c:pt idx="103">
                  <c:v>0.77892237720538615</c:v>
                </c:pt>
                <c:pt idx="104">
                  <c:v>1.4644530588187061</c:v>
                </c:pt>
                <c:pt idx="105">
                  <c:v>1.4826414654710351</c:v>
                </c:pt>
                <c:pt idx="106">
                  <c:v>1.4473100688173313</c:v>
                </c:pt>
                <c:pt idx="107">
                  <c:v>1.4161449654932721</c:v>
                </c:pt>
                <c:pt idx="108">
                  <c:v>1.3572254134278428</c:v>
                </c:pt>
                <c:pt idx="109">
                  <c:v>1.391198112281212</c:v>
                </c:pt>
                <c:pt idx="110">
                  <c:v>1.7793356963588192</c:v>
                </c:pt>
                <c:pt idx="111">
                  <c:v>2.2325414513671094</c:v>
                </c:pt>
                <c:pt idx="112">
                  <c:v>2.3189569803502326</c:v>
                </c:pt>
                <c:pt idx="113">
                  <c:v>2.4887845594241642</c:v>
                </c:pt>
                <c:pt idx="114">
                  <c:v>2.1229215176528475</c:v>
                </c:pt>
                <c:pt idx="115">
                  <c:v>1.6750824700688307</c:v>
                </c:pt>
                <c:pt idx="116">
                  <c:v>1.2902293311926272</c:v>
                </c:pt>
                <c:pt idx="117">
                  <c:v>1.1176854603838722</c:v>
                </c:pt>
                <c:pt idx="118">
                  <c:v>1.2290330900668778</c:v>
                </c:pt>
                <c:pt idx="119">
                  <c:v>1.3113219864060888</c:v>
                </c:pt>
                <c:pt idx="120">
                  <c:v>1.6688965204596728</c:v>
                </c:pt>
                <c:pt idx="121">
                  <c:v>1.6370230675424498</c:v>
                </c:pt>
                <c:pt idx="122">
                  <c:v>1.5962274102105711</c:v>
                </c:pt>
                <c:pt idx="123">
                  <c:v>1.7112849225634497</c:v>
                </c:pt>
                <c:pt idx="124">
                  <c:v>2.1017310586001887</c:v>
                </c:pt>
              </c:numCache>
            </c:numRef>
          </c:val>
        </c:ser>
        <c:ser>
          <c:idx val="2"/>
          <c:order val="2"/>
          <c:tx>
            <c:strRef>
              <c:f>'CHARTtoPPT-Sheet1 Chart 1'!$D$6</c:f>
              <c:strCache>
                <c:ptCount val="1"/>
                <c:pt idx="0">
                  <c:v>Déflateur du PIB</c:v>
                </c:pt>
              </c:strCache>
            </c:strRef>
          </c:tx>
          <c:spPr>
            <a:ln>
              <a:solidFill>
                <a:srgbClr val="FFC000"/>
              </a:solidFill>
            </a:ln>
          </c:spPr>
          <c:marker>
            <c:symbol val="none"/>
          </c:marker>
          <c:cat>
            <c:numRef>
              <c:f>'CHARTtoPPT-Sheet1 Chart 1'!$A$7:$A$162</c:f>
              <c:numCache>
                <c:formatCode>mmm/yy</c:formatCode>
                <c:ptCount val="156"/>
                <c:pt idx="0">
                  <c:v>29618</c:v>
                </c:pt>
                <c:pt idx="1">
                  <c:v>29707</c:v>
                </c:pt>
                <c:pt idx="2">
                  <c:v>29799</c:v>
                </c:pt>
                <c:pt idx="3">
                  <c:v>29891</c:v>
                </c:pt>
                <c:pt idx="4">
                  <c:v>29983</c:v>
                </c:pt>
                <c:pt idx="5">
                  <c:v>30072</c:v>
                </c:pt>
                <c:pt idx="6">
                  <c:v>30164</c:v>
                </c:pt>
                <c:pt idx="7">
                  <c:v>30256</c:v>
                </c:pt>
                <c:pt idx="8">
                  <c:v>30348</c:v>
                </c:pt>
                <c:pt idx="9">
                  <c:v>30437</c:v>
                </c:pt>
                <c:pt idx="10">
                  <c:v>30529</c:v>
                </c:pt>
                <c:pt idx="11">
                  <c:v>30621</c:v>
                </c:pt>
                <c:pt idx="12">
                  <c:v>30713</c:v>
                </c:pt>
                <c:pt idx="13">
                  <c:v>30803</c:v>
                </c:pt>
                <c:pt idx="14">
                  <c:v>30895</c:v>
                </c:pt>
                <c:pt idx="15">
                  <c:v>30987</c:v>
                </c:pt>
                <c:pt idx="16">
                  <c:v>31079</c:v>
                </c:pt>
                <c:pt idx="17">
                  <c:v>31168</c:v>
                </c:pt>
                <c:pt idx="18">
                  <c:v>31260</c:v>
                </c:pt>
                <c:pt idx="19">
                  <c:v>31352</c:v>
                </c:pt>
                <c:pt idx="20">
                  <c:v>31444</c:v>
                </c:pt>
                <c:pt idx="21">
                  <c:v>31533</c:v>
                </c:pt>
                <c:pt idx="22">
                  <c:v>31625</c:v>
                </c:pt>
                <c:pt idx="23">
                  <c:v>31717</c:v>
                </c:pt>
                <c:pt idx="24">
                  <c:v>31809</c:v>
                </c:pt>
                <c:pt idx="25">
                  <c:v>31898</c:v>
                </c:pt>
                <c:pt idx="26">
                  <c:v>31990</c:v>
                </c:pt>
                <c:pt idx="27">
                  <c:v>32082</c:v>
                </c:pt>
                <c:pt idx="28">
                  <c:v>32174</c:v>
                </c:pt>
                <c:pt idx="29">
                  <c:v>32264</c:v>
                </c:pt>
                <c:pt idx="30">
                  <c:v>32356</c:v>
                </c:pt>
                <c:pt idx="31">
                  <c:v>32448</c:v>
                </c:pt>
                <c:pt idx="32">
                  <c:v>32540</c:v>
                </c:pt>
                <c:pt idx="33">
                  <c:v>32629</c:v>
                </c:pt>
                <c:pt idx="34">
                  <c:v>32721</c:v>
                </c:pt>
                <c:pt idx="35">
                  <c:v>32813</c:v>
                </c:pt>
                <c:pt idx="36">
                  <c:v>32905</c:v>
                </c:pt>
                <c:pt idx="37">
                  <c:v>32994</c:v>
                </c:pt>
                <c:pt idx="38">
                  <c:v>33086</c:v>
                </c:pt>
                <c:pt idx="39">
                  <c:v>33178</c:v>
                </c:pt>
                <c:pt idx="40">
                  <c:v>33270</c:v>
                </c:pt>
                <c:pt idx="41">
                  <c:v>33359</c:v>
                </c:pt>
                <c:pt idx="42">
                  <c:v>33451</c:v>
                </c:pt>
                <c:pt idx="43">
                  <c:v>33543</c:v>
                </c:pt>
                <c:pt idx="44">
                  <c:v>33635</c:v>
                </c:pt>
                <c:pt idx="45">
                  <c:v>33725</c:v>
                </c:pt>
                <c:pt idx="46">
                  <c:v>33817</c:v>
                </c:pt>
                <c:pt idx="47">
                  <c:v>33909</c:v>
                </c:pt>
                <c:pt idx="48">
                  <c:v>34001</c:v>
                </c:pt>
                <c:pt idx="49">
                  <c:v>34090</c:v>
                </c:pt>
                <c:pt idx="50">
                  <c:v>34182</c:v>
                </c:pt>
                <c:pt idx="51">
                  <c:v>34274</c:v>
                </c:pt>
                <c:pt idx="52">
                  <c:v>34366</c:v>
                </c:pt>
                <c:pt idx="53">
                  <c:v>34455</c:v>
                </c:pt>
                <c:pt idx="54">
                  <c:v>34547</c:v>
                </c:pt>
                <c:pt idx="55">
                  <c:v>34639</c:v>
                </c:pt>
                <c:pt idx="56">
                  <c:v>34731</c:v>
                </c:pt>
                <c:pt idx="57">
                  <c:v>34820</c:v>
                </c:pt>
                <c:pt idx="58">
                  <c:v>34912</c:v>
                </c:pt>
                <c:pt idx="59">
                  <c:v>35004</c:v>
                </c:pt>
                <c:pt idx="60">
                  <c:v>35096</c:v>
                </c:pt>
                <c:pt idx="61">
                  <c:v>35186</c:v>
                </c:pt>
                <c:pt idx="62">
                  <c:v>35278</c:v>
                </c:pt>
                <c:pt idx="63">
                  <c:v>35370</c:v>
                </c:pt>
                <c:pt idx="64">
                  <c:v>35462</c:v>
                </c:pt>
                <c:pt idx="65">
                  <c:v>35551</c:v>
                </c:pt>
                <c:pt idx="66">
                  <c:v>35643</c:v>
                </c:pt>
                <c:pt idx="67">
                  <c:v>35735</c:v>
                </c:pt>
                <c:pt idx="68">
                  <c:v>35827</c:v>
                </c:pt>
                <c:pt idx="69">
                  <c:v>35916</c:v>
                </c:pt>
                <c:pt idx="70">
                  <c:v>36008</c:v>
                </c:pt>
                <c:pt idx="71">
                  <c:v>36100</c:v>
                </c:pt>
                <c:pt idx="72">
                  <c:v>36192</c:v>
                </c:pt>
                <c:pt idx="73">
                  <c:v>36281</c:v>
                </c:pt>
                <c:pt idx="74">
                  <c:v>36373</c:v>
                </c:pt>
                <c:pt idx="75">
                  <c:v>36465</c:v>
                </c:pt>
                <c:pt idx="76">
                  <c:v>36557</c:v>
                </c:pt>
                <c:pt idx="77">
                  <c:v>36647</c:v>
                </c:pt>
                <c:pt idx="78">
                  <c:v>36739</c:v>
                </c:pt>
                <c:pt idx="79">
                  <c:v>36831</c:v>
                </c:pt>
                <c:pt idx="80">
                  <c:v>36923</c:v>
                </c:pt>
                <c:pt idx="81">
                  <c:v>37012</c:v>
                </c:pt>
                <c:pt idx="82">
                  <c:v>37104</c:v>
                </c:pt>
                <c:pt idx="83">
                  <c:v>37196</c:v>
                </c:pt>
                <c:pt idx="84">
                  <c:v>37288</c:v>
                </c:pt>
                <c:pt idx="85">
                  <c:v>37377</c:v>
                </c:pt>
                <c:pt idx="86">
                  <c:v>37469</c:v>
                </c:pt>
                <c:pt idx="87">
                  <c:v>37561</c:v>
                </c:pt>
                <c:pt idx="88">
                  <c:v>37653</c:v>
                </c:pt>
                <c:pt idx="89">
                  <c:v>37742</c:v>
                </c:pt>
                <c:pt idx="90">
                  <c:v>37834</c:v>
                </c:pt>
                <c:pt idx="91">
                  <c:v>37926</c:v>
                </c:pt>
                <c:pt idx="92">
                  <c:v>38018</c:v>
                </c:pt>
                <c:pt idx="93">
                  <c:v>38108</c:v>
                </c:pt>
                <c:pt idx="94">
                  <c:v>38200</c:v>
                </c:pt>
                <c:pt idx="95">
                  <c:v>38292</c:v>
                </c:pt>
                <c:pt idx="96">
                  <c:v>38384</c:v>
                </c:pt>
                <c:pt idx="97">
                  <c:v>38473</c:v>
                </c:pt>
                <c:pt idx="98">
                  <c:v>38565</c:v>
                </c:pt>
                <c:pt idx="99">
                  <c:v>38657</c:v>
                </c:pt>
                <c:pt idx="100">
                  <c:v>38749</c:v>
                </c:pt>
                <c:pt idx="101">
                  <c:v>38838</c:v>
                </c:pt>
                <c:pt idx="102">
                  <c:v>38930</c:v>
                </c:pt>
                <c:pt idx="103">
                  <c:v>39022</c:v>
                </c:pt>
                <c:pt idx="104">
                  <c:v>39114</c:v>
                </c:pt>
                <c:pt idx="105">
                  <c:v>39203</c:v>
                </c:pt>
                <c:pt idx="106">
                  <c:v>39295</c:v>
                </c:pt>
                <c:pt idx="107">
                  <c:v>39387</c:v>
                </c:pt>
                <c:pt idx="108">
                  <c:v>39479</c:v>
                </c:pt>
                <c:pt idx="109">
                  <c:v>39569</c:v>
                </c:pt>
                <c:pt idx="110">
                  <c:v>39661</c:v>
                </c:pt>
                <c:pt idx="111">
                  <c:v>39753</c:v>
                </c:pt>
                <c:pt idx="112">
                  <c:v>39845</c:v>
                </c:pt>
                <c:pt idx="113">
                  <c:v>39934</c:v>
                </c:pt>
                <c:pt idx="114">
                  <c:v>40026</c:v>
                </c:pt>
                <c:pt idx="115">
                  <c:v>40118</c:v>
                </c:pt>
                <c:pt idx="116">
                  <c:v>40210</c:v>
                </c:pt>
                <c:pt idx="117">
                  <c:v>40299</c:v>
                </c:pt>
                <c:pt idx="118">
                  <c:v>40391</c:v>
                </c:pt>
                <c:pt idx="119">
                  <c:v>40483</c:v>
                </c:pt>
                <c:pt idx="120">
                  <c:v>40575</c:v>
                </c:pt>
                <c:pt idx="121">
                  <c:v>40664</c:v>
                </c:pt>
                <c:pt idx="122">
                  <c:v>40756</c:v>
                </c:pt>
                <c:pt idx="123">
                  <c:v>40848</c:v>
                </c:pt>
                <c:pt idx="124">
                  <c:v>40940</c:v>
                </c:pt>
              </c:numCache>
            </c:numRef>
          </c:cat>
          <c:val>
            <c:numRef>
              <c:f>'CHARTtoPPT-Sheet1 Chart 1'!$D$7:$D$162</c:f>
              <c:numCache>
                <c:formatCode>General</c:formatCode>
                <c:ptCount val="156"/>
                <c:pt idx="0">
                  <c:v>4.3591477035264337</c:v>
                </c:pt>
                <c:pt idx="1">
                  <c:v>4.4976779933435838</c:v>
                </c:pt>
                <c:pt idx="2">
                  <c:v>5.3051217643256043</c:v>
                </c:pt>
                <c:pt idx="3">
                  <c:v>6.3033969676143498</c:v>
                </c:pt>
                <c:pt idx="4">
                  <c:v>6.9128561718250365</c:v>
                </c:pt>
                <c:pt idx="5">
                  <c:v>8.1526140007616767</c:v>
                </c:pt>
                <c:pt idx="6">
                  <c:v>7.8838812578966797</c:v>
                </c:pt>
                <c:pt idx="7">
                  <c:v>7.3907099707159745</c:v>
                </c:pt>
                <c:pt idx="8">
                  <c:v>6.2885396173107475</c:v>
                </c:pt>
                <c:pt idx="9">
                  <c:v>5.4047795829519574</c:v>
                </c:pt>
                <c:pt idx="10">
                  <c:v>5.3862511606357115</c:v>
                </c:pt>
                <c:pt idx="11">
                  <c:v>5.3089734778439786</c:v>
                </c:pt>
                <c:pt idx="12">
                  <c:v>5.5283628502277296</c:v>
                </c:pt>
                <c:pt idx="13">
                  <c:v>5.7645030651249707</c:v>
                </c:pt>
                <c:pt idx="14">
                  <c:v>5.6063368039442896</c:v>
                </c:pt>
                <c:pt idx="15">
                  <c:v>5.0561510473002755</c:v>
                </c:pt>
                <c:pt idx="16">
                  <c:v>5.1023414110623424</c:v>
                </c:pt>
                <c:pt idx="17">
                  <c:v>4.8138005250687455</c:v>
                </c:pt>
                <c:pt idx="18">
                  <c:v>4.3024405847240423</c:v>
                </c:pt>
                <c:pt idx="19">
                  <c:v>4.1364845105372616</c:v>
                </c:pt>
                <c:pt idx="20">
                  <c:v>3.6602274651424684</c:v>
                </c:pt>
                <c:pt idx="21">
                  <c:v>2.8329438539417775</c:v>
                </c:pt>
                <c:pt idx="22">
                  <c:v>2.5275405628042011</c:v>
                </c:pt>
                <c:pt idx="23">
                  <c:v>2.1973063790053282</c:v>
                </c:pt>
                <c:pt idx="24">
                  <c:v>1.6215885654220061</c:v>
                </c:pt>
                <c:pt idx="25">
                  <c:v>1.8065101636344005</c:v>
                </c:pt>
                <c:pt idx="26">
                  <c:v>1.9381531665813183</c:v>
                </c:pt>
                <c:pt idx="27">
                  <c:v>1.4123117446761757</c:v>
                </c:pt>
                <c:pt idx="28">
                  <c:v>1.5968617200029278</c:v>
                </c:pt>
                <c:pt idx="29">
                  <c:v>1.5860876622444842</c:v>
                </c:pt>
                <c:pt idx="30">
                  <c:v>2.2078210634036255</c:v>
                </c:pt>
                <c:pt idx="31">
                  <c:v>3.2985606540165691</c:v>
                </c:pt>
                <c:pt idx="32">
                  <c:v>4.6478798597070359</c:v>
                </c:pt>
                <c:pt idx="33">
                  <c:v>4.9930014844992119</c:v>
                </c:pt>
                <c:pt idx="34">
                  <c:v>4.9601179594229245</c:v>
                </c:pt>
                <c:pt idx="35">
                  <c:v>4.6309937157482883</c:v>
                </c:pt>
                <c:pt idx="36">
                  <c:v>3.2833855804334529</c:v>
                </c:pt>
                <c:pt idx="37">
                  <c:v>2.7941286421029798</c:v>
                </c:pt>
                <c:pt idx="38">
                  <c:v>2.6067294526221696</c:v>
                </c:pt>
                <c:pt idx="39">
                  <c:v>2.5098870646340643</c:v>
                </c:pt>
                <c:pt idx="40">
                  <c:v>2.8621460772892937</c:v>
                </c:pt>
                <c:pt idx="41">
                  <c:v>2.7181704151780117</c:v>
                </c:pt>
                <c:pt idx="42">
                  <c:v>2.8201544801215181</c:v>
                </c:pt>
                <c:pt idx="43">
                  <c:v>3.0469446029416152</c:v>
                </c:pt>
                <c:pt idx="44">
                  <c:v>3.2252861263757371</c:v>
                </c:pt>
                <c:pt idx="45">
                  <c:v>3.6557312183055539</c:v>
                </c:pt>
                <c:pt idx="46">
                  <c:v>3.5422522053036967</c:v>
                </c:pt>
                <c:pt idx="47">
                  <c:v>3.3245162288730872</c:v>
                </c:pt>
                <c:pt idx="48">
                  <c:v>4.199953501592657</c:v>
                </c:pt>
                <c:pt idx="49">
                  <c:v>3.8421040966932773</c:v>
                </c:pt>
                <c:pt idx="50">
                  <c:v>3.9326935878680067</c:v>
                </c:pt>
                <c:pt idx="51">
                  <c:v>3.9612156292132079</c:v>
                </c:pt>
                <c:pt idx="52">
                  <c:v>2.1533599867425792</c:v>
                </c:pt>
                <c:pt idx="53">
                  <c:v>2.3905702821227282</c:v>
                </c:pt>
                <c:pt idx="54">
                  <c:v>2.1807006684141412</c:v>
                </c:pt>
                <c:pt idx="55">
                  <c:v>1.6439262125057015</c:v>
                </c:pt>
                <c:pt idx="56">
                  <c:v>1.8874049398499348</c:v>
                </c:pt>
                <c:pt idx="57">
                  <c:v>1.0850206566237253</c:v>
                </c:pt>
                <c:pt idx="58">
                  <c:v>0.88497174578527849</c:v>
                </c:pt>
                <c:pt idx="59">
                  <c:v>0.28932474679093273</c:v>
                </c:pt>
                <c:pt idx="60">
                  <c:v>0.53810100958558271</c:v>
                </c:pt>
                <c:pt idx="61">
                  <c:v>0.44596426998562444</c:v>
                </c:pt>
                <c:pt idx="62">
                  <c:v>2.7525022533869691E-2</c:v>
                </c:pt>
                <c:pt idx="63">
                  <c:v>0.55977119630395211</c:v>
                </c:pt>
                <c:pt idx="64">
                  <c:v>0.3832162305508664</c:v>
                </c:pt>
                <c:pt idx="65">
                  <c:v>0.79940482163793858</c:v>
                </c:pt>
                <c:pt idx="66">
                  <c:v>1.1332434416415262</c:v>
                </c:pt>
                <c:pt idx="67">
                  <c:v>1.1961168160241842</c:v>
                </c:pt>
                <c:pt idx="68">
                  <c:v>1.9881006807340285</c:v>
                </c:pt>
                <c:pt idx="69">
                  <c:v>2.0217623995813607</c:v>
                </c:pt>
                <c:pt idx="70">
                  <c:v>1.9964954602623721</c:v>
                </c:pt>
                <c:pt idx="71">
                  <c:v>1.3862427719264143</c:v>
                </c:pt>
                <c:pt idx="72">
                  <c:v>0.59618402783269897</c:v>
                </c:pt>
                <c:pt idx="73">
                  <c:v>0.11073075553191875</c:v>
                </c:pt>
                <c:pt idx="74">
                  <c:v>-0.16502373685047841</c:v>
                </c:pt>
                <c:pt idx="75">
                  <c:v>0.67338853148411326</c:v>
                </c:pt>
                <c:pt idx="76">
                  <c:v>1.0460986210307341</c:v>
                </c:pt>
                <c:pt idx="77">
                  <c:v>1.7926483759867231</c:v>
                </c:pt>
                <c:pt idx="78">
                  <c:v>2.4592394723674582</c:v>
                </c:pt>
                <c:pt idx="79">
                  <c:v>2.1899267443660215</c:v>
                </c:pt>
                <c:pt idx="80">
                  <c:v>1.1678012968141636</c:v>
                </c:pt>
                <c:pt idx="81">
                  <c:v>1.8932671768655831</c:v>
                </c:pt>
                <c:pt idx="82">
                  <c:v>2.0223266195394718</c:v>
                </c:pt>
                <c:pt idx="83">
                  <c:v>3.6914114936766187</c:v>
                </c:pt>
                <c:pt idx="84">
                  <c:v>3.3764511979748071</c:v>
                </c:pt>
                <c:pt idx="85">
                  <c:v>2.0884354344840577</c:v>
                </c:pt>
                <c:pt idx="86">
                  <c:v>1.9539121397401509</c:v>
                </c:pt>
                <c:pt idx="87">
                  <c:v>0.42917957104080873</c:v>
                </c:pt>
                <c:pt idx="88">
                  <c:v>1.7646545561451177</c:v>
                </c:pt>
                <c:pt idx="89">
                  <c:v>2.2498115474133287</c:v>
                </c:pt>
                <c:pt idx="90">
                  <c:v>1.8941755470542887</c:v>
                </c:pt>
                <c:pt idx="91">
                  <c:v>2.1083495181601242</c:v>
                </c:pt>
                <c:pt idx="92">
                  <c:v>1.9092524099644061</c:v>
                </c:pt>
                <c:pt idx="93">
                  <c:v>1.9870320449824521</c:v>
                </c:pt>
                <c:pt idx="94">
                  <c:v>2.3199997437655111</c:v>
                </c:pt>
                <c:pt idx="95">
                  <c:v>2.2839932487015169</c:v>
                </c:pt>
                <c:pt idx="96">
                  <c:v>2.3089659700596177</c:v>
                </c:pt>
                <c:pt idx="97">
                  <c:v>2.1585258949371688</c:v>
                </c:pt>
                <c:pt idx="98">
                  <c:v>2.1740502690998467</c:v>
                </c:pt>
                <c:pt idx="99">
                  <c:v>2.8245298795387828</c:v>
                </c:pt>
                <c:pt idx="100">
                  <c:v>2.6141776606000402</c:v>
                </c:pt>
                <c:pt idx="101">
                  <c:v>2.4821645084198711</c:v>
                </c:pt>
                <c:pt idx="102">
                  <c:v>2.5151072351837778</c:v>
                </c:pt>
                <c:pt idx="103">
                  <c:v>1.5805477912206101</c:v>
                </c:pt>
                <c:pt idx="104">
                  <c:v>2.3975585505243702</c:v>
                </c:pt>
                <c:pt idx="105">
                  <c:v>2.6196758474303916</c:v>
                </c:pt>
                <c:pt idx="106">
                  <c:v>2.2251870165776966</c:v>
                </c:pt>
                <c:pt idx="107">
                  <c:v>2.128281769667832</c:v>
                </c:pt>
                <c:pt idx="108">
                  <c:v>1.542483360159097</c:v>
                </c:pt>
                <c:pt idx="109">
                  <c:v>1.8474819782000163</c:v>
                </c:pt>
                <c:pt idx="110">
                  <c:v>2.6096207876673798</c:v>
                </c:pt>
                <c:pt idx="111">
                  <c:v>2.6524327728745032</c:v>
                </c:pt>
                <c:pt idx="112">
                  <c:v>2.2302557554979212</c:v>
                </c:pt>
                <c:pt idx="113">
                  <c:v>1.4107123578618759</c:v>
                </c:pt>
                <c:pt idx="114">
                  <c:v>0.84374719906936679</c:v>
                </c:pt>
                <c:pt idx="115">
                  <c:v>0.38660660642777667</c:v>
                </c:pt>
                <c:pt idx="116">
                  <c:v>0.72552111546855647</c:v>
                </c:pt>
                <c:pt idx="117">
                  <c:v>1.7104150997896195</c:v>
                </c:pt>
                <c:pt idx="118">
                  <c:v>2.0492971226629662</c:v>
                </c:pt>
                <c:pt idx="119">
                  <c:v>2.6933436962488733</c:v>
                </c:pt>
                <c:pt idx="120">
                  <c:v>2.7305717879106486</c:v>
                </c:pt>
                <c:pt idx="121">
                  <c:v>2.0002337835421802</c:v>
                </c:pt>
                <c:pt idx="122">
                  <c:v>1.4856082115975935</c:v>
                </c:pt>
                <c:pt idx="123">
                  <c:v>1.4239976834684696</c:v>
                </c:pt>
                <c:pt idx="124">
                  <c:v>1.8764799531143073</c:v>
                </c:pt>
              </c:numCache>
            </c:numRef>
          </c:val>
        </c:ser>
        <c:marker val="1"/>
        <c:axId val="220645248"/>
        <c:axId val="220646784"/>
      </c:lineChart>
      <c:dateAx>
        <c:axId val="220645248"/>
        <c:scaling>
          <c:orientation val="minMax"/>
          <c:max val="41274"/>
          <c:min val="29587"/>
        </c:scaling>
        <c:axPos val="b"/>
        <c:majorGridlines/>
        <c:numFmt formatCode="\ \ \ \ \ yyyy" sourceLinked="0"/>
        <c:tickLblPos val="low"/>
        <c:crossAx val="220646784"/>
        <c:crosses val="autoZero"/>
        <c:auto val="1"/>
        <c:lblOffset val="100"/>
        <c:majorUnit val="24"/>
        <c:majorTimeUnit val="months"/>
        <c:minorUnit val="12"/>
        <c:minorTimeUnit val="months"/>
      </c:dateAx>
      <c:valAx>
        <c:axId val="220646784"/>
        <c:scaling>
          <c:orientation val="minMax"/>
          <c:min val="-2"/>
        </c:scaling>
        <c:axPos val="l"/>
        <c:majorGridlines/>
        <c:numFmt formatCode="General" sourceLinked="1"/>
        <c:tickLblPos val="nextTo"/>
        <c:crossAx val="220645248"/>
        <c:crosses val="autoZero"/>
        <c:crossBetween val="between"/>
        <c:majorUnit val="1"/>
      </c:valAx>
      <c:spPr>
        <a:solidFill>
          <a:schemeClr val="bg1"/>
        </a:solidFill>
      </c:spPr>
    </c:plotArea>
    <c:legend>
      <c:legendPos val="r"/>
      <c:layout>
        <c:manualLayout>
          <c:xMode val="edge"/>
          <c:yMode val="edge"/>
          <c:x val="0.31374176463796072"/>
          <c:y val="8.7964051198498247E-2"/>
          <c:w val="0.46204501915708818"/>
          <c:h val="0.21205773251179513"/>
        </c:manualLayout>
      </c:layout>
      <c:spPr>
        <a:solidFill>
          <a:srgbClr val="FFFFFF">
            <a:alpha val="46000"/>
          </a:srgbClr>
        </a:solidFill>
      </c:sp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scatterChart>
        <c:scatterStyle val="lineMarker"/>
        <c:ser>
          <c:idx val="0"/>
          <c:order val="0"/>
          <c:tx>
            <c:strRef>
              <c:f>'graph NL'!$B$3</c:f>
              <c:strCache>
                <c:ptCount val="1"/>
                <c:pt idx="0">
                  <c:v>BE</c:v>
                </c:pt>
              </c:strCache>
            </c:strRef>
          </c:tx>
          <c:spPr>
            <a:ln w="28575">
              <a:noFill/>
            </a:ln>
          </c:spPr>
          <c:marker>
            <c:symbol val="circle"/>
            <c:size val="7"/>
          </c:marker>
          <c:dLbls>
            <c:dLbl>
              <c:idx val="0"/>
              <c:layout>
                <c:manualLayout>
                  <c:x val="-3.9586078417643812E-2"/>
                  <c:y val="4.1928628909235724E-2"/>
                </c:manualLayout>
              </c:layout>
              <c:showSerName val="1"/>
            </c:dLbl>
            <c:showSerName val="1"/>
          </c:dLbls>
          <c:xVal>
            <c:numRef>
              <c:f>'graph NL'!$D$3</c:f>
              <c:numCache>
                <c:formatCode>General</c:formatCode>
                <c:ptCount val="1"/>
                <c:pt idx="0">
                  <c:v>-0.88967966347432936</c:v>
                </c:pt>
              </c:numCache>
            </c:numRef>
          </c:xVal>
          <c:yVal>
            <c:numRef>
              <c:f>'graph NL'!$J$3</c:f>
              <c:numCache>
                <c:formatCode>General</c:formatCode>
                <c:ptCount val="1"/>
                <c:pt idx="0">
                  <c:v>1.1062708317066909</c:v>
                </c:pt>
              </c:numCache>
            </c:numRef>
          </c:yVal>
        </c:ser>
        <c:ser>
          <c:idx val="1"/>
          <c:order val="1"/>
          <c:tx>
            <c:strRef>
              <c:f>'graph NL'!$B$4</c:f>
              <c:strCache>
                <c:ptCount val="1"/>
                <c:pt idx="0">
                  <c:v>DK</c:v>
                </c:pt>
              </c:strCache>
            </c:strRef>
          </c:tx>
          <c:spPr>
            <a:ln w="28575">
              <a:noFill/>
            </a:ln>
          </c:spPr>
          <c:marker>
            <c:symbol val="circle"/>
            <c:size val="7"/>
          </c:marker>
          <c:dLbls>
            <c:dLbl>
              <c:idx val="0"/>
              <c:layout>
                <c:manualLayout>
                  <c:x val="-1.9782393669634423E-2"/>
                  <c:y val="3.6338225017470492E-2"/>
                </c:manualLayout>
              </c:layout>
              <c:showSerName val="1"/>
            </c:dLbl>
            <c:showSerName val="1"/>
          </c:dLbls>
          <c:xVal>
            <c:numRef>
              <c:f>'graph NL'!$D$4</c:f>
              <c:numCache>
                <c:formatCode>General</c:formatCode>
                <c:ptCount val="1"/>
                <c:pt idx="0">
                  <c:v>-0.92609236172230458</c:v>
                </c:pt>
              </c:numCache>
            </c:numRef>
          </c:xVal>
          <c:yVal>
            <c:numRef>
              <c:f>'graph NL'!$J$4</c:f>
              <c:numCache>
                <c:formatCode>General</c:formatCode>
                <c:ptCount val="1"/>
                <c:pt idx="0">
                  <c:v>2.1886814396859355</c:v>
                </c:pt>
              </c:numCache>
            </c:numRef>
          </c:yVal>
        </c:ser>
        <c:ser>
          <c:idx val="2"/>
          <c:order val="2"/>
          <c:tx>
            <c:strRef>
              <c:f>'graph NL'!$B$5</c:f>
              <c:strCache>
                <c:ptCount val="1"/>
                <c:pt idx="0">
                  <c:v>DE</c:v>
                </c:pt>
              </c:strCache>
            </c:strRef>
          </c:tx>
          <c:spPr>
            <a:ln w="28575">
              <a:noFill/>
            </a:ln>
          </c:spPr>
          <c:marker>
            <c:symbol val="circle"/>
            <c:size val="7"/>
            <c:spPr>
              <a:solidFill>
                <a:schemeClr val="accent1"/>
              </a:solidFill>
            </c:spPr>
          </c:marker>
          <c:dLbls>
            <c:showSerName val="1"/>
          </c:dLbls>
          <c:xVal>
            <c:numRef>
              <c:f>'graph NL'!$D$5</c:f>
              <c:numCache>
                <c:formatCode>General</c:formatCode>
                <c:ptCount val="1"/>
                <c:pt idx="0">
                  <c:v>1.8997262023391663</c:v>
                </c:pt>
              </c:numCache>
            </c:numRef>
          </c:xVal>
          <c:yVal>
            <c:numRef>
              <c:f>'graph NL'!$J$5</c:f>
              <c:numCache>
                <c:formatCode>General</c:formatCode>
                <c:ptCount val="1"/>
                <c:pt idx="0">
                  <c:v>-0.64033709533430905</c:v>
                </c:pt>
              </c:numCache>
            </c:numRef>
          </c:yVal>
        </c:ser>
        <c:ser>
          <c:idx val="4"/>
          <c:order val="3"/>
          <c:tx>
            <c:strRef>
              <c:f>'graph NL'!$B$7</c:f>
              <c:strCache>
                <c:ptCount val="1"/>
                <c:pt idx="0">
                  <c:v>EL</c:v>
                </c:pt>
              </c:strCache>
            </c:strRef>
          </c:tx>
          <c:spPr>
            <a:ln w="28575">
              <a:noFill/>
            </a:ln>
          </c:spPr>
          <c:marker>
            <c:symbol val="circle"/>
            <c:size val="7"/>
          </c:marker>
          <c:dLbls>
            <c:showSerName val="1"/>
          </c:dLbls>
          <c:xVal>
            <c:numRef>
              <c:f>'graph NL'!$D$7</c:f>
              <c:numCache>
                <c:formatCode>General</c:formatCode>
                <c:ptCount val="1"/>
                <c:pt idx="0">
                  <c:v>-3.0137636017931513</c:v>
                </c:pt>
              </c:numCache>
            </c:numRef>
          </c:xVal>
          <c:yVal>
            <c:numRef>
              <c:f>'graph NL'!$J$7</c:f>
              <c:numCache>
                <c:formatCode>General</c:formatCode>
                <c:ptCount val="1"/>
                <c:pt idx="0">
                  <c:v>1.6200501112348467</c:v>
                </c:pt>
              </c:numCache>
            </c:numRef>
          </c:yVal>
        </c:ser>
        <c:ser>
          <c:idx val="5"/>
          <c:order val="4"/>
          <c:tx>
            <c:strRef>
              <c:f>'graph NL'!$B$8</c:f>
              <c:strCache>
                <c:ptCount val="1"/>
                <c:pt idx="0">
                  <c:v>ES</c:v>
                </c:pt>
              </c:strCache>
            </c:strRef>
          </c:tx>
          <c:spPr>
            <a:ln w="28575">
              <a:noFill/>
            </a:ln>
          </c:spPr>
          <c:dLbls>
            <c:showSerName val="1"/>
          </c:dLbls>
          <c:xVal>
            <c:numRef>
              <c:f>'graph NL'!$D$8</c:f>
              <c:numCache>
                <c:formatCode>General</c:formatCode>
                <c:ptCount val="1"/>
                <c:pt idx="0">
                  <c:v>3.6107235514727096E-2</c:v>
                </c:pt>
              </c:numCache>
            </c:numRef>
          </c:xVal>
          <c:yVal>
            <c:numRef>
              <c:f>'graph NL'!$J$8</c:f>
              <c:numCache>
                <c:formatCode>General</c:formatCode>
                <c:ptCount val="1"/>
                <c:pt idx="0">
                  <c:v>1.4833929410104738</c:v>
                </c:pt>
              </c:numCache>
            </c:numRef>
          </c:yVal>
        </c:ser>
        <c:ser>
          <c:idx val="6"/>
          <c:order val="5"/>
          <c:tx>
            <c:strRef>
              <c:f>'graph NL'!$B$9</c:f>
              <c:strCache>
                <c:ptCount val="1"/>
                <c:pt idx="0">
                  <c:v>FR</c:v>
                </c:pt>
              </c:strCache>
            </c:strRef>
          </c:tx>
          <c:spPr>
            <a:ln w="28575">
              <a:noFill/>
            </a:ln>
          </c:spPr>
          <c:marker>
            <c:symbol val="circle"/>
            <c:size val="7"/>
          </c:marker>
          <c:dLbls>
            <c:dLbl>
              <c:idx val="0"/>
              <c:layout>
                <c:manualLayout>
                  <c:x val="-3.9991767399326092E-3"/>
                  <c:y val="-3.3447823882282034E-2"/>
                </c:manualLayout>
              </c:layout>
              <c:showSerName val="1"/>
            </c:dLbl>
            <c:showSerName val="1"/>
          </c:dLbls>
          <c:xVal>
            <c:numRef>
              <c:f>'graph NL'!$D$9</c:f>
              <c:numCache>
                <c:formatCode>General</c:formatCode>
                <c:ptCount val="1"/>
                <c:pt idx="0">
                  <c:v>-1.8228368286673513</c:v>
                </c:pt>
              </c:numCache>
            </c:numRef>
          </c:xVal>
          <c:yVal>
            <c:numRef>
              <c:f>'graph NL'!$J$9</c:f>
              <c:numCache>
                <c:formatCode>General</c:formatCode>
                <c:ptCount val="1"/>
                <c:pt idx="0">
                  <c:v>1.2155481397415366</c:v>
                </c:pt>
              </c:numCache>
            </c:numRef>
          </c:yVal>
        </c:ser>
        <c:ser>
          <c:idx val="7"/>
          <c:order val="6"/>
          <c:tx>
            <c:strRef>
              <c:f>'graph NL'!$B$10</c:f>
              <c:strCache>
                <c:ptCount val="1"/>
                <c:pt idx="0">
                  <c:v>IT</c:v>
                </c:pt>
              </c:strCache>
            </c:strRef>
          </c:tx>
          <c:spPr>
            <a:ln w="28575">
              <a:noFill/>
            </a:ln>
          </c:spPr>
          <c:marker>
            <c:symbol val="circle"/>
            <c:size val="7"/>
          </c:marker>
          <c:dLbls>
            <c:showSerName val="1"/>
          </c:dLbls>
          <c:xVal>
            <c:numRef>
              <c:f>'graph NL'!$D$10</c:f>
              <c:numCache>
                <c:formatCode>General</c:formatCode>
                <c:ptCount val="1"/>
                <c:pt idx="0">
                  <c:v>-2.2572336137321902</c:v>
                </c:pt>
              </c:numCache>
            </c:numRef>
          </c:xVal>
          <c:yVal>
            <c:numRef>
              <c:f>'graph NL'!$J$10</c:f>
              <c:numCache>
                <c:formatCode>General</c:formatCode>
                <c:ptCount val="1"/>
                <c:pt idx="0">
                  <c:v>1.8574118664610189</c:v>
                </c:pt>
              </c:numCache>
            </c:numRef>
          </c:yVal>
        </c:ser>
        <c:ser>
          <c:idx val="8"/>
          <c:order val="7"/>
          <c:tx>
            <c:strRef>
              <c:f>'graph NL'!$B$11</c:f>
              <c:strCache>
                <c:ptCount val="1"/>
                <c:pt idx="0">
                  <c:v>NL</c:v>
                </c:pt>
              </c:strCache>
            </c:strRef>
          </c:tx>
          <c:spPr>
            <a:ln w="28575">
              <a:noFill/>
            </a:ln>
          </c:spPr>
          <c:marker>
            <c:symbol val="circle"/>
            <c:size val="7"/>
          </c:marker>
          <c:dLbls>
            <c:showSerName val="1"/>
          </c:dLbls>
          <c:xVal>
            <c:numRef>
              <c:f>'graph NL'!$D$11</c:f>
              <c:numCache>
                <c:formatCode>General</c:formatCode>
                <c:ptCount val="1"/>
                <c:pt idx="0">
                  <c:v>0.27376933475717879</c:v>
                </c:pt>
              </c:numCache>
            </c:numRef>
          </c:xVal>
          <c:yVal>
            <c:numRef>
              <c:f>'graph NL'!$J$11</c:f>
              <c:numCache>
                <c:formatCode>General</c:formatCode>
                <c:ptCount val="1"/>
                <c:pt idx="0">
                  <c:v>1.2583021566758401</c:v>
                </c:pt>
              </c:numCache>
            </c:numRef>
          </c:yVal>
        </c:ser>
        <c:ser>
          <c:idx val="9"/>
          <c:order val="8"/>
          <c:tx>
            <c:strRef>
              <c:f>'graph NL'!$B$12</c:f>
              <c:strCache>
                <c:ptCount val="1"/>
                <c:pt idx="0">
                  <c:v>AT</c:v>
                </c:pt>
              </c:strCache>
            </c:strRef>
          </c:tx>
          <c:spPr>
            <a:ln w="28575">
              <a:noFill/>
            </a:ln>
          </c:spPr>
          <c:marker>
            <c:symbol val="circle"/>
            <c:size val="7"/>
          </c:marker>
          <c:dLbls>
            <c:showSerName val="1"/>
          </c:dLbls>
          <c:xVal>
            <c:numRef>
              <c:f>'graph NL'!$D$12</c:f>
              <c:numCache>
                <c:formatCode>General</c:formatCode>
                <c:ptCount val="1"/>
                <c:pt idx="0">
                  <c:v>-4.8517520809067023E-2</c:v>
                </c:pt>
              </c:numCache>
            </c:numRef>
          </c:xVal>
          <c:yVal>
            <c:numRef>
              <c:f>'graph NL'!$J$12</c:f>
              <c:numCache>
                <c:formatCode>General</c:formatCode>
                <c:ptCount val="1"/>
                <c:pt idx="0">
                  <c:v>3.5354070974813481E-2</c:v>
                </c:pt>
              </c:numCache>
            </c:numRef>
          </c:yVal>
        </c:ser>
        <c:ser>
          <c:idx val="10"/>
          <c:order val="9"/>
          <c:tx>
            <c:strRef>
              <c:f>'graph NL'!$B$13</c:f>
              <c:strCache>
                <c:ptCount val="1"/>
                <c:pt idx="0">
                  <c:v>PT</c:v>
                </c:pt>
              </c:strCache>
            </c:strRef>
          </c:tx>
          <c:spPr>
            <a:ln w="28575">
              <a:noFill/>
            </a:ln>
          </c:spPr>
          <c:marker>
            <c:symbol val="circle"/>
            <c:size val="7"/>
          </c:marker>
          <c:dLbls>
            <c:dLbl>
              <c:idx val="0"/>
              <c:layout>
                <c:manualLayout>
                  <c:x val="-1.9782393669634441E-3"/>
                  <c:y val="1.397624039133478E-2"/>
                </c:manualLayout>
              </c:layout>
              <c:showSerName val="1"/>
            </c:dLbl>
            <c:showSerName val="1"/>
          </c:dLbls>
          <c:xVal>
            <c:numRef>
              <c:f>'graph NL'!$D$13</c:f>
              <c:numCache>
                <c:formatCode>General</c:formatCode>
                <c:ptCount val="1"/>
                <c:pt idx="0">
                  <c:v>-0.36583186496352837</c:v>
                </c:pt>
              </c:numCache>
            </c:numRef>
          </c:xVal>
          <c:yVal>
            <c:numRef>
              <c:f>'graph NL'!$J$13</c:f>
              <c:numCache>
                <c:formatCode>General</c:formatCode>
                <c:ptCount val="1"/>
                <c:pt idx="0">
                  <c:v>1.0164738579190638</c:v>
                </c:pt>
              </c:numCache>
            </c:numRef>
          </c:yVal>
        </c:ser>
        <c:ser>
          <c:idx val="11"/>
          <c:order val="10"/>
          <c:tx>
            <c:strRef>
              <c:f>'graph NL'!$B$14</c:f>
              <c:strCache>
                <c:ptCount val="1"/>
                <c:pt idx="0">
                  <c:v>FI</c:v>
                </c:pt>
              </c:strCache>
            </c:strRef>
          </c:tx>
          <c:spPr>
            <a:ln w="28575">
              <a:noFill/>
            </a:ln>
          </c:spPr>
          <c:marker>
            <c:symbol val="circle"/>
            <c:size val="7"/>
          </c:marker>
          <c:dLbls>
            <c:dLbl>
              <c:idx val="0"/>
              <c:layout>
                <c:manualLayout>
                  <c:x val="-1.8734400317988179E-2"/>
                  <c:y val="-3.9418766457352004E-2"/>
                </c:manualLayout>
              </c:layout>
              <c:showSerName val="1"/>
            </c:dLbl>
            <c:showSerName val="1"/>
          </c:dLbls>
          <c:xVal>
            <c:numRef>
              <c:f>'graph NL'!$D$14</c:f>
              <c:numCache>
                <c:formatCode>General</c:formatCode>
                <c:ptCount val="1"/>
                <c:pt idx="0">
                  <c:v>-0.72688127624200816</c:v>
                </c:pt>
              </c:numCache>
            </c:numRef>
          </c:xVal>
          <c:yVal>
            <c:numRef>
              <c:f>'graph NL'!$J$14</c:f>
              <c:numCache>
                <c:formatCode>General</c:formatCode>
                <c:ptCount val="1"/>
                <c:pt idx="0">
                  <c:v>1.1969450158712835</c:v>
                </c:pt>
              </c:numCache>
            </c:numRef>
          </c:yVal>
        </c:ser>
        <c:ser>
          <c:idx val="12"/>
          <c:order val="11"/>
          <c:tx>
            <c:strRef>
              <c:f>'graph NL'!$B$15</c:f>
              <c:strCache>
                <c:ptCount val="1"/>
                <c:pt idx="0">
                  <c:v>SE</c:v>
                </c:pt>
              </c:strCache>
            </c:strRef>
          </c:tx>
          <c:spPr>
            <a:ln w="28575">
              <a:noFill/>
            </a:ln>
          </c:spPr>
          <c:marker>
            <c:symbol val="circle"/>
            <c:size val="7"/>
          </c:marker>
          <c:dLbls>
            <c:showSerName val="1"/>
          </c:dLbls>
          <c:trendline>
            <c:trendlineType val="linear"/>
          </c:trendline>
          <c:xVal>
            <c:numRef>
              <c:f>'graph NL'!$D$15</c:f>
              <c:numCache>
                <c:formatCode>General</c:formatCode>
                <c:ptCount val="1"/>
                <c:pt idx="0">
                  <c:v>0.14058017255615951</c:v>
                </c:pt>
              </c:numCache>
            </c:numRef>
          </c:xVal>
          <c:yVal>
            <c:numRef>
              <c:f>'graph NL'!$J$15</c:f>
              <c:numCache>
                <c:formatCode>General</c:formatCode>
                <c:ptCount val="1"/>
                <c:pt idx="0">
                  <c:v>-0.73863527555813835</c:v>
                </c:pt>
              </c:numCache>
            </c:numRef>
          </c:yVal>
        </c:ser>
        <c:ser>
          <c:idx val="13"/>
          <c:order val="12"/>
          <c:tx>
            <c:strRef>
              <c:f>'graph NL'!$B$16</c:f>
              <c:strCache>
                <c:ptCount val="1"/>
                <c:pt idx="0">
                  <c:v>UK</c:v>
                </c:pt>
              </c:strCache>
            </c:strRef>
          </c:tx>
          <c:spPr>
            <a:ln w="28575">
              <a:noFill/>
            </a:ln>
          </c:spPr>
          <c:marker>
            <c:symbol val="circle"/>
            <c:size val="7"/>
          </c:marker>
          <c:dLbls>
            <c:showSerName val="1"/>
          </c:dLbls>
          <c:xVal>
            <c:numRef>
              <c:f>'graph NL'!$D$16</c:f>
              <c:numCache>
                <c:formatCode>General</c:formatCode>
                <c:ptCount val="1"/>
                <c:pt idx="0">
                  <c:v>-0.40542793706612734</c:v>
                </c:pt>
              </c:numCache>
            </c:numRef>
          </c:xVal>
          <c:yVal>
            <c:numRef>
              <c:f>'graph NL'!$J$16</c:f>
              <c:numCache>
                <c:formatCode>General</c:formatCode>
                <c:ptCount val="1"/>
                <c:pt idx="0">
                  <c:v>-1.5403624699868923</c:v>
                </c:pt>
              </c:numCache>
            </c:numRef>
          </c:yVal>
        </c:ser>
        <c:ser>
          <c:idx val="14"/>
          <c:order val="13"/>
          <c:spPr>
            <a:ln w="28575">
              <a:noFill/>
            </a:ln>
          </c:spPr>
          <c:marker>
            <c:symbol val="none"/>
          </c:marker>
          <c:xVal>
            <c:numRef>
              <c:f>'graph NL'!$L$3:$L$4</c:f>
              <c:numCache>
                <c:formatCode>General</c:formatCode>
                <c:ptCount val="2"/>
                <c:pt idx="0">
                  <c:v>-5</c:v>
                </c:pt>
                <c:pt idx="1">
                  <c:v>3</c:v>
                </c:pt>
              </c:numCache>
            </c:numRef>
          </c:xVal>
          <c:yVal>
            <c:numRef>
              <c:f>'graph NL'!$M$3:$M$4</c:f>
              <c:numCache>
                <c:formatCode>General</c:formatCode>
                <c:ptCount val="2"/>
                <c:pt idx="0">
                  <c:v>3.0222468650967325</c:v>
                </c:pt>
                <c:pt idx="1">
                  <c:v>-1.0878745034049604</c:v>
                </c:pt>
              </c:numCache>
            </c:numRef>
          </c:yVal>
        </c:ser>
        <c:ser>
          <c:idx val="15"/>
          <c:order val="14"/>
          <c:tx>
            <c:v>SERIE</c:v>
          </c:tx>
          <c:spPr>
            <a:ln w="28575">
              <a:noFill/>
            </a:ln>
          </c:spPr>
          <c:marker>
            <c:symbol val="circle"/>
            <c:size val="7"/>
            <c:spPr>
              <a:solidFill>
                <a:srgbClr val="C00000"/>
              </a:solidFill>
            </c:spPr>
          </c:marker>
          <c:trendline>
            <c:trendlineType val="linear"/>
            <c:forward val="3"/>
            <c:backward val="2"/>
          </c:trendline>
          <c:trendline>
            <c:trendlineType val="linear"/>
          </c:trendline>
          <c:xVal>
            <c:numRef>
              <c:f>'graph NL'!$D$3:$D$16</c:f>
              <c:numCache>
                <c:formatCode>General</c:formatCode>
                <c:ptCount val="14"/>
                <c:pt idx="0">
                  <c:v>-0.88967966347432936</c:v>
                </c:pt>
                <c:pt idx="1">
                  <c:v>-0.92609236172230458</c:v>
                </c:pt>
                <c:pt idx="2">
                  <c:v>1.8997262023391663</c:v>
                </c:pt>
                <c:pt idx="4">
                  <c:v>-3.0137636017931513</c:v>
                </c:pt>
                <c:pt idx="5">
                  <c:v>3.6107235514727096E-2</c:v>
                </c:pt>
                <c:pt idx="6">
                  <c:v>-1.8228368286673513</c:v>
                </c:pt>
                <c:pt idx="7">
                  <c:v>-2.2572336137321902</c:v>
                </c:pt>
                <c:pt idx="8">
                  <c:v>0.27376933475717879</c:v>
                </c:pt>
                <c:pt idx="9">
                  <c:v>-4.8517520809067023E-2</c:v>
                </c:pt>
                <c:pt idx="10">
                  <c:v>-0.36583186496352837</c:v>
                </c:pt>
                <c:pt idx="11">
                  <c:v>-0.72688127624200816</c:v>
                </c:pt>
                <c:pt idx="12">
                  <c:v>0.14058017255615951</c:v>
                </c:pt>
                <c:pt idx="13">
                  <c:v>-0.40542793706612734</c:v>
                </c:pt>
              </c:numCache>
            </c:numRef>
          </c:xVal>
          <c:yVal>
            <c:numRef>
              <c:f>'graph NL'!$J$3:$J$16</c:f>
              <c:numCache>
                <c:formatCode>General</c:formatCode>
                <c:ptCount val="14"/>
                <c:pt idx="0">
                  <c:v>1.1062708317066909</c:v>
                </c:pt>
                <c:pt idx="1">
                  <c:v>2.1886814396859355</c:v>
                </c:pt>
                <c:pt idx="2">
                  <c:v>-0.64033709533430905</c:v>
                </c:pt>
                <c:pt idx="4">
                  <c:v>1.6200501112348467</c:v>
                </c:pt>
                <c:pt idx="5">
                  <c:v>1.4833929410104738</c:v>
                </c:pt>
                <c:pt idx="6">
                  <c:v>1.2155481397415366</c:v>
                </c:pt>
                <c:pt idx="7">
                  <c:v>1.8574118664610189</c:v>
                </c:pt>
                <c:pt idx="8">
                  <c:v>1.2583021566758401</c:v>
                </c:pt>
                <c:pt idx="9">
                  <c:v>3.5354070974813481E-2</c:v>
                </c:pt>
                <c:pt idx="10">
                  <c:v>1.0164738579190638</c:v>
                </c:pt>
                <c:pt idx="11">
                  <c:v>1.1969450158712835</c:v>
                </c:pt>
                <c:pt idx="12">
                  <c:v>-0.73863527555813835</c:v>
                </c:pt>
                <c:pt idx="13">
                  <c:v>-1.5403624699868923</c:v>
                </c:pt>
              </c:numCache>
            </c:numRef>
          </c:yVal>
        </c:ser>
        <c:axId val="132892928"/>
        <c:axId val="133759360"/>
      </c:scatterChart>
      <c:valAx>
        <c:axId val="132892928"/>
        <c:scaling>
          <c:orientation val="minMax"/>
          <c:max val="4"/>
          <c:min val="-4"/>
        </c:scaling>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r>
                  <a:rPr lang="nl-BE" sz="1400" baseline="30000" smtClean="0"/>
                  <a:t>Part de marché¹</a:t>
                </a:r>
                <a:endParaRPr lang="nl-BE" sz="1400" baseline="30000"/>
              </a:p>
            </c:rich>
          </c:tx>
          <c:layout>
            <c:manualLayout>
              <c:xMode val="edge"/>
              <c:yMode val="edge"/>
              <c:x val="0.45019642264404042"/>
              <c:y val="0.92839506172839503"/>
            </c:manualLayout>
          </c:layout>
        </c:title>
        <c:numFmt formatCode="General" sourceLinked="1"/>
        <c:majorTickMark val="none"/>
        <c:tickLblPos val="low"/>
        <c:spPr>
          <a:ln w="19050"/>
        </c:spPr>
        <c:crossAx val="133759360"/>
        <c:crosses val="autoZero"/>
        <c:crossBetween val="midCat"/>
        <c:majorUnit val="1"/>
      </c:valAx>
      <c:valAx>
        <c:axId val="133759360"/>
        <c:scaling>
          <c:orientation val="minMax"/>
        </c:scaling>
        <c:axPos val="l"/>
        <c:majorGridlines>
          <c:spPr>
            <a:ln w="9525">
              <a:prstDash val="sysDot"/>
            </a:ln>
          </c:spPr>
        </c:majorGridlines>
        <c:title>
          <c:tx>
            <c:rich>
              <a:bodyPr rot="-5400000" vert="horz"/>
              <a:lstStyle/>
              <a:p>
                <a:pPr>
                  <a:defRPr/>
                </a:pPr>
                <a:r>
                  <a:rPr lang="nl-BE" smtClean="0"/>
                  <a:t>Cours de change effectif réel</a:t>
                </a:r>
                <a:r>
                  <a:rPr lang="nl-BE" baseline="30000" smtClean="0"/>
                  <a:t>2</a:t>
                </a:r>
                <a:endParaRPr lang="nl-BE" baseline="30000"/>
              </a:p>
            </c:rich>
          </c:tx>
          <c:layout/>
        </c:title>
        <c:numFmt formatCode="General" sourceLinked="1"/>
        <c:majorTickMark val="none"/>
        <c:tickLblPos val="low"/>
        <c:spPr>
          <a:ln w="19050"/>
        </c:spPr>
        <c:crossAx val="132892928"/>
        <c:crosses val="autoZero"/>
        <c:crossBetween val="midCat"/>
        <c:majorUnit val="1"/>
      </c:valAx>
      <c:spPr>
        <a:solidFill>
          <a:srgbClr val="FFFFFF"/>
        </a:solidFill>
        <a:ln>
          <a:solidFill>
            <a:srgbClr val="000000"/>
          </a:solidFill>
        </a:ln>
      </c:spPr>
    </c:plotArea>
    <c:plotVisOnly val="1"/>
  </c:chart>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0124197826057128"/>
          <c:y val="2.1428571428571491E-2"/>
          <c:w val="0.84957386871143659"/>
          <c:h val="0.88877240344956965"/>
        </c:manualLayout>
      </c:layout>
      <c:lineChart>
        <c:grouping val="standard"/>
        <c:ser>
          <c:idx val="1"/>
          <c:order val="0"/>
          <c:tx>
            <c:strRef>
              <c:f>'CHARTtoPPT-Graph 3 Chart 1'!$B$6</c:f>
              <c:strCache>
                <c:ptCount val="1"/>
                <c:pt idx="0">
                  <c:v>Écarts types</c:v>
                </c:pt>
              </c:strCache>
            </c:strRef>
          </c:tx>
          <c:marker>
            <c:symbol val="none"/>
          </c:marker>
          <c:cat>
            <c:numRef>
              <c:f>'CHARTtoPPT-Graph 3 Chart 1'!$A$7:$A$36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'CHARTtoPPT-Graph 3 Chart 1'!$B$7:$B$36</c:f>
              <c:numCache>
                <c:formatCode>General</c:formatCode>
                <c:ptCount val="30"/>
                <c:pt idx="0">
                  <c:v>0.73744391611279159</c:v>
                </c:pt>
                <c:pt idx="1">
                  <c:v>0.66487504354534133</c:v>
                </c:pt>
                <c:pt idx="2">
                  <c:v>0.6562058065927675</c:v>
                </c:pt>
                <c:pt idx="3">
                  <c:v>0.61864955566724122</c:v>
                </c:pt>
                <c:pt idx="4">
                  <c:v>0.55056788863862949</c:v>
                </c:pt>
                <c:pt idx="5">
                  <c:v>0.56180512635610769</c:v>
                </c:pt>
                <c:pt idx="6">
                  <c:v>0.56540022935513301</c:v>
                </c:pt>
                <c:pt idx="7">
                  <c:v>0.53641582329743942</c:v>
                </c:pt>
                <c:pt idx="8">
                  <c:v>0.48682645778552491</c:v>
                </c:pt>
                <c:pt idx="9">
                  <c:v>0.40249223594996497</c:v>
                </c:pt>
                <c:pt idx="10">
                  <c:v>0.38951782748808328</c:v>
                </c:pt>
                <c:pt idx="11">
                  <c:v>0.35477044545102354</c:v>
                </c:pt>
                <c:pt idx="12">
                  <c:v>0.32732683535399276</c:v>
                </c:pt>
                <c:pt idx="13">
                  <c:v>0.32126980205784617</c:v>
                </c:pt>
                <c:pt idx="14">
                  <c:v>0.27352296944647214</c:v>
                </c:pt>
                <c:pt idx="15">
                  <c:v>0.23804761428476098</c:v>
                </c:pt>
                <c:pt idx="16">
                  <c:v>0.22446517632945781</c:v>
                </c:pt>
                <c:pt idx="17">
                  <c:v>0.23121751331060009</c:v>
                </c:pt>
                <c:pt idx="18">
                  <c:v>0.23916521486202777</c:v>
                </c:pt>
                <c:pt idx="19">
                  <c:v>0.24166091947189094</c:v>
                </c:pt>
                <c:pt idx="20">
                  <c:v>0.24748737341529237</c:v>
                </c:pt>
                <c:pt idx="21">
                  <c:v>0.26060826285186506</c:v>
                </c:pt>
                <c:pt idx="22">
                  <c:v>0.27186953392806101</c:v>
                </c:pt>
                <c:pt idx="23">
                  <c:v>0.26621338286681051</c:v>
                </c:pt>
                <c:pt idx="24">
                  <c:v>0.23741027013092081</c:v>
                </c:pt>
                <c:pt idx="25">
                  <c:v>0.24120907566221181</c:v>
                </c:pt>
                <c:pt idx="26">
                  <c:v>0.24003967925959183</c:v>
                </c:pt>
                <c:pt idx="27">
                  <c:v>0.23603873774083262</c:v>
                </c:pt>
                <c:pt idx="28">
                  <c:v>0.23452078799116971</c:v>
                </c:pt>
                <c:pt idx="29">
                  <c:v>0.23130067012440608</c:v>
                </c:pt>
              </c:numCache>
            </c:numRef>
          </c:val>
        </c:ser>
        <c:marker val="1"/>
        <c:axId val="220812416"/>
        <c:axId val="220813952"/>
      </c:lineChart>
      <c:catAx>
        <c:axId val="220812416"/>
        <c:scaling>
          <c:orientation val="minMax"/>
        </c:scaling>
        <c:axPos val="b"/>
        <c:majorGridlines/>
        <c:numFmt formatCode="General" sourceLinked="1"/>
        <c:majorTickMark val="none"/>
        <c:tickLblPos val="nextTo"/>
        <c:txPr>
          <a:bodyPr/>
          <a:lstStyle/>
          <a:p>
            <a:pPr>
              <a:defRPr sz="1000"/>
            </a:pPr>
            <a:endParaRPr lang="nl-BE"/>
          </a:p>
        </c:txPr>
        <c:crossAx val="220813952"/>
        <c:crosses val="autoZero"/>
        <c:auto val="1"/>
        <c:lblAlgn val="ctr"/>
        <c:lblOffset val="100"/>
        <c:tickLblSkip val="2"/>
        <c:tickMarkSkip val="5"/>
      </c:catAx>
      <c:valAx>
        <c:axId val="220813952"/>
        <c:scaling>
          <c:orientation val="minMax"/>
        </c:scaling>
        <c:axPos val="l"/>
        <c:majorGridlines/>
        <c:numFmt formatCode="General" sourceLinked="1"/>
        <c:tickLblPos val="nextTo"/>
        <c:crossAx val="220812416"/>
        <c:crosses val="autoZero"/>
        <c:crossBetween val="between"/>
      </c:valAx>
      <c:spPr>
        <a:solidFill>
          <a:schemeClr val="bg1"/>
        </a:solidFill>
      </c:spPr>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l-BE"/>
  <c:chart>
    <c:plotArea>
      <c:layout/>
      <c:barChart>
        <c:barDir val="col"/>
        <c:grouping val="stacked"/>
        <c:ser>
          <c:idx val="0"/>
          <c:order val="0"/>
          <c:tx>
            <c:strRef>
              <c:f>'LCI-24 4 2012'!$J$70</c:f>
              <c:strCache>
                <c:ptCount val="1"/>
                <c:pt idx="0">
                  <c:v>Salaire poche³</c:v>
                </c:pt>
              </c:strCache>
            </c:strRef>
          </c:tx>
          <c:spPr>
            <a:solidFill>
              <a:srgbClr val="FF0000"/>
            </a:solidFill>
          </c:spPr>
          <c:cat>
            <c:strRef>
              <c:f>'LCI-24 4 2012'!$I$71:$I$89</c:f>
              <c:strCache>
                <c:ptCount val="19"/>
                <c:pt idx="0">
                  <c:v>EA</c:v>
                </c:pt>
                <c:pt idx="2">
                  <c:v>BE</c:v>
                </c:pt>
                <c:pt idx="3">
                  <c:v>FR</c:v>
                </c:pt>
                <c:pt idx="4">
                  <c:v>LU</c:v>
                </c:pt>
                <c:pt idx="5">
                  <c:v>NL</c:v>
                </c:pt>
                <c:pt idx="6">
                  <c:v>DE</c:v>
                </c:pt>
                <c:pt idx="7">
                  <c:v>FI</c:v>
                </c:pt>
                <c:pt idx="8">
                  <c:v>AT</c:v>
                </c:pt>
                <c:pt idx="9">
                  <c:v>IE</c:v>
                </c:pt>
                <c:pt idx="10">
                  <c:v>IT</c:v>
                </c:pt>
                <c:pt idx="11">
                  <c:v>ES</c:v>
                </c:pt>
                <c:pt idx="12">
                  <c:v>EL</c:v>
                </c:pt>
                <c:pt idx="13">
                  <c:v>CY</c:v>
                </c:pt>
                <c:pt idx="14">
                  <c:v>SI</c:v>
                </c:pt>
                <c:pt idx="15">
                  <c:v>PT</c:v>
                </c:pt>
                <c:pt idx="16">
                  <c:v>MT</c:v>
                </c:pt>
                <c:pt idx="17">
                  <c:v>SK</c:v>
                </c:pt>
                <c:pt idx="18">
                  <c:v>EE</c:v>
                </c:pt>
              </c:strCache>
            </c:strRef>
          </c:cat>
          <c:val>
            <c:numRef>
              <c:f>'LCI-24 4 2012'!$J$71:$J$89</c:f>
              <c:numCache>
                <c:formatCode>General</c:formatCode>
                <c:ptCount val="19"/>
                <c:pt idx="0" formatCode="0.0">
                  <c:v>17.084400000000002</c:v>
                </c:pt>
                <c:pt idx="2" formatCode="0.0">
                  <c:v>22.5975</c:v>
                </c:pt>
                <c:pt idx="3" formatCode="0.0">
                  <c:v>20.178000000000004</c:v>
                </c:pt>
                <c:pt idx="4" formatCode="0.0">
                  <c:v>22.916000000000004</c:v>
                </c:pt>
                <c:pt idx="5" formatCode="0.0">
                  <c:v>19.62410000000002</c:v>
                </c:pt>
                <c:pt idx="6" formatCode="0.0">
                  <c:v>18.842599999999976</c:v>
                </c:pt>
                <c:pt idx="7" formatCode="0.0">
                  <c:v>18.02790000000002</c:v>
                </c:pt>
                <c:pt idx="8" formatCode="0.0">
                  <c:v>17.37400000000002</c:v>
                </c:pt>
                <c:pt idx="9" formatCode="0.0">
                  <c:v>20.248599999999971</c:v>
                </c:pt>
                <c:pt idx="10" formatCode="0.0">
                  <c:v>15.3832</c:v>
                </c:pt>
                <c:pt idx="11" formatCode="0.0">
                  <c:v>13.802000000000008</c:v>
                </c:pt>
                <c:pt idx="12" formatCode="0.0">
                  <c:v>12.022500000000004</c:v>
                </c:pt>
                <c:pt idx="13" formatCode="0.0">
                  <c:v>12.045</c:v>
                </c:pt>
                <c:pt idx="14" formatCode="0.0">
                  <c:v>9.3600000000000048</c:v>
                </c:pt>
                <c:pt idx="15" formatCode="0.0">
                  <c:v>9.2686000000000011</c:v>
                </c:pt>
                <c:pt idx="16" formatCode="0.0">
                  <c:v>9.3177000000000003</c:v>
                </c:pt>
                <c:pt idx="17" formatCode="0.0">
                  <c:v>5.7119999999999997</c:v>
                </c:pt>
                <c:pt idx="18" formatCode="0.0">
                  <c:v>5.1029999999999953</c:v>
                </c:pt>
              </c:numCache>
            </c:numRef>
          </c:val>
        </c:ser>
        <c:ser>
          <c:idx val="1"/>
          <c:order val="1"/>
          <c:tx>
            <c:strRef>
              <c:f>'LCI-24 4 2012'!$K$70</c:f>
              <c:strCache>
                <c:ptCount val="1"/>
                <c:pt idx="0">
                  <c:v>Charges fiscales et parafiscales</c:v>
                </c:pt>
              </c:strCache>
            </c:strRef>
          </c:tx>
          <c:spPr>
            <a:solidFill>
              <a:srgbClr val="00B0F0"/>
            </a:solidFill>
          </c:spPr>
          <c:cat>
            <c:strRef>
              <c:f>'LCI-24 4 2012'!$I$71:$I$89</c:f>
              <c:strCache>
                <c:ptCount val="19"/>
                <c:pt idx="0">
                  <c:v>EA</c:v>
                </c:pt>
                <c:pt idx="2">
                  <c:v>BE</c:v>
                </c:pt>
                <c:pt idx="3">
                  <c:v>FR</c:v>
                </c:pt>
                <c:pt idx="4">
                  <c:v>LU</c:v>
                </c:pt>
                <c:pt idx="5">
                  <c:v>NL</c:v>
                </c:pt>
                <c:pt idx="6">
                  <c:v>DE</c:v>
                </c:pt>
                <c:pt idx="7">
                  <c:v>FI</c:v>
                </c:pt>
                <c:pt idx="8">
                  <c:v>AT</c:v>
                </c:pt>
                <c:pt idx="9">
                  <c:v>IE</c:v>
                </c:pt>
                <c:pt idx="10">
                  <c:v>IT</c:v>
                </c:pt>
                <c:pt idx="11">
                  <c:v>ES</c:v>
                </c:pt>
                <c:pt idx="12">
                  <c:v>EL</c:v>
                </c:pt>
                <c:pt idx="13">
                  <c:v>CY</c:v>
                </c:pt>
                <c:pt idx="14">
                  <c:v>SI</c:v>
                </c:pt>
                <c:pt idx="15">
                  <c:v>PT</c:v>
                </c:pt>
                <c:pt idx="16">
                  <c:v>MT</c:v>
                </c:pt>
                <c:pt idx="17">
                  <c:v>SK</c:v>
                </c:pt>
                <c:pt idx="18">
                  <c:v>EE</c:v>
                </c:pt>
              </c:strCache>
            </c:strRef>
          </c:cat>
          <c:val>
            <c:numRef>
              <c:f>'LCI-24 4 2012'!$K$71:$K$89</c:f>
              <c:numCache>
                <c:formatCode>General</c:formatCode>
                <c:ptCount val="19"/>
                <c:pt idx="0" formatCode="0.0">
                  <c:v>10.515600000000004</c:v>
                </c:pt>
                <c:pt idx="2" formatCode="0.0">
                  <c:v>16.702499999999972</c:v>
                </c:pt>
                <c:pt idx="3" formatCode="0.0">
                  <c:v>14.022</c:v>
                </c:pt>
                <c:pt idx="4" formatCode="0.0">
                  <c:v>10.784000000000001</c:v>
                </c:pt>
                <c:pt idx="5" formatCode="0.0">
                  <c:v>11.475900000000006</c:v>
                </c:pt>
                <c:pt idx="6" formatCode="0.0">
                  <c:v>11.257400000000002</c:v>
                </c:pt>
                <c:pt idx="7" formatCode="0.0">
                  <c:v>11.672100000000002</c:v>
                </c:pt>
                <c:pt idx="8" formatCode="0.0">
                  <c:v>11.826000000000002</c:v>
                </c:pt>
                <c:pt idx="9" formatCode="0.0">
                  <c:v>7.1513999999999998</c:v>
                </c:pt>
                <c:pt idx="10" formatCode="0.0">
                  <c:v>11.4168</c:v>
                </c:pt>
                <c:pt idx="11" formatCode="0.0">
                  <c:v>6.7980000000000009</c:v>
                </c:pt>
                <c:pt idx="12" formatCode="0.0">
                  <c:v>5.4775</c:v>
                </c:pt>
                <c:pt idx="13" formatCode="0.0">
                  <c:v>4.4550000000000001</c:v>
                </c:pt>
                <c:pt idx="14" formatCode="0.0">
                  <c:v>5.04</c:v>
                </c:pt>
                <c:pt idx="15" formatCode="0.0">
                  <c:v>2.8313999999999977</c:v>
                </c:pt>
                <c:pt idx="16" formatCode="0.0">
                  <c:v>2.5823</c:v>
                </c:pt>
                <c:pt idx="17" formatCode="0.0">
                  <c:v>2.6880000000000002</c:v>
                </c:pt>
                <c:pt idx="18" formatCode="0.0">
                  <c:v>2.9969999999999977</c:v>
                </c:pt>
              </c:numCache>
            </c:numRef>
          </c:val>
        </c:ser>
        <c:overlap val="100"/>
        <c:axId val="133789568"/>
        <c:axId val="133791104"/>
      </c:barChart>
      <c:catAx>
        <c:axId val="133789568"/>
        <c:scaling>
          <c:orientation val="minMax"/>
        </c:scaling>
        <c:axPos val="b"/>
        <c:tickLblPos val="nextTo"/>
        <c:crossAx val="133791104"/>
        <c:crosses val="autoZero"/>
        <c:auto val="1"/>
        <c:lblAlgn val="ctr"/>
        <c:lblOffset val="100"/>
      </c:catAx>
      <c:valAx>
        <c:axId val="133791104"/>
        <c:scaling>
          <c:orientation val="minMax"/>
        </c:scaling>
        <c:axPos val="l"/>
        <c:majorGridlines/>
        <c:numFmt formatCode="0" sourceLinked="0"/>
        <c:tickLblPos val="nextTo"/>
        <c:crossAx val="133789568"/>
        <c:crosses val="autoZero"/>
        <c:crossBetween val="between"/>
      </c:valAx>
      <c:spPr>
        <a:solidFill>
          <a:schemeClr val="bg1"/>
        </a:solidFill>
      </c:spPr>
    </c:plotArea>
    <c:legend>
      <c:legendPos val="b"/>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lgn="l">
              <a:defRPr lang="fr-FR" noProof="0"/>
            </a:pPr>
            <a:r>
              <a:rPr lang="fr-FR" sz="1200" noProof="0" smtClean="0"/>
              <a:t>Coûts salariaux horaires dans le secteur privé</a:t>
            </a:r>
          </a:p>
          <a:p>
            <a:pPr algn="l">
              <a:defRPr lang="fr-FR" noProof="0"/>
            </a:pPr>
            <a:r>
              <a:rPr lang="fr-FR" sz="1200" noProof="0" smtClean="0"/>
              <a:t>selon le CCE</a:t>
            </a:r>
            <a:endParaRPr lang="fr-FR" sz="1200" noProof="0"/>
          </a:p>
        </c:rich>
      </c:tx>
      <c:layout>
        <c:manualLayout>
          <c:xMode val="edge"/>
          <c:yMode val="edge"/>
          <c:x val="5.4873868256834303E-2"/>
          <c:y val="1.5904638334558501E-2"/>
        </c:manualLayout>
      </c:layout>
    </c:title>
    <c:plotArea>
      <c:layout>
        <c:manualLayout>
          <c:layoutTarget val="inner"/>
          <c:xMode val="edge"/>
          <c:yMode val="edge"/>
          <c:x val="6.5330467363365813E-2"/>
          <c:y val="0.11847256653096011"/>
          <c:w val="0.45206721097748631"/>
          <c:h val="0.62166902928910872"/>
        </c:manualLayout>
      </c:layout>
      <c:lineChart>
        <c:grouping val="standard"/>
        <c:ser>
          <c:idx val="0"/>
          <c:order val="0"/>
          <c:tx>
            <c:strRef>
              <c:f>Sheet1!$A$2</c:f>
              <c:strCache>
                <c:ptCount val="1"/>
                <c:pt idx="0">
                  <c:v>Trois principaux pays voisins</c:v>
                </c:pt>
              </c:strCache>
            </c:strRef>
          </c:tx>
          <c:spPr>
            <a:ln>
              <a:solidFill>
                <a:schemeClr val="tx1"/>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2012e</c:v>
                </c:pt>
              </c:strCache>
            </c:strRef>
          </c:cat>
          <c:val>
            <c:numRef>
              <c:f>Sheet1!$B$2:$R$2</c:f>
              <c:numCache>
                <c:formatCode>0.0</c:formatCode>
                <c:ptCount val="17"/>
                <c:pt idx="0">
                  <c:v>0</c:v>
                </c:pt>
                <c:pt idx="1">
                  <c:v>1.5756729756971839</c:v>
                </c:pt>
                <c:pt idx="2">
                  <c:v>0.59241854593002186</c:v>
                </c:pt>
                <c:pt idx="3">
                  <c:v>2.3062491640827907</c:v>
                </c:pt>
                <c:pt idx="4">
                  <c:v>0.65972403500430976</c:v>
                </c:pt>
                <c:pt idx="5">
                  <c:v>0.82946038050937254</c:v>
                </c:pt>
                <c:pt idx="6">
                  <c:v>1.3457563991038812</c:v>
                </c:pt>
                <c:pt idx="7">
                  <c:v>0.58853534303401756</c:v>
                </c:pt>
                <c:pt idx="8">
                  <c:v>0.6920887697960183</c:v>
                </c:pt>
                <c:pt idx="9">
                  <c:v>0.71168436915751698</c:v>
                </c:pt>
                <c:pt idx="10">
                  <c:v>1.9167633817316343</c:v>
                </c:pt>
                <c:pt idx="11">
                  <c:v>3.5555714217712531</c:v>
                </c:pt>
                <c:pt idx="12">
                  <c:v>4.0407789402055361</c:v>
                </c:pt>
                <c:pt idx="13">
                  <c:v>4.2894182726473895</c:v>
                </c:pt>
                <c:pt idx="14">
                  <c:v>4.3172009631729376</c:v>
                </c:pt>
                <c:pt idx="15">
                  <c:v>3.8577589926107567</c:v>
                </c:pt>
                <c:pt idx="16">
                  <c:v>4.6070026491213945</c:v>
                </c:pt>
              </c:numCache>
            </c:numRef>
          </c:val>
        </c:ser>
        <c:ser>
          <c:idx val="1"/>
          <c:order val="1"/>
          <c:tx>
            <c:strRef>
              <c:f>Sheet1!$A$3</c:f>
              <c:strCache>
                <c:ptCount val="1"/>
                <c:pt idx="0">
                  <c:v>Allemagne</c:v>
                </c:pt>
              </c:strCache>
            </c:strRef>
          </c:tx>
          <c:spPr>
            <a:ln>
              <a:solidFill>
                <a:srgbClr val="00B0F0"/>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2012e</c:v>
                </c:pt>
              </c:strCache>
            </c:strRef>
          </c:cat>
          <c:val>
            <c:numRef>
              <c:f>Sheet1!$B$3:$R$3</c:f>
              <c:numCache>
                <c:formatCode>0.0</c:formatCode>
                <c:ptCount val="17"/>
                <c:pt idx="0">
                  <c:v>0</c:v>
                </c:pt>
                <c:pt idx="1">
                  <c:v>1.9785945533663529</c:v>
                </c:pt>
                <c:pt idx="2">
                  <c:v>1.3823287240936961</c:v>
                </c:pt>
                <c:pt idx="3">
                  <c:v>3.5361578329670582</c:v>
                </c:pt>
                <c:pt idx="4">
                  <c:v>2.9633311035017802</c:v>
                </c:pt>
                <c:pt idx="5">
                  <c:v>3.9195474591979362</c:v>
                </c:pt>
                <c:pt idx="6">
                  <c:v>6.0811923979822033</c:v>
                </c:pt>
                <c:pt idx="7">
                  <c:v>5.6728227214837323</c:v>
                </c:pt>
                <c:pt idx="8">
                  <c:v>7.5420076476899665</c:v>
                </c:pt>
                <c:pt idx="9">
                  <c:v>8.4224363887325708</c:v>
                </c:pt>
                <c:pt idx="10">
                  <c:v>10.636361765781686</c:v>
                </c:pt>
                <c:pt idx="11">
                  <c:v>13.034116679410078</c:v>
                </c:pt>
                <c:pt idx="12">
                  <c:v>13.133597710833168</c:v>
                </c:pt>
                <c:pt idx="13">
                  <c:v>13.376580120622426</c:v>
                </c:pt>
                <c:pt idx="14">
                  <c:v>14.321067341974148</c:v>
                </c:pt>
                <c:pt idx="15">
                  <c:v>13.99709244288616</c:v>
                </c:pt>
                <c:pt idx="16">
                  <c:v>15.097492134306806</c:v>
                </c:pt>
              </c:numCache>
            </c:numRef>
          </c:val>
        </c:ser>
        <c:ser>
          <c:idx val="2"/>
          <c:order val="2"/>
          <c:tx>
            <c:strRef>
              <c:f>Sheet1!$A$4</c:f>
              <c:strCache>
                <c:ptCount val="1"/>
                <c:pt idx="0">
                  <c:v>France</c:v>
                </c:pt>
              </c:strCache>
            </c:strRef>
          </c:tx>
          <c:spPr>
            <a:ln>
              <a:solidFill>
                <a:srgbClr val="FF0000"/>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2012e</c:v>
                </c:pt>
              </c:strCache>
            </c:strRef>
          </c:cat>
          <c:val>
            <c:numRef>
              <c:f>Sheet1!$B$4:$R$4</c:f>
              <c:numCache>
                <c:formatCode>0.0</c:formatCode>
                <c:ptCount val="17"/>
                <c:pt idx="0">
                  <c:v>0</c:v>
                </c:pt>
                <c:pt idx="1">
                  <c:v>1.2894222560948501</c:v>
                </c:pt>
                <c:pt idx="2">
                  <c:v>0.75192969001413734</c:v>
                </c:pt>
                <c:pt idx="3">
                  <c:v>2.3956404994953333</c:v>
                </c:pt>
                <c:pt idx="4">
                  <c:v>-3.0630830135014876E-2</c:v>
                </c:pt>
                <c:pt idx="5">
                  <c:v>-0.44648083305999836</c:v>
                </c:pt>
                <c:pt idx="6">
                  <c:v>-1.4907194452870476</c:v>
                </c:pt>
                <c:pt idx="7">
                  <c:v>-2.4196273303115134</c:v>
                </c:pt>
                <c:pt idx="8">
                  <c:v>-3.9062558129982472</c:v>
                </c:pt>
                <c:pt idx="9">
                  <c:v>-4.9607688646683412</c:v>
                </c:pt>
                <c:pt idx="10">
                  <c:v>-4.7831004292835599</c:v>
                </c:pt>
                <c:pt idx="11">
                  <c:v>-3.5534946569836245</c:v>
                </c:pt>
                <c:pt idx="12">
                  <c:v>-2.3205241878021652</c:v>
                </c:pt>
                <c:pt idx="13">
                  <c:v>-1.8687636114718131</c:v>
                </c:pt>
                <c:pt idx="14">
                  <c:v>-2.8253679897117023</c:v>
                </c:pt>
                <c:pt idx="15">
                  <c:v>-3.3717197635652947</c:v>
                </c:pt>
                <c:pt idx="16">
                  <c:v>-2.7296237168691242</c:v>
                </c:pt>
              </c:numCache>
            </c:numRef>
          </c:val>
        </c:ser>
        <c:marker val="1"/>
        <c:axId val="195845120"/>
        <c:axId val="195855104"/>
      </c:lineChart>
      <c:lineChart>
        <c:grouping val="standard"/>
        <c:ser>
          <c:idx val="3"/>
          <c:order val="3"/>
          <c:tx>
            <c:strRef>
              <c:f>Sheet1!$A$5</c:f>
              <c:strCache>
                <c:ptCount val="1"/>
                <c:pt idx="0">
                  <c:v>Pays-Bas</c:v>
                </c:pt>
              </c:strCache>
            </c:strRef>
          </c:tx>
          <c:spPr>
            <a:ln>
              <a:solidFill>
                <a:srgbClr val="FFC000"/>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2012e</c:v>
                </c:pt>
              </c:strCache>
            </c:strRef>
          </c:cat>
          <c:val>
            <c:numRef>
              <c:f>Sheet1!$B$5:$R$5</c:f>
              <c:numCache>
                <c:formatCode>0.0</c:formatCode>
                <c:ptCount val="17"/>
                <c:pt idx="0">
                  <c:v>0</c:v>
                </c:pt>
                <c:pt idx="1">
                  <c:v>0.33665004117407643</c:v>
                </c:pt>
                <c:pt idx="2">
                  <c:v>-4.2616249320185595</c:v>
                </c:pt>
                <c:pt idx="3">
                  <c:v>-4.513209135291099</c:v>
                </c:pt>
                <c:pt idx="4">
                  <c:v>-8.5767465721262273</c:v>
                </c:pt>
                <c:pt idx="5">
                  <c:v>-9.9446687524833859</c:v>
                </c:pt>
                <c:pt idx="6">
                  <c:v>-11.244475221452998</c:v>
                </c:pt>
                <c:pt idx="7">
                  <c:v>-12.796573040906488</c:v>
                </c:pt>
                <c:pt idx="8">
                  <c:v>-14.343938795673338</c:v>
                </c:pt>
                <c:pt idx="9">
                  <c:v>-14.109430585245526</c:v>
                </c:pt>
                <c:pt idx="10">
                  <c:v>-13.279498514419522</c:v>
                </c:pt>
                <c:pt idx="11">
                  <c:v>-13.026003081706762</c:v>
                </c:pt>
                <c:pt idx="12">
                  <c:v>-13.51089626840886</c:v>
                </c:pt>
                <c:pt idx="13">
                  <c:v>-13.843611373386199</c:v>
                </c:pt>
                <c:pt idx="14">
                  <c:v>-13.799746174086152</c:v>
                </c:pt>
                <c:pt idx="15">
                  <c:v>-14.402043451225326</c:v>
                </c:pt>
                <c:pt idx="16">
                  <c:v>-14.510321915750348</c:v>
                </c:pt>
              </c:numCache>
            </c:numRef>
          </c:val>
        </c:ser>
        <c:marker val="1"/>
        <c:axId val="195870720"/>
        <c:axId val="195856640"/>
      </c:lineChart>
      <c:catAx>
        <c:axId val="195845120"/>
        <c:scaling>
          <c:orientation val="minMax"/>
        </c:scaling>
        <c:axPos val="b"/>
        <c:tickLblPos val="nextTo"/>
        <c:txPr>
          <a:bodyPr rot="-5400000" vert="horz"/>
          <a:lstStyle/>
          <a:p>
            <a:pPr>
              <a:defRPr sz="1200"/>
            </a:pPr>
            <a:endParaRPr lang="nl-BE"/>
          </a:p>
        </c:txPr>
        <c:crossAx val="195855104"/>
        <c:crossesAt val="-20"/>
        <c:auto val="1"/>
        <c:lblAlgn val="ctr"/>
        <c:lblOffset val="100"/>
        <c:tickLblSkip val="2"/>
      </c:catAx>
      <c:valAx>
        <c:axId val="195855104"/>
        <c:scaling>
          <c:orientation val="minMax"/>
          <c:max val="30"/>
          <c:min val="-15"/>
        </c:scaling>
        <c:axPos val="l"/>
        <c:majorGridlines>
          <c:spPr>
            <a:ln>
              <a:prstDash val="dash"/>
            </a:ln>
          </c:spPr>
        </c:majorGridlines>
        <c:numFmt formatCode="0" sourceLinked="0"/>
        <c:tickLblPos val="nextTo"/>
        <c:txPr>
          <a:bodyPr/>
          <a:lstStyle/>
          <a:p>
            <a:pPr>
              <a:defRPr sz="1200"/>
            </a:pPr>
            <a:endParaRPr lang="nl-BE"/>
          </a:p>
        </c:txPr>
        <c:crossAx val="195845120"/>
        <c:crosses val="autoZero"/>
        <c:crossBetween val="between"/>
      </c:valAx>
      <c:valAx>
        <c:axId val="195856640"/>
        <c:scaling>
          <c:orientation val="minMax"/>
          <c:max val="30"/>
          <c:min val="-15"/>
        </c:scaling>
        <c:axPos val="r"/>
        <c:numFmt formatCode="0" sourceLinked="0"/>
        <c:tickLblPos val="nextTo"/>
        <c:txPr>
          <a:bodyPr/>
          <a:lstStyle/>
          <a:p>
            <a:pPr>
              <a:defRPr sz="1200"/>
            </a:pPr>
            <a:endParaRPr lang="nl-BE"/>
          </a:p>
        </c:txPr>
        <c:crossAx val="195870720"/>
        <c:crosses val="max"/>
        <c:crossBetween val="between"/>
      </c:valAx>
      <c:catAx>
        <c:axId val="195870720"/>
        <c:scaling>
          <c:orientation val="minMax"/>
        </c:scaling>
        <c:delete val="1"/>
        <c:axPos val="b"/>
        <c:tickLblPos val="none"/>
        <c:crossAx val="195856640"/>
        <c:crossesAt val="-20"/>
        <c:auto val="1"/>
        <c:lblAlgn val="ctr"/>
        <c:lblOffset val="100"/>
      </c:catAx>
      <c:spPr>
        <a:solidFill>
          <a:schemeClr val="bg1"/>
        </a:solidFill>
        <a:ln>
          <a:solidFill>
            <a:schemeClr val="tx1"/>
          </a:solidFill>
        </a:ln>
      </c:spPr>
    </c:plotArea>
    <c:legend>
      <c:legendPos val="b"/>
      <c:layout>
        <c:manualLayout>
          <c:xMode val="edge"/>
          <c:yMode val="edge"/>
          <c:x val="8.7590119490324428E-2"/>
          <c:y val="0.92347207822239619"/>
          <c:w val="0.89472303626842586"/>
          <c:h val="4.7073745355197143E-2"/>
        </c:manualLayout>
      </c:layout>
      <c:txPr>
        <a:bodyPr/>
        <a:lstStyle/>
        <a:p>
          <a:pPr>
            <a:defRPr sz="1200"/>
          </a:pPr>
          <a:endParaRPr lang="nl-BE"/>
        </a:p>
      </c:txPr>
    </c:legend>
    <c:plotVisOnly val="1"/>
  </c:chart>
  <c:txPr>
    <a:bodyPr/>
    <a:lstStyle/>
    <a:p>
      <a:pPr>
        <a:defRPr sz="1800"/>
      </a:pPr>
      <a:endParaRPr lang="nl-B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lang="fr-FR" sz="2160" b="1" i="0" u="none" strike="noStrike" kern="1200" baseline="0" noProof="0">
                <a:solidFill>
                  <a:srgbClr val="000000"/>
                </a:solidFill>
                <a:latin typeface="+mn-lt"/>
                <a:ea typeface="+mn-ea"/>
                <a:cs typeface="+mn-cs"/>
              </a:defRPr>
            </a:pPr>
            <a:r>
              <a:rPr lang="fr-FR" sz="1200" noProof="0" smtClean="0"/>
              <a:t>Coûts</a:t>
            </a:r>
            <a:r>
              <a:rPr lang="fr-FR" sz="1200" baseline="0" noProof="0" smtClean="0"/>
              <a:t> salariaux par unité produite dans le secteur des entreprises selon la CE</a:t>
            </a:r>
            <a:endParaRPr lang="fr-FR" sz="1200" noProof="0" smtClean="0"/>
          </a:p>
        </c:rich>
      </c:tx>
      <c:layout>
        <c:manualLayout>
          <c:xMode val="edge"/>
          <c:yMode val="edge"/>
          <c:x val="0.12445576736140072"/>
          <c:y val="1.8346759098176485E-2"/>
        </c:manualLayout>
      </c:layout>
    </c:title>
    <c:plotArea>
      <c:layout>
        <c:manualLayout>
          <c:layoutTarget val="inner"/>
          <c:xMode val="edge"/>
          <c:yMode val="edge"/>
          <c:x val="0.11823022262323017"/>
          <c:y val="0.1184725665309601"/>
          <c:w val="0.76353955475354685"/>
          <c:h val="0.62016934733933871"/>
        </c:manualLayout>
      </c:layout>
      <c:lineChart>
        <c:grouping val="standard"/>
        <c:ser>
          <c:idx val="0"/>
          <c:order val="0"/>
          <c:tx>
            <c:strRef>
              <c:f>Sheet1!$A$2</c:f>
              <c:strCache>
                <c:ptCount val="1"/>
                <c:pt idx="0">
                  <c:v>Three main neighbouring countries</c:v>
                </c:pt>
              </c:strCache>
            </c:strRef>
          </c:tx>
          <c:spPr>
            <a:ln>
              <a:solidFill>
                <a:schemeClr val="tx1"/>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Sheet1!$B$2:$Q$2</c:f>
              <c:numCache>
                <c:formatCode>0.0</c:formatCode>
                <c:ptCount val="16"/>
                <c:pt idx="0">
                  <c:v>0</c:v>
                </c:pt>
                <c:pt idx="1">
                  <c:v>1.4061365608782121</c:v>
                </c:pt>
                <c:pt idx="2">
                  <c:v>3.0625996384159402</c:v>
                </c:pt>
                <c:pt idx="3">
                  <c:v>4.2031899885231834</c:v>
                </c:pt>
                <c:pt idx="4">
                  <c:v>4.9499697886148644</c:v>
                </c:pt>
                <c:pt idx="5">
                  <c:v>7.7570915933141524</c:v>
                </c:pt>
                <c:pt idx="6">
                  <c:v>7.8533937028807124</c:v>
                </c:pt>
                <c:pt idx="7">
                  <c:v>6.2343438744132014</c:v>
                </c:pt>
                <c:pt idx="8">
                  <c:v>5.8360289163235324</c:v>
                </c:pt>
                <c:pt idx="9">
                  <c:v>6.8991871526196364</c:v>
                </c:pt>
                <c:pt idx="10">
                  <c:v>9.5605680537493267</c:v>
                </c:pt>
                <c:pt idx="11">
                  <c:v>12.225954725929622</c:v>
                </c:pt>
                <c:pt idx="12">
                  <c:v>12.333534733229419</c:v>
                </c:pt>
                <c:pt idx="13">
                  <c:v>10.973635307698476</c:v>
                </c:pt>
                <c:pt idx="14">
                  <c:v>11.854782476118126</c:v>
                </c:pt>
                <c:pt idx="15">
                  <c:v>12.639735341860092</c:v>
                </c:pt>
              </c:numCache>
            </c:numRef>
          </c:val>
        </c:ser>
        <c:ser>
          <c:idx val="1"/>
          <c:order val="1"/>
          <c:tx>
            <c:strRef>
              <c:f>Sheet1!$A$3</c:f>
              <c:strCache>
                <c:ptCount val="1"/>
                <c:pt idx="0">
                  <c:v>Germany</c:v>
                </c:pt>
              </c:strCache>
            </c:strRef>
          </c:tx>
          <c:spPr>
            <a:ln>
              <a:solidFill>
                <a:srgbClr val="00B0F0"/>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Sheet1!$B$3:$Q$3</c:f>
              <c:numCache>
                <c:formatCode>0.0</c:formatCode>
                <c:ptCount val="16"/>
                <c:pt idx="0">
                  <c:v>0</c:v>
                </c:pt>
                <c:pt idx="1">
                  <c:v>2.4441299566271106</c:v>
                </c:pt>
                <c:pt idx="2">
                  <c:v>4.1111926000486854</c:v>
                </c:pt>
                <c:pt idx="3">
                  <c:v>5.4433226489169151</c:v>
                </c:pt>
                <c:pt idx="4">
                  <c:v>6.814177009842326</c:v>
                </c:pt>
                <c:pt idx="5">
                  <c:v>11.584042577827525</c:v>
                </c:pt>
                <c:pt idx="6">
                  <c:v>13.495770864629772</c:v>
                </c:pt>
                <c:pt idx="7">
                  <c:v>12.252397571006076</c:v>
                </c:pt>
                <c:pt idx="8">
                  <c:v>12.614121195821998</c:v>
                </c:pt>
                <c:pt idx="9">
                  <c:v>15.173531886513736</c:v>
                </c:pt>
                <c:pt idx="10">
                  <c:v>20.412440256108813</c:v>
                </c:pt>
                <c:pt idx="11">
                  <c:v>24.940694235456878</c:v>
                </c:pt>
                <c:pt idx="12">
                  <c:v>25.216881491445235</c:v>
                </c:pt>
                <c:pt idx="13">
                  <c:v>22.182467657005557</c:v>
                </c:pt>
                <c:pt idx="14">
                  <c:v>24.120798058361689</c:v>
                </c:pt>
                <c:pt idx="15">
                  <c:v>25.193861280190898</c:v>
                </c:pt>
              </c:numCache>
            </c:numRef>
          </c:val>
        </c:ser>
        <c:ser>
          <c:idx val="2"/>
          <c:order val="2"/>
          <c:tx>
            <c:strRef>
              <c:f>Sheet1!$A$4</c:f>
              <c:strCache>
                <c:ptCount val="1"/>
                <c:pt idx="0">
                  <c:v>France</c:v>
                </c:pt>
              </c:strCache>
            </c:strRef>
          </c:tx>
          <c:spPr>
            <a:ln>
              <a:solidFill>
                <a:srgbClr val="FF0000"/>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Sheet1!$B$4:$Q$4</c:f>
              <c:numCache>
                <c:formatCode>0.0</c:formatCode>
                <c:ptCount val="16"/>
                <c:pt idx="0">
                  <c:v>0</c:v>
                </c:pt>
                <c:pt idx="1">
                  <c:v>0.36045019320775107</c:v>
                </c:pt>
                <c:pt idx="2">
                  <c:v>2.6071789727468282</c:v>
                </c:pt>
                <c:pt idx="3">
                  <c:v>3.5542720344603027</c:v>
                </c:pt>
                <c:pt idx="4">
                  <c:v>3.9728298044965977</c:v>
                </c:pt>
                <c:pt idx="5">
                  <c:v>5.0233768083218955</c:v>
                </c:pt>
                <c:pt idx="6">
                  <c:v>3.4641659191016583</c:v>
                </c:pt>
                <c:pt idx="7">
                  <c:v>1.4232257152000503</c:v>
                </c:pt>
                <c:pt idx="8">
                  <c:v>-0.21976454496352993</c:v>
                </c:pt>
                <c:pt idx="9">
                  <c:v>-1.153152090399967</c:v>
                </c:pt>
                <c:pt idx="10">
                  <c:v>-0.98466534137344741</c:v>
                </c:pt>
                <c:pt idx="11">
                  <c:v>8.9190000479000567E-2</c:v>
                </c:pt>
                <c:pt idx="12">
                  <c:v>-0.15455558334410704</c:v>
                </c:pt>
                <c:pt idx="13">
                  <c:v>0.44667585336592985</c:v>
                </c:pt>
                <c:pt idx="14">
                  <c:v>-0.27239833986966139</c:v>
                </c:pt>
                <c:pt idx="15">
                  <c:v>-0.17855097375164553</c:v>
                </c:pt>
              </c:numCache>
            </c:numRef>
          </c:val>
        </c:ser>
        <c:marker val="1"/>
        <c:axId val="195791872"/>
        <c:axId val="195801856"/>
      </c:lineChart>
      <c:lineChart>
        <c:grouping val="standard"/>
        <c:ser>
          <c:idx val="3"/>
          <c:order val="3"/>
          <c:tx>
            <c:strRef>
              <c:f>Sheet1!$A$5</c:f>
              <c:strCache>
                <c:ptCount val="1"/>
                <c:pt idx="0">
                  <c:v>Netherland</c:v>
                </c:pt>
              </c:strCache>
            </c:strRef>
          </c:tx>
          <c:spPr>
            <a:ln>
              <a:solidFill>
                <a:srgbClr val="FFC000"/>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Sheet1!$B$5:$Q$5</c:f>
              <c:numCache>
                <c:formatCode>0.0</c:formatCode>
                <c:ptCount val="16"/>
                <c:pt idx="0">
                  <c:v>0</c:v>
                </c:pt>
                <c:pt idx="1">
                  <c:v>-1.6934456073034778</c:v>
                </c:pt>
                <c:pt idx="2">
                  <c:v>-2.9314589109904974</c:v>
                </c:pt>
                <c:pt idx="3">
                  <c:v>-3.0388685005072587</c:v>
                </c:pt>
                <c:pt idx="4">
                  <c:v>-4.5135973139387335</c:v>
                </c:pt>
                <c:pt idx="5">
                  <c:v>-5.2546839937032024</c:v>
                </c:pt>
                <c:pt idx="6">
                  <c:v>-7.8136034192284214</c:v>
                </c:pt>
                <c:pt idx="7">
                  <c:v>-9.6876127269896362</c:v>
                </c:pt>
                <c:pt idx="8">
                  <c:v>-9.2990680196128519</c:v>
                </c:pt>
                <c:pt idx="9">
                  <c:v>-7.6893918574776965</c:v>
                </c:pt>
                <c:pt idx="10">
                  <c:v>-6.6475642774584696</c:v>
                </c:pt>
                <c:pt idx="11">
                  <c:v>-5.7416387145097989</c:v>
                </c:pt>
                <c:pt idx="12">
                  <c:v>-5.2623676377980155</c:v>
                </c:pt>
                <c:pt idx="13">
                  <c:v>-6.5855332203288652</c:v>
                </c:pt>
                <c:pt idx="14">
                  <c:v>-4.6046317659353155</c:v>
                </c:pt>
                <c:pt idx="15">
                  <c:v>-2.8806640401766512</c:v>
                </c:pt>
              </c:numCache>
            </c:numRef>
          </c:val>
        </c:ser>
        <c:marker val="1"/>
        <c:axId val="195813376"/>
        <c:axId val="195803392"/>
      </c:lineChart>
      <c:catAx>
        <c:axId val="195791872"/>
        <c:scaling>
          <c:orientation val="minMax"/>
        </c:scaling>
        <c:axPos val="b"/>
        <c:tickLblPos val="nextTo"/>
        <c:txPr>
          <a:bodyPr rot="-5400000" vert="horz"/>
          <a:lstStyle/>
          <a:p>
            <a:pPr>
              <a:defRPr sz="1200"/>
            </a:pPr>
            <a:endParaRPr lang="nl-BE"/>
          </a:p>
        </c:txPr>
        <c:crossAx val="195801856"/>
        <c:crossesAt val="-20"/>
        <c:auto val="1"/>
        <c:lblAlgn val="ctr"/>
        <c:lblOffset val="100"/>
        <c:tickLblSkip val="2"/>
      </c:catAx>
      <c:valAx>
        <c:axId val="195801856"/>
        <c:scaling>
          <c:orientation val="minMax"/>
          <c:max val="30"/>
          <c:min val="-15"/>
        </c:scaling>
        <c:axPos val="l"/>
        <c:majorGridlines>
          <c:spPr>
            <a:ln>
              <a:prstDash val="dash"/>
            </a:ln>
          </c:spPr>
        </c:majorGridlines>
        <c:numFmt formatCode="0" sourceLinked="0"/>
        <c:tickLblPos val="nextTo"/>
        <c:txPr>
          <a:bodyPr/>
          <a:lstStyle/>
          <a:p>
            <a:pPr>
              <a:defRPr sz="1200"/>
            </a:pPr>
            <a:endParaRPr lang="nl-BE"/>
          </a:p>
        </c:txPr>
        <c:crossAx val="195791872"/>
        <c:crosses val="autoZero"/>
        <c:crossBetween val="between"/>
      </c:valAx>
      <c:valAx>
        <c:axId val="195803392"/>
        <c:scaling>
          <c:orientation val="minMax"/>
          <c:max val="30"/>
          <c:min val="-15"/>
        </c:scaling>
        <c:axPos val="r"/>
        <c:numFmt formatCode="0" sourceLinked="0"/>
        <c:tickLblPos val="nextTo"/>
        <c:txPr>
          <a:bodyPr/>
          <a:lstStyle/>
          <a:p>
            <a:pPr>
              <a:defRPr sz="1200"/>
            </a:pPr>
            <a:endParaRPr lang="nl-BE"/>
          </a:p>
        </c:txPr>
        <c:crossAx val="195813376"/>
        <c:crosses val="max"/>
        <c:crossBetween val="between"/>
      </c:valAx>
      <c:catAx>
        <c:axId val="195813376"/>
        <c:scaling>
          <c:orientation val="minMax"/>
        </c:scaling>
        <c:delete val="1"/>
        <c:axPos val="b"/>
        <c:tickLblPos val="none"/>
        <c:crossAx val="195803392"/>
        <c:crossesAt val="-20"/>
        <c:auto val="1"/>
        <c:lblAlgn val="ctr"/>
        <c:lblOffset val="100"/>
      </c:catAx>
      <c:spPr>
        <a:solidFill>
          <a:schemeClr val="bg1"/>
        </a:solidFill>
        <a:ln>
          <a:solidFill>
            <a:schemeClr val="tx1"/>
          </a:solidFill>
        </a:ln>
      </c:spPr>
    </c:plotArea>
    <c:plotVisOnly val="1"/>
  </c:chart>
  <c:txPr>
    <a:bodyPr/>
    <a:lstStyle/>
    <a:p>
      <a:pPr>
        <a:defRPr sz="1800"/>
      </a:pPr>
      <a:endParaRPr lang="nl-BE"/>
    </a:p>
  </c:txPr>
  <c:externalData r:id="rId1"/>
</c:chartSpace>
</file>

<file path=ppt/drawings/drawing1.xml><?xml version="1.0" encoding="utf-8"?>
<c:userShapes xmlns:c="http://schemas.openxmlformats.org/drawingml/2006/chart">
  <cdr:relSizeAnchor xmlns:cdr="http://schemas.openxmlformats.org/drawingml/2006/chartDrawing">
    <cdr:from>
      <cdr:x>0.03624</cdr:x>
      <cdr:y>0.79729</cdr:y>
    </cdr:from>
    <cdr:to>
      <cdr:x>0.99753</cdr:x>
      <cdr:y>0.94412</cdr:y>
    </cdr:to>
    <cdr:sp macro="" textlink="">
      <cdr:nvSpPr>
        <cdr:cNvPr id="2" name="TextBox 1"/>
        <cdr:cNvSpPr txBox="1"/>
      </cdr:nvSpPr>
      <cdr:spPr bwMode="auto">
        <a:xfrm xmlns:a="http://schemas.openxmlformats.org/drawingml/2006/main">
          <a:off x="139628" y="2172545"/>
          <a:ext cx="3703717" cy="40011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spAutoFit/>
        </a:bodyPr>
        <a:lstStyle xmlns:a="http://schemas.openxmlformats.org/drawingml/2006/main"/>
        <a:p xmlns:a="http://schemas.openxmlformats.org/drawingml/2006/main">
          <a:pPr algn="l" rtl="0">
            <a:buClr>
              <a:srgbClr val="CC3300"/>
            </a:buClr>
            <a:buSzPct val="135000"/>
          </a:pPr>
          <a:r>
            <a:rPr lang="fr-FR" sz="1000" b="1" dirty="0" smtClean="0"/>
            <a:t>Méthode d'acquisition récursive, abstraction faite des  variations des tarifs de distribution et de transport</a:t>
          </a:r>
          <a:endParaRPr kumimoji="0" lang="fr-FR" sz="1000" b="1" i="0" u="none" strike="noStrike" kern="0" cap="none" spc="0" normalizeH="0" baseline="0" dirty="0" smtClean="0">
            <a:ln>
              <a:noFill/>
            </a:ln>
            <a:solidFill>
              <a:schemeClr val="tx1"/>
            </a:solidFill>
            <a:effectLst/>
            <a:uLnTx/>
            <a:uFillTx/>
            <a:latin typeface="+mn-lt"/>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0.08381</cdr:x>
      <cdr:y>0.49308</cdr:y>
    </cdr:from>
    <cdr:to>
      <cdr:x>0.94532</cdr:x>
      <cdr:y>0.92079</cdr:y>
    </cdr:to>
    <cdr:sp macro="" textlink="">
      <cdr:nvSpPr>
        <cdr:cNvPr id="2" name="TextBox 1"/>
        <cdr:cNvSpPr txBox="1"/>
      </cdr:nvSpPr>
      <cdr:spPr bwMode="auto">
        <a:xfrm xmlns:a="http://schemas.openxmlformats.org/drawingml/2006/main">
          <a:off x="322908" y="1436999"/>
          <a:ext cx="3319280" cy="124649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spAutoFit/>
        </a:bodyPr>
        <a:lstStyle xmlns:a="http://schemas.openxmlformats.org/drawingml/2006/main"/>
        <a:p xmlns:a="http://schemas.openxmlformats.org/drawingml/2006/main">
          <a:pPr algn="l" rtl="0">
            <a:lnSpc>
              <a:spcPct val="150000"/>
            </a:lnSpc>
            <a:buClr>
              <a:srgbClr val="CC3300"/>
            </a:buClr>
            <a:buSzPct val="135000"/>
          </a:pPr>
          <a:endParaRPr lang="fr-FR" sz="1000" b="1" dirty="0" smtClean="0"/>
        </a:p>
        <a:p xmlns:a="http://schemas.openxmlformats.org/drawingml/2006/main">
          <a:pPr algn="l" rtl="0">
            <a:lnSpc>
              <a:spcPct val="150000"/>
            </a:lnSpc>
            <a:buClr>
              <a:srgbClr val="CC3300"/>
            </a:buClr>
            <a:buSzPct val="135000"/>
          </a:pPr>
          <a:endParaRPr lang="fr-FR" sz="1000" b="1" dirty="0" smtClean="0"/>
        </a:p>
        <a:p xmlns:a="http://schemas.openxmlformats.org/drawingml/2006/main">
          <a:pPr algn="l" rtl="0">
            <a:lnSpc>
              <a:spcPct val="150000"/>
            </a:lnSpc>
            <a:buClr>
              <a:srgbClr val="CC3300"/>
            </a:buClr>
            <a:buSzPct val="135000"/>
          </a:pPr>
          <a:endParaRPr lang="fr-FR" sz="1000" b="1" dirty="0" smtClean="0"/>
        </a:p>
        <a:p xmlns:a="http://schemas.openxmlformats.org/drawingml/2006/main">
          <a:pPr algn="l" rtl="0">
            <a:buClr>
              <a:srgbClr val="CC3300"/>
            </a:buClr>
            <a:buSzPct val="135000"/>
          </a:pPr>
          <a:r>
            <a:rPr lang="fr-FR" sz="1000" b="1" dirty="0" smtClean="0"/>
            <a:t>Méthode d'acquisition récursive, abstraction faite des variations des tarifs de distribution et de transport</a:t>
          </a:r>
          <a:endParaRPr kumimoji="0" lang="fr-FR" sz="1000" b="1" i="0" u="none" strike="noStrike" kern="0" cap="none" spc="0" normalizeH="0" baseline="0" dirty="0" smtClean="0">
            <a:ln>
              <a:noFill/>
            </a:ln>
            <a:solidFill>
              <a:schemeClr val="tx1"/>
            </a:solidFill>
            <a:effectLst/>
            <a:uLnTx/>
            <a:uFillTx/>
            <a:latin typeface="+mn-lt"/>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0.93542</cdr:x>
      <cdr:y>0.75122</cdr:y>
    </cdr:from>
    <cdr:to>
      <cdr:x>0.99388</cdr:x>
      <cdr:y>0.83114</cdr:y>
    </cdr:to>
    <cdr:sp macro="" textlink="">
      <cdr:nvSpPr>
        <cdr:cNvPr id="61441" name="Text Box 1"/>
        <cdr:cNvSpPr txBox="1">
          <a:spLocks xmlns:a="http://schemas.openxmlformats.org/drawingml/2006/main" noChangeArrowheads="1"/>
        </cdr:cNvSpPr>
      </cdr:nvSpPr>
      <cdr:spPr bwMode="auto">
        <a:xfrm xmlns:a="http://schemas.openxmlformats.org/drawingml/2006/main">
          <a:off x="3760432" y="1949886"/>
          <a:ext cx="235011" cy="20742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nl-BE" sz="1000" b="0" i="0" u="none" strike="noStrike" baseline="0" dirty="0" smtClean="0">
              <a:solidFill>
                <a:srgbClr val="000000"/>
              </a:solidFill>
              <a:latin typeface="Arial"/>
              <a:cs typeface="Arial"/>
            </a:rPr>
            <a:t>e.</a:t>
          </a:r>
          <a:endParaRPr lang="nl-BE" sz="1000" b="0" i="0" u="none" strike="noStrike" baseline="0" dirty="0">
            <a:solidFill>
              <a:srgbClr val="000000"/>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0.93353</cdr:x>
      <cdr:y>0.75032</cdr:y>
    </cdr:from>
    <cdr:to>
      <cdr:x>0.99143</cdr:x>
      <cdr:y>0.81504</cdr:y>
    </cdr:to>
    <cdr:sp macro="" textlink="">
      <cdr:nvSpPr>
        <cdr:cNvPr id="59393" name="Text Box 1"/>
        <cdr:cNvSpPr txBox="1">
          <a:spLocks xmlns:a="http://schemas.openxmlformats.org/drawingml/2006/main" noChangeArrowheads="1"/>
        </cdr:cNvSpPr>
      </cdr:nvSpPr>
      <cdr:spPr bwMode="auto">
        <a:xfrm xmlns:a="http://schemas.openxmlformats.org/drawingml/2006/main">
          <a:off x="3818652" y="1975943"/>
          <a:ext cx="236844" cy="1704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nl-BE" sz="1000" b="0" i="0" u="none" strike="noStrike" baseline="0" dirty="0" smtClean="0">
              <a:solidFill>
                <a:srgbClr val="000000"/>
              </a:solidFill>
              <a:latin typeface="Arial"/>
              <a:cs typeface="Arial"/>
            </a:rPr>
            <a:t>e.</a:t>
          </a:r>
          <a:endParaRPr lang="nl-BE" sz="1000" b="0" i="0" u="none" strike="noStrike" baseline="0" dirty="0">
            <a:solidFill>
              <a:srgbClr val="000000"/>
            </a:solidFill>
            <a:latin typeface="Arial"/>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0.74656</cdr:x>
      <cdr:y>0.86324</cdr:y>
    </cdr:from>
    <cdr:to>
      <cdr:x>1</cdr:x>
      <cdr:y>0.95176</cdr:y>
    </cdr:to>
    <cdr:sp macro="" textlink="">
      <cdr:nvSpPr>
        <cdr:cNvPr id="2" name="TextBox 26"/>
        <cdr:cNvSpPr txBox="1"/>
      </cdr:nvSpPr>
      <cdr:spPr bwMode="auto">
        <a:xfrm xmlns:a="http://schemas.openxmlformats.org/drawingml/2006/main">
          <a:off x="6407185" y="4201631"/>
          <a:ext cx="2162154" cy="43085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nl-NL"/>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r>
            <a:rPr lang="fr-BE" dirty="0" smtClean="0"/>
            <a:t>= productivité réelle + déflateur de la valeur ajoutée</a:t>
          </a:r>
          <a:endParaRPr lang="fr-BE" dirty="0"/>
        </a:p>
      </cdr:txBody>
    </cdr:sp>
  </cdr:relSizeAnchor>
  <cdr:relSizeAnchor xmlns:cdr="http://schemas.openxmlformats.org/drawingml/2006/chartDrawing">
    <cdr:from>
      <cdr:x>0.74879</cdr:x>
      <cdr:y>0.84932</cdr:y>
    </cdr:from>
    <cdr:to>
      <cdr:x>0.99218</cdr:x>
      <cdr:y>0.96282</cdr:y>
    </cdr:to>
    <cdr:sp macro="" textlink="">
      <cdr:nvSpPr>
        <cdr:cNvPr id="4" name="Rectangle 3"/>
        <cdr:cNvSpPr/>
      </cdr:nvSpPr>
      <cdr:spPr>
        <a:xfrm xmlns:a="http://schemas.openxmlformats.org/drawingml/2006/main">
          <a:off x="6388100" y="4133850"/>
          <a:ext cx="2076450" cy="552450"/>
        </a:xfrm>
        <a:prstGeom xmlns:a="http://schemas.openxmlformats.org/drawingml/2006/main" prst="rec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nl-BE"/>
        </a:p>
      </cdr:txBody>
    </cdr:sp>
  </cdr:relSizeAnchor>
</c:userShapes>
</file>

<file path=ppt/drawings/drawing6.xml><?xml version="1.0" encoding="utf-8"?>
<c:userShapes xmlns:c="http://schemas.openxmlformats.org/drawingml/2006/chart">
  <cdr:relSizeAnchor xmlns:cdr="http://schemas.openxmlformats.org/drawingml/2006/chartDrawing">
    <cdr:from>
      <cdr:x>0.54065</cdr:x>
      <cdr:y>0.02985</cdr:y>
    </cdr:from>
    <cdr:to>
      <cdr:x>0.62994</cdr:x>
      <cdr:y>0.70149</cdr:y>
    </cdr:to>
    <cdr:sp macro="" textlink="">
      <cdr:nvSpPr>
        <cdr:cNvPr id="2" name="Rectangle 1"/>
        <cdr:cNvSpPr/>
      </cdr:nvSpPr>
      <cdr:spPr>
        <a:xfrm xmlns:a="http://schemas.openxmlformats.org/drawingml/2006/main">
          <a:off x="2083067" y="148179"/>
          <a:ext cx="344022" cy="3334096"/>
        </a:xfrm>
        <a:prstGeom xmlns:a="http://schemas.openxmlformats.org/drawingml/2006/main" prst="rect">
          <a:avLst/>
        </a:prstGeom>
        <a:solidFill xmlns:a="http://schemas.openxmlformats.org/drawingml/2006/main">
          <a:schemeClr val="bg1">
            <a:lumMod val="85000"/>
            <a:alpha val="50000"/>
          </a:schemeClr>
        </a:solidFill>
        <a:ln xmlns:a="http://schemas.openxmlformats.org/drawingml/2006/main">
          <a:solidFill>
            <a:schemeClr val="bg1">
              <a:lumMod val="6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0.55355</cdr:x>
      <cdr:y>0.0303</cdr:y>
    </cdr:from>
    <cdr:to>
      <cdr:x>0.64614</cdr:x>
      <cdr:y>0.71212</cdr:y>
    </cdr:to>
    <cdr:sp macro="" textlink="">
      <cdr:nvSpPr>
        <cdr:cNvPr id="2" name="Rectangle 1"/>
        <cdr:cNvSpPr/>
      </cdr:nvSpPr>
      <cdr:spPr>
        <a:xfrm xmlns:a="http://schemas.openxmlformats.org/drawingml/2006/main">
          <a:off x="2235122" y="151110"/>
          <a:ext cx="373858" cy="3400325"/>
        </a:xfrm>
        <a:prstGeom xmlns:a="http://schemas.openxmlformats.org/drawingml/2006/main" prst="rect">
          <a:avLst/>
        </a:prstGeom>
        <a:solidFill xmlns:a="http://schemas.openxmlformats.org/drawingml/2006/main">
          <a:sysClr val="window" lastClr="FFFFFF">
            <a:lumMod val="85000"/>
            <a:alpha val="50000"/>
          </a:sysClr>
        </a:solidFill>
        <a:ln xmlns:a="http://schemas.openxmlformats.org/drawingml/2006/main" w="25400" cap="flat" cmpd="sng" algn="ctr">
          <a:solidFill>
            <a:sysClr val="window" lastClr="FFFFFF">
              <a:lumMod val="65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vl1pPr>
          </a:lstStyle>
          <a:p>
            <a:pPr>
              <a:defRPr/>
            </a:pPr>
            <a:endParaRPr lang="nl-NL" dirty="0"/>
          </a:p>
        </p:txBody>
      </p:sp>
      <p:sp>
        <p:nvSpPr>
          <p:cNvPr id="11267" name="Rectangle 3"/>
          <p:cNvSpPr>
            <a:spLocks noGrp="1" noChangeArrowheads="1"/>
          </p:cNvSpPr>
          <p:nvPr>
            <p:ph type="dt" sz="quarter" idx="1"/>
          </p:nvPr>
        </p:nvSpPr>
        <p:spPr bwMode="auto">
          <a:xfrm>
            <a:off x="3884617"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vl1pPr>
          </a:lstStyle>
          <a:p>
            <a:pPr>
              <a:defRPr/>
            </a:pPr>
            <a:endParaRPr lang="nl-NL" dirty="0"/>
          </a:p>
        </p:txBody>
      </p:sp>
      <p:sp>
        <p:nvSpPr>
          <p:cNvPr id="11268" name="Rectangle 4"/>
          <p:cNvSpPr>
            <a:spLocks noGrp="1" noChangeArrowheads="1"/>
          </p:cNvSpPr>
          <p:nvPr>
            <p:ph type="ftr" sz="quarter" idx="2"/>
          </p:nvPr>
        </p:nvSpPr>
        <p:spPr bwMode="auto">
          <a:xfrm>
            <a:off x="2" y="9428585"/>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vl1pPr>
          </a:lstStyle>
          <a:p>
            <a:pPr>
              <a:defRPr/>
            </a:pPr>
            <a:endParaRPr lang="nl-NL" dirty="0"/>
          </a:p>
        </p:txBody>
      </p:sp>
      <p:sp>
        <p:nvSpPr>
          <p:cNvPr id="11269" name="Rectangle 5"/>
          <p:cNvSpPr>
            <a:spLocks noGrp="1" noChangeArrowheads="1"/>
          </p:cNvSpPr>
          <p:nvPr>
            <p:ph type="sldNum" sz="quarter" idx="3"/>
          </p:nvPr>
        </p:nvSpPr>
        <p:spPr bwMode="auto">
          <a:xfrm>
            <a:off x="3884617" y="9428585"/>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vl1pPr>
          </a:lstStyle>
          <a:p>
            <a:pPr>
              <a:defRPr/>
            </a:pPr>
            <a:fld id="{27CABED9-9B02-4A8B-891D-072A13AEA290}" type="slidenum">
              <a:rPr lang="nl-NL"/>
              <a:pPr>
                <a:defRPr/>
              </a:pPr>
              <a:t>‹#›</a:t>
            </a:fld>
            <a:endParaRPr lang="nl-N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vl1pPr>
          </a:lstStyle>
          <a:p>
            <a:pPr>
              <a:defRPr/>
            </a:pPr>
            <a:endParaRPr lang="nl-NL" dirty="0"/>
          </a:p>
        </p:txBody>
      </p:sp>
      <p:sp>
        <p:nvSpPr>
          <p:cNvPr id="4099" name="Rectangle 3"/>
          <p:cNvSpPr>
            <a:spLocks noGrp="1" noChangeArrowheads="1"/>
          </p:cNvSpPr>
          <p:nvPr>
            <p:ph type="dt" idx="1"/>
          </p:nvPr>
        </p:nvSpPr>
        <p:spPr bwMode="auto">
          <a:xfrm>
            <a:off x="3884617"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vl1pPr>
          </a:lstStyle>
          <a:p>
            <a:pPr>
              <a:defRPr/>
            </a:pPr>
            <a:endParaRPr lang="nl-NL" dirty="0"/>
          </a:p>
        </p:txBody>
      </p:sp>
      <p:sp>
        <p:nvSpPr>
          <p:cNvPr id="7172"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1" y="4715155"/>
            <a:ext cx="5486400" cy="4466987"/>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4102" name="Rectangle 6"/>
          <p:cNvSpPr>
            <a:spLocks noGrp="1" noChangeArrowheads="1"/>
          </p:cNvSpPr>
          <p:nvPr>
            <p:ph type="ftr" sz="quarter" idx="4"/>
          </p:nvPr>
        </p:nvSpPr>
        <p:spPr bwMode="auto">
          <a:xfrm>
            <a:off x="2" y="9428585"/>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vl1pPr>
          </a:lstStyle>
          <a:p>
            <a:pPr>
              <a:defRPr/>
            </a:pPr>
            <a:endParaRPr lang="nl-NL" dirty="0"/>
          </a:p>
        </p:txBody>
      </p:sp>
      <p:sp>
        <p:nvSpPr>
          <p:cNvPr id="4103" name="Rectangle 7"/>
          <p:cNvSpPr>
            <a:spLocks noGrp="1" noChangeArrowheads="1"/>
          </p:cNvSpPr>
          <p:nvPr>
            <p:ph type="sldNum" sz="quarter" idx="5"/>
          </p:nvPr>
        </p:nvSpPr>
        <p:spPr bwMode="auto">
          <a:xfrm>
            <a:off x="3884617" y="9428585"/>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vl1pPr>
          </a:lstStyle>
          <a:p>
            <a:pPr>
              <a:defRPr/>
            </a:pPr>
            <a:fld id="{EE7CBB00-6A10-4979-ADF1-8ACA45EA0AAD}" type="slidenum">
              <a:rPr lang="nl-NL"/>
              <a:pPr>
                <a:defRPr/>
              </a:pPr>
              <a:t>‹#›</a:t>
            </a:fld>
            <a:endParaRPr lang="nl-N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3E303153-4353-4B81-B042-3E0AA35F1B6C}" type="slidenum">
              <a:rPr lang="nl-NL" smtClean="0"/>
              <a:pPr/>
              <a:t>1</a:t>
            </a:fld>
            <a:endParaRPr lang="nl-NL"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u="sng" noProof="0" dirty="0" smtClean="0"/>
              <a:t>Correction:</a:t>
            </a:r>
            <a:r>
              <a:rPr lang="fr-FR" baseline="0" noProof="0" dirty="0" smtClean="0"/>
              <a:t> déviation (2x)		Indice-santé		IPCN</a:t>
            </a:r>
            <a:endParaRPr lang="fr-FR" noProof="0" dirty="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66</a:t>
            </a:fld>
            <a:endParaRPr lang="nl-N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972">
              <a:defRPr/>
            </a:pPr>
            <a:r>
              <a:rPr lang="fr-FR" u="sng" noProof="0" dirty="0" smtClean="0"/>
              <a:t>Correction:</a:t>
            </a:r>
            <a:r>
              <a:rPr lang="fr-FR" baseline="0" noProof="0" dirty="0" smtClean="0"/>
              <a:t> Écart (2x)		Indice-santé		IPCN</a:t>
            </a:r>
            <a:endParaRPr lang="fr-FR" noProof="0" dirty="0" smtClean="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67</a:t>
            </a:fld>
            <a:endParaRPr lang="nl-N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u="sng" noProof="0" dirty="0" smtClean="0"/>
              <a:t>Correction:</a:t>
            </a:r>
            <a:r>
              <a:rPr lang="fr-FR" noProof="0" dirty="0" smtClean="0"/>
              <a:t> Pol. mon. et chocs étrangers</a:t>
            </a:r>
            <a:endParaRPr lang="fr-FR" noProof="0" dirty="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68</a:t>
            </a:fld>
            <a:endParaRPr lang="nl-N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972">
              <a:defRPr/>
            </a:pPr>
            <a:r>
              <a:rPr lang="fr-FR" u="sng" noProof="0" dirty="0" smtClean="0"/>
              <a:t>Correction:</a:t>
            </a:r>
            <a:r>
              <a:rPr lang="fr-FR" baseline="0" noProof="0" dirty="0" smtClean="0"/>
              <a:t> IPCN</a:t>
            </a:r>
            <a:endParaRPr lang="fr-FR" noProof="0" dirty="0" smtClean="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69</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972">
              <a:defRPr/>
            </a:pPr>
            <a:r>
              <a:rPr lang="fr-FR" u="sng" noProof="0" dirty="0" smtClean="0"/>
              <a:t>Correction:</a:t>
            </a:r>
            <a:r>
              <a:rPr lang="fr-FR" baseline="0" noProof="0" dirty="0" smtClean="0"/>
              <a:t> IPCN</a:t>
            </a:r>
            <a:endParaRPr lang="fr-FR" noProof="0" dirty="0" smtClean="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70</a:t>
            </a:fld>
            <a:endParaRPr lang="nl-N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972">
              <a:defRPr/>
            </a:pPr>
            <a:r>
              <a:rPr lang="fr-FR" u="sng" noProof="0" dirty="0" smtClean="0"/>
              <a:t>Correction:</a:t>
            </a:r>
            <a:r>
              <a:rPr lang="fr-FR" baseline="0" noProof="0" dirty="0" smtClean="0"/>
              <a:t> IPCN</a:t>
            </a:r>
            <a:endParaRPr lang="fr-FR" noProof="0" dirty="0" smtClean="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71</a:t>
            </a:fld>
            <a:endParaRPr lang="nl-N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78</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20</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dirty="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30</a:t>
            </a:fld>
            <a:endParaRPr lang="nl-N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42</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20CAEC7-EA64-4289-A5BB-26C2093DB8CB}" type="slidenum">
              <a:rPr lang="nl-NL" smtClean="0">
                <a:latin typeface="Arial" pitchFamily="34" charset="0"/>
              </a:rPr>
              <a:pPr/>
              <a:t>52</a:t>
            </a:fld>
            <a:endParaRPr lang="nl-NL" dirty="0" smtClean="0">
              <a:latin typeface="Arial" pitchFamily="34" charset="0"/>
            </a:endParaRPr>
          </a:p>
        </p:txBody>
      </p:sp>
      <p:sp>
        <p:nvSpPr>
          <p:cNvPr id="32771" name="Rectangle 7"/>
          <p:cNvSpPr txBox="1">
            <a:spLocks noGrp="1" noChangeArrowheads="1"/>
          </p:cNvSpPr>
          <p:nvPr/>
        </p:nvSpPr>
        <p:spPr bwMode="auto">
          <a:xfrm>
            <a:off x="3885615" y="9427988"/>
            <a:ext cx="2971288" cy="496332"/>
          </a:xfrm>
          <a:prstGeom prst="rect">
            <a:avLst/>
          </a:prstGeom>
          <a:noFill/>
          <a:ln w="9525">
            <a:noFill/>
            <a:miter lim="800000"/>
            <a:headEnd/>
            <a:tailEnd/>
          </a:ln>
        </p:spPr>
        <p:txBody>
          <a:bodyPr lIns="91420" tIns="45709" rIns="91420" bIns="45709" anchor="b"/>
          <a:lstStyle/>
          <a:p>
            <a:pPr algn="r"/>
            <a:fld id="{2651B5F2-7459-4F55-AAA9-54ECB39B8DD5}" type="slidenum">
              <a:rPr lang="nl-NL" sz="1200"/>
              <a:pPr algn="r"/>
              <a:t>52</a:t>
            </a:fld>
            <a:endParaRPr lang="nl-NL" sz="1200" dirty="0"/>
          </a:p>
        </p:txBody>
      </p:sp>
      <p:sp>
        <p:nvSpPr>
          <p:cNvPr id="32772" name="Rectangle 2"/>
          <p:cNvSpPr>
            <a:spLocks noGrp="1" noRot="1" noChangeAspect="1" noChangeArrowheads="1" noTextEdit="1"/>
          </p:cNvSpPr>
          <p:nvPr>
            <p:ph type="sldImg"/>
          </p:nvPr>
        </p:nvSpPr>
        <p:spPr>
          <a:xfrm>
            <a:off x="949325" y="744538"/>
            <a:ext cx="4962525" cy="3722687"/>
          </a:xfrm>
          <a:ln/>
        </p:spPr>
      </p:sp>
      <p:sp>
        <p:nvSpPr>
          <p:cNvPr id="32773" name="Rectangle 3"/>
          <p:cNvSpPr>
            <a:spLocks noGrp="1" noChangeArrowheads="1"/>
          </p:cNvSpPr>
          <p:nvPr>
            <p:ph type="body" idx="1"/>
          </p:nvPr>
        </p:nvSpPr>
        <p:spPr>
          <a:xfrm>
            <a:off x="686022" y="4715155"/>
            <a:ext cx="5485961" cy="4466987"/>
          </a:xfrm>
          <a:noFill/>
          <a:ln/>
        </p:spPr>
        <p:txBody>
          <a:bodyPr/>
          <a:lstStyle/>
          <a:p>
            <a:pPr eaLnBrk="1" hangingPunct="1"/>
            <a:endParaRPr lang="fr-FR"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u="sng" noProof="0" dirty="0" smtClean="0"/>
              <a:t>Remarque :</a:t>
            </a:r>
            <a:r>
              <a:rPr lang="fr-FR" noProof="0" dirty="0" smtClean="0"/>
              <a:t> Adapter la présentation pour faire apparaître plus clairement que la rangée "En</a:t>
            </a:r>
            <a:r>
              <a:rPr lang="fr-FR" baseline="0" noProof="0" dirty="0" smtClean="0"/>
              <a:t> janvier ou février"</a:t>
            </a:r>
            <a:r>
              <a:rPr lang="fr-FR" noProof="0" dirty="0" smtClean="0"/>
              <a:t> ne compte pas dans</a:t>
            </a:r>
            <a:r>
              <a:rPr lang="fr-FR" baseline="0" noProof="0" dirty="0" smtClean="0"/>
              <a:t> les totaux.</a:t>
            </a:r>
            <a:endParaRPr lang="fr-FR" noProof="0" dirty="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53</a:t>
            </a:fld>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fr-FR" u="sng" noProof="0" dirty="0" smtClean="0"/>
              <a:t>Corrections:</a:t>
            </a:r>
            <a:r>
              <a:rPr lang="fr-FR" noProof="0" dirty="0" smtClean="0"/>
              <a:t> Indice-santé		Pays-Bas</a:t>
            </a:r>
            <a:endParaRPr lang="fr-FR" noProof="0" dirty="0"/>
          </a:p>
        </p:txBody>
      </p:sp>
      <p:sp>
        <p:nvSpPr>
          <p:cNvPr id="4" name="Tijdelijke aanduiding voor dianummer 3"/>
          <p:cNvSpPr>
            <a:spLocks noGrp="1"/>
          </p:cNvSpPr>
          <p:nvPr>
            <p:ph type="sldNum" sz="quarter" idx="10"/>
          </p:nvPr>
        </p:nvSpPr>
        <p:spPr/>
        <p:txBody>
          <a:bodyPr/>
          <a:lstStyle/>
          <a:p>
            <a:pPr>
              <a:defRPr/>
            </a:pPr>
            <a:fld id="{EE7CBB00-6A10-4979-ADF1-8ACA45EA0AAD}" type="slidenum">
              <a:rPr lang="nl-NL" smtClean="0"/>
              <a:pPr>
                <a:defRPr/>
              </a:pPr>
              <a:t>55</a:t>
            </a:fld>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u="sng" noProof="0" dirty="0" smtClean="0"/>
              <a:t>Corrections:</a:t>
            </a:r>
            <a:r>
              <a:rPr lang="fr-FR" noProof="0" dirty="0" smtClean="0"/>
              <a:t> Pays-Bas (2x)</a:t>
            </a:r>
            <a:endParaRPr lang="fr-FR" noProof="0" dirty="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56</a:t>
            </a:fld>
            <a:endParaRPr lang="nl-N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u="sng" noProof="0" dirty="0" smtClean="0"/>
              <a:t>Corrections:</a:t>
            </a:r>
          </a:p>
          <a:p>
            <a:r>
              <a:rPr lang="fr-FR" noProof="0" dirty="0" smtClean="0"/>
              <a:t>Écart	Indice-santé</a:t>
            </a:r>
          </a:p>
          <a:p>
            <a:r>
              <a:rPr lang="fr-FR" noProof="0" dirty="0" smtClean="0"/>
              <a:t>Composante</a:t>
            </a:r>
            <a:r>
              <a:rPr lang="fr-FR" baseline="0" noProof="0" dirty="0" smtClean="0"/>
              <a:t> de l'indexation non anticipée (par rapport aux prévisions utilisées par les partenaires sociaux)</a:t>
            </a:r>
          </a:p>
          <a:p>
            <a:r>
              <a:rPr lang="fr-FR" baseline="0" noProof="0" dirty="0" smtClean="0"/>
              <a:t>Contribution aux chocs sur les prix en SVAR (écart par rapport à la moyenne)</a:t>
            </a:r>
            <a:endParaRPr lang="fr-FR" noProof="0" dirty="0"/>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57</a:t>
            </a:fld>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able">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3730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49288" y="871538"/>
            <a:ext cx="3933598" cy="4791075"/>
          </a:xfrm>
          <a:prstGeom prst="rect">
            <a:avLst/>
          </a:prstGeom>
        </p:spPr>
        <p:txBody>
          <a:bodyPr/>
          <a:lstStyle/>
          <a:p>
            <a:pPr lvl="0"/>
            <a:endParaRPr lang="en-US" noProof="0" dirty="0" smtClean="0"/>
          </a:p>
        </p:txBody>
      </p:sp>
      <p:sp>
        <p:nvSpPr>
          <p:cNvPr id="7" name="Table Placeholder 6"/>
          <p:cNvSpPr>
            <a:spLocks noGrp="1"/>
          </p:cNvSpPr>
          <p:nvPr>
            <p:ph type="tbl" sz="quarter" idx="11"/>
          </p:nvPr>
        </p:nvSpPr>
        <p:spPr>
          <a:xfrm>
            <a:off x="4702175" y="871539"/>
            <a:ext cx="4224338" cy="4772040"/>
          </a:xfrm>
          <a:prstGeom prst="rect">
            <a:avLst/>
          </a:prstGeom>
        </p:spPr>
        <p:txBody>
          <a:bodyPr/>
          <a:lstStyle/>
          <a:p>
            <a:pPr lvl="0"/>
            <a:endParaRPr lang="en-US" noProof="0" dirty="0"/>
          </a:p>
        </p:txBody>
      </p:sp>
      <p:sp>
        <p:nvSpPr>
          <p:cNvPr id="5" name="Rectangle 55"/>
          <p:cNvSpPr>
            <a:spLocks noGrp="1" noChangeArrowheads="1"/>
          </p:cNvSpPr>
          <p:nvPr>
            <p:ph type="sldNum" sz="quarter" idx="12"/>
          </p:nvPr>
        </p:nvSpPr>
        <p:spPr>
          <a:ln/>
        </p:spPr>
        <p:txBody>
          <a:bodyPr/>
          <a:lstStyle>
            <a:lvl1pPr>
              <a:defRPr/>
            </a:lvl1pPr>
          </a:lstStyle>
          <a:p>
            <a:pPr>
              <a:defRPr/>
            </a:pPr>
            <a:fld id="{0739A940-D956-453A-B49B-115432060F9E}" type="slidenum">
              <a:rPr lang="nl-NL"/>
              <a:pPr>
                <a:defRPr/>
              </a:pPr>
              <a:t>‹#›</a:t>
            </a:fld>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and Smart ART">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373062"/>
          </a:xfrm>
        </p:spPr>
        <p:txBody>
          <a:bodyPr/>
          <a:lstStyle/>
          <a:p>
            <a:r>
              <a:rPr lang="en-US" smtClean="0"/>
              <a:t>Click to edit Master title style</a:t>
            </a:r>
            <a:endParaRPr lang="en-US"/>
          </a:p>
        </p:txBody>
      </p:sp>
      <p:sp>
        <p:nvSpPr>
          <p:cNvPr id="6" name="Media Placeholder 5"/>
          <p:cNvSpPr>
            <a:spLocks noGrp="1"/>
          </p:cNvSpPr>
          <p:nvPr>
            <p:ph type="media" sz="quarter" idx="11"/>
          </p:nvPr>
        </p:nvSpPr>
        <p:spPr>
          <a:xfrm>
            <a:off x="652916" y="1197429"/>
            <a:ext cx="3908425" cy="4375150"/>
          </a:xfrm>
          <a:prstGeom prst="rect">
            <a:avLst/>
          </a:prstGeom>
        </p:spPr>
        <p:txBody>
          <a:bodyPr/>
          <a:lstStyle/>
          <a:p>
            <a:pPr lvl="0"/>
            <a:endParaRPr lang="en-US" noProof="0" dirty="0"/>
          </a:p>
        </p:txBody>
      </p:sp>
      <p:sp>
        <p:nvSpPr>
          <p:cNvPr id="8" name="SmartArt Placeholder 7"/>
          <p:cNvSpPr>
            <a:spLocks noGrp="1"/>
          </p:cNvSpPr>
          <p:nvPr>
            <p:ph type="dgm" sz="quarter" idx="12"/>
          </p:nvPr>
        </p:nvSpPr>
        <p:spPr>
          <a:xfrm>
            <a:off x="4735513" y="1197429"/>
            <a:ext cx="3984625" cy="4374711"/>
          </a:xfrm>
          <a:prstGeom prst="rect">
            <a:avLst/>
          </a:prstGeom>
        </p:spPr>
        <p:txBody>
          <a:bodyPr/>
          <a:lstStyle/>
          <a:p>
            <a:pPr lvl="0"/>
            <a:endParaRPr lang="en-US" noProof="0" dirty="0"/>
          </a:p>
        </p:txBody>
      </p:sp>
      <p:sp>
        <p:nvSpPr>
          <p:cNvPr id="5" name="Rectangle 55"/>
          <p:cNvSpPr>
            <a:spLocks noGrp="1" noChangeArrowheads="1"/>
          </p:cNvSpPr>
          <p:nvPr>
            <p:ph type="sldNum" sz="quarter" idx="13"/>
          </p:nvPr>
        </p:nvSpPr>
        <p:spPr>
          <a:ln/>
        </p:spPr>
        <p:txBody>
          <a:bodyPr/>
          <a:lstStyle>
            <a:lvl1pPr>
              <a:defRPr/>
            </a:lvl1pPr>
          </a:lstStyle>
          <a:p>
            <a:pPr>
              <a:defRPr/>
            </a:pPr>
            <a:fld id="{30927B20-BB5D-4D3E-B7E7-4E481A1C19C8}" type="slidenum">
              <a:rPr lang="nl-NL"/>
              <a:pPr>
                <a:defRPr/>
              </a:pPr>
              <a:t>‹#›</a:t>
            </a:fld>
            <a:endParaRPr lang="nl-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649288" y="900113"/>
            <a:ext cx="3968750" cy="4791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770438" y="900113"/>
            <a:ext cx="3968750" cy="4791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55"/>
          <p:cNvSpPr>
            <a:spLocks noGrp="1" noChangeArrowheads="1"/>
          </p:cNvSpPr>
          <p:nvPr>
            <p:ph type="sldNum" sz="quarter" idx="10"/>
          </p:nvPr>
        </p:nvSpPr>
        <p:spPr>
          <a:ln/>
        </p:spPr>
        <p:txBody>
          <a:bodyPr/>
          <a:lstStyle>
            <a:lvl1pPr>
              <a:defRPr/>
            </a:lvl1pPr>
          </a:lstStyle>
          <a:p>
            <a:pPr>
              <a:defRPr/>
            </a:pPr>
            <a:fld id="{40DB8976-7B60-42AE-8D28-9776D0B6BF71}" type="slidenum">
              <a:rPr lang="nl-NL"/>
              <a:pPr>
                <a:defRPr/>
              </a:pPr>
              <a:t>‹#›</a:t>
            </a:fld>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5"/>
          <p:cNvSpPr>
            <a:spLocks noGrp="1" noChangeArrowheads="1"/>
          </p:cNvSpPr>
          <p:nvPr>
            <p:ph type="sldNum" sz="quarter" idx="10"/>
          </p:nvPr>
        </p:nvSpPr>
        <p:spPr>
          <a:ln/>
        </p:spPr>
        <p:txBody>
          <a:bodyPr/>
          <a:lstStyle>
            <a:lvl1pPr>
              <a:defRPr/>
            </a:lvl1pPr>
          </a:lstStyle>
          <a:p>
            <a:pPr>
              <a:defRPr/>
            </a:pPr>
            <a:fld id="{E2290F7E-EE90-47AF-8A59-42D89B828C3D}" type="slidenum">
              <a:rPr lang="nl-NL"/>
              <a:pPr>
                <a:defRPr/>
              </a:pPr>
              <a:t>‹#›</a:t>
            </a:fld>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D5EB275-DF3B-4C7E-995B-F11AD5CD349F}" type="datetimeFigureOut">
              <a:rPr lang="en-US" smtClean="0"/>
              <a:pPr/>
              <a:t>6/27/2012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CE94134-6B62-4412-A8B2-61D2F9939A4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3730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49288" y="900113"/>
            <a:ext cx="8089900" cy="4791075"/>
          </a:xfrm>
          <a:prstGeom prst="rect">
            <a:avLst/>
          </a:prstGeom>
        </p:spPr>
        <p:txBody>
          <a:bodyPr/>
          <a:lstStyle/>
          <a:p>
            <a:pPr lvl="0"/>
            <a:endParaRPr lang="en-US" noProof="0" smtClean="0"/>
          </a:p>
        </p:txBody>
      </p:sp>
      <p:sp>
        <p:nvSpPr>
          <p:cNvPr id="4" name="Rectangle 55"/>
          <p:cNvSpPr>
            <a:spLocks noGrp="1" noChangeArrowheads="1"/>
          </p:cNvSpPr>
          <p:nvPr>
            <p:ph type="sldNum" sz="quarter" idx="10"/>
          </p:nvPr>
        </p:nvSpPr>
        <p:spPr>
          <a:ln/>
        </p:spPr>
        <p:txBody>
          <a:bodyPr/>
          <a:lstStyle>
            <a:lvl1pPr>
              <a:defRPr/>
            </a:lvl1pPr>
          </a:lstStyle>
          <a:p>
            <a:pPr>
              <a:defRPr/>
            </a:pPr>
            <a:fld id="{C1574D91-81F4-4D2C-A370-DE67604AC431}"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1"/>
          </p:nvPr>
        </p:nvSpPr>
        <p:spPr>
          <a:xfrm>
            <a:off x="631823" y="696686"/>
            <a:ext cx="8021638" cy="4964339"/>
          </a:xfrm>
          <a:prstGeom prst="rect">
            <a:avLst/>
          </a:prstGeom>
        </p:spPr>
        <p:txBody>
          <a:bodyPr/>
          <a:lstStyle/>
          <a:p>
            <a:pPr lvl="0"/>
            <a:endParaRPr lang="en-US" noProof="0" dirty="0"/>
          </a:p>
        </p:txBody>
      </p:sp>
      <p:sp>
        <p:nvSpPr>
          <p:cNvPr id="4" name="Rectangle 55"/>
          <p:cNvSpPr>
            <a:spLocks noGrp="1" noChangeArrowheads="1"/>
          </p:cNvSpPr>
          <p:nvPr>
            <p:ph type="sldNum" sz="quarter" idx="12"/>
          </p:nvPr>
        </p:nvSpPr>
        <p:spPr>
          <a:ln/>
        </p:spPr>
        <p:txBody>
          <a:bodyPr/>
          <a:lstStyle>
            <a:lvl1pPr>
              <a:defRPr/>
            </a:lvl1pPr>
          </a:lstStyle>
          <a:p>
            <a:pPr>
              <a:defRPr/>
            </a:pPr>
            <a:fld id="{A32A838E-A5D0-45BA-94F8-26D7A8D46383}" type="slidenum">
              <a:rPr lang="nl-NL"/>
              <a:pPr>
                <a:defRPr/>
              </a:pPr>
              <a:t>‹#›</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dinary SLide (text box, pictures, et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sldNum" sz="quarter" idx="10"/>
          </p:nvPr>
        </p:nvSpPr>
        <p:spPr>
          <a:ln/>
        </p:spPr>
        <p:txBody>
          <a:bodyPr/>
          <a:lstStyle>
            <a:lvl1pPr>
              <a:defRPr/>
            </a:lvl1pPr>
          </a:lstStyle>
          <a:p>
            <a:pPr>
              <a:defRPr/>
            </a:pPr>
            <a:fld id="{6D6821D5-4DEE-4ED1-80F4-389325A30121}" type="slidenum">
              <a:rPr lang="nl-NL"/>
              <a:pPr>
                <a:defRPr/>
              </a:pPr>
              <a:t>‹#›</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4"/>
          <p:cNvSpPr>
            <a:spLocks noGrp="1"/>
          </p:cNvSpPr>
          <p:nvPr>
            <p:ph type="chart" sz="quarter" idx="11"/>
          </p:nvPr>
        </p:nvSpPr>
        <p:spPr>
          <a:xfrm>
            <a:off x="631144" y="837974"/>
            <a:ext cx="8044769" cy="4735512"/>
          </a:xfrm>
          <a:prstGeom prst="rect">
            <a:avLst/>
          </a:prstGeom>
        </p:spPr>
        <p:txBody>
          <a:bodyPr/>
          <a:lstStyle/>
          <a:p>
            <a:pPr lvl="0"/>
            <a:endParaRPr lang="en-US" noProof="0" dirty="0"/>
          </a:p>
        </p:txBody>
      </p:sp>
      <p:sp>
        <p:nvSpPr>
          <p:cNvPr id="4" name="Rectangle 55"/>
          <p:cNvSpPr>
            <a:spLocks noGrp="1" noChangeArrowheads="1"/>
          </p:cNvSpPr>
          <p:nvPr>
            <p:ph type="sldNum" sz="quarter" idx="12"/>
          </p:nvPr>
        </p:nvSpPr>
        <p:spPr>
          <a:ln/>
        </p:spPr>
        <p:txBody>
          <a:bodyPr/>
          <a:lstStyle>
            <a:lvl1pPr>
              <a:defRPr/>
            </a:lvl1pPr>
          </a:lstStyle>
          <a:p>
            <a:pPr>
              <a:defRPr/>
            </a:pPr>
            <a:fld id="{39E29544-7B3E-4E83-A739-755F3A5E9036}" type="slidenum">
              <a:rPr lang="nl-NL"/>
              <a:pPr>
                <a:defRPr/>
              </a:pPr>
              <a:t>‹#›</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653596" y="904195"/>
            <a:ext cx="8033203" cy="4701948"/>
          </a:xfrm>
          <a:prstGeom prst="rect">
            <a:avLst/>
          </a:prstGeom>
        </p:spPr>
        <p:txBody>
          <a:bodyPr/>
          <a:lstStyle>
            <a:lvl1pPr marL="358775" indent="-358775">
              <a:lnSpc>
                <a:spcPct val="150000"/>
              </a:lnSpc>
              <a:spcBef>
                <a:spcPts val="0"/>
              </a:spcBef>
              <a:buSzPct val="135000"/>
              <a:buFont typeface="Webdings" pitchFamily="18" charset="2"/>
              <a:buChar char="4"/>
              <a:defRPr/>
            </a:lvl1pPr>
            <a:lvl2pPr marL="719138" indent="-360363">
              <a:lnSpc>
                <a:spcPct val="150000"/>
              </a:lnSpc>
              <a:spcBef>
                <a:spcPts val="0"/>
              </a:spcBef>
              <a:buSzPct val="135000"/>
              <a:buFont typeface="Arial" pitchFamily="34" charset="0"/>
              <a:buChar char="•"/>
              <a:defRPr/>
            </a:lvl2pPr>
            <a:lvl3pPr marL="1073150" indent="-354013">
              <a:lnSpc>
                <a:spcPct val="150000"/>
              </a:lnSpc>
              <a:spcBef>
                <a:spcPts val="0"/>
              </a:spcBef>
              <a:buSzPct val="135000"/>
              <a:buFont typeface="Wingdings" pitchFamily="2" charset="2"/>
              <a:buChar char="§"/>
              <a:defRPr/>
            </a:lvl3pPr>
            <a:lvl4pPr marL="1439863" indent="-361950">
              <a:lnSpc>
                <a:spcPct val="150000"/>
              </a:lnSpc>
              <a:spcBef>
                <a:spcPts val="0"/>
              </a:spcBef>
              <a:buSzPct val="110000"/>
              <a:buFont typeface="Wingdings" pitchFamily="2" charset="2"/>
              <a:buChar char="w"/>
              <a:defRPr/>
            </a:lvl4pPr>
            <a:lvl5pPr marL="1795463" indent="-358775">
              <a:lnSpc>
                <a:spcPct val="150000"/>
              </a:lnSpc>
              <a:spcBef>
                <a:spcPts val="0"/>
              </a:spcBef>
              <a:buClr>
                <a:srgbClr val="C00000"/>
              </a:buClr>
              <a:buFont typeface="Arial" pitchFamily="34" charset="0"/>
              <a:buChar char="­"/>
              <a:defRPr sz="1000"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sldNum" sz="quarter" idx="12"/>
          </p:nvPr>
        </p:nvSpPr>
        <p:spPr>
          <a:ln/>
        </p:spPr>
        <p:txBody>
          <a:bodyPr/>
          <a:lstStyle>
            <a:lvl1pPr>
              <a:defRPr/>
            </a:lvl1pPr>
          </a:lstStyle>
          <a:p>
            <a:pPr>
              <a:defRPr/>
            </a:pPr>
            <a:fld id="{FA010CF7-96A6-4C4E-87D2-E52C45C5BC1F}" type="slidenum">
              <a:rPr lang="nl-NL"/>
              <a:pPr>
                <a:defRPr/>
              </a:pPr>
              <a:t>‹#›</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ulti fun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49288" y="900113"/>
            <a:ext cx="8089900" cy="4791075"/>
          </a:xfrm>
          <a:prstGeom prst="rect">
            <a:avLst/>
          </a:prstGeom>
        </p:spPr>
        <p:txBody>
          <a:bodyPr/>
          <a:lstStyle/>
          <a:p>
            <a:pPr lvl="0"/>
            <a:endParaRPr lang="en-US"/>
          </a:p>
        </p:txBody>
      </p:sp>
      <p:sp>
        <p:nvSpPr>
          <p:cNvPr id="4" name="Rectangle 55"/>
          <p:cNvSpPr>
            <a:spLocks noGrp="1" noChangeArrowheads="1"/>
          </p:cNvSpPr>
          <p:nvPr>
            <p:ph type="sldNum" sz="quarter" idx="10"/>
          </p:nvPr>
        </p:nvSpPr>
        <p:spPr>
          <a:ln/>
        </p:spPr>
        <p:txBody>
          <a:bodyPr/>
          <a:lstStyle>
            <a:lvl1pPr>
              <a:defRPr/>
            </a:lvl1pPr>
          </a:lstStyle>
          <a:p>
            <a:pPr>
              <a:defRPr/>
            </a:pPr>
            <a:fld id="{0A64A673-7C44-49A3-928D-4AE163A1EAA5}" type="slidenum">
              <a:rPr lang="nl-NL"/>
              <a:pPr>
                <a:defRPr/>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insert a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sldNum" sz="quarter" idx="10"/>
          </p:nvPr>
        </p:nvSpPr>
        <p:spPr>
          <a:ln/>
        </p:spPr>
        <p:txBody>
          <a:bodyPr/>
          <a:lstStyle>
            <a:lvl1pPr>
              <a:defRPr/>
            </a:lvl1pPr>
          </a:lstStyle>
          <a:p>
            <a:pPr>
              <a:defRPr/>
            </a:pPr>
            <a:fld id="{F7197CF6-7A7D-4B84-8478-647B262CC0BF}" type="slidenum">
              <a:rPr lang="nl-NL"/>
              <a:pPr>
                <a:defRPr/>
              </a:pPr>
              <a:t>‹#›</a:t>
            </a:fld>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685800" y="750888"/>
            <a:ext cx="3852863" cy="4964128"/>
          </a:xfrm>
          <a:prstGeom prst="rect">
            <a:avLst/>
          </a:prstGeom>
        </p:spPr>
        <p:txBody>
          <a:bodyPr/>
          <a:lstStyle/>
          <a:p>
            <a:pPr lvl="0"/>
            <a:endParaRPr lang="en-US" noProof="0" dirty="0"/>
          </a:p>
        </p:txBody>
      </p:sp>
      <p:sp>
        <p:nvSpPr>
          <p:cNvPr id="8" name="Chart Placeholder 5"/>
          <p:cNvSpPr>
            <a:spLocks noGrp="1"/>
          </p:cNvSpPr>
          <p:nvPr>
            <p:ph type="chart" sz="quarter" idx="12"/>
          </p:nvPr>
        </p:nvSpPr>
        <p:spPr>
          <a:xfrm>
            <a:off x="4822372" y="750888"/>
            <a:ext cx="3852863" cy="4964128"/>
          </a:xfrm>
          <a:prstGeom prst="rect">
            <a:avLst/>
          </a:prstGeom>
        </p:spPr>
        <p:txBody>
          <a:bodyPr/>
          <a:lstStyle/>
          <a:p>
            <a:pPr lvl="0"/>
            <a:endParaRPr lang="en-US" noProof="0" dirty="0"/>
          </a:p>
        </p:txBody>
      </p:sp>
      <p:sp>
        <p:nvSpPr>
          <p:cNvPr id="5" name="Rectangle 55"/>
          <p:cNvSpPr>
            <a:spLocks noGrp="1" noChangeArrowheads="1"/>
          </p:cNvSpPr>
          <p:nvPr>
            <p:ph type="sldNum" sz="quarter" idx="13"/>
          </p:nvPr>
        </p:nvSpPr>
        <p:spPr>
          <a:ln/>
        </p:spPr>
        <p:txBody>
          <a:bodyPr/>
          <a:lstStyle>
            <a:lvl1pPr>
              <a:defRPr/>
            </a:lvl1pPr>
          </a:lstStyle>
          <a:p>
            <a:pPr>
              <a:defRPr/>
            </a:pPr>
            <a:fld id="{309F51D2-594A-475D-851C-BC286354863B}" type="slidenum">
              <a:rPr lang="nl-NL"/>
              <a:pPr>
                <a:defRPr/>
              </a:pPr>
              <a:t>‹#›</a:t>
            </a:fld>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4) CHART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631371" y="522282"/>
            <a:ext cx="3852863" cy="2688998"/>
          </a:xfrm>
          <a:prstGeom prst="rect">
            <a:avLst/>
          </a:prstGeom>
        </p:spPr>
        <p:txBody>
          <a:bodyPr/>
          <a:lstStyle/>
          <a:p>
            <a:pPr lvl="0"/>
            <a:endParaRPr lang="en-US" noProof="0" dirty="0"/>
          </a:p>
        </p:txBody>
      </p:sp>
      <p:sp>
        <p:nvSpPr>
          <p:cNvPr id="8" name="Chart Placeholder 5"/>
          <p:cNvSpPr>
            <a:spLocks noGrp="1"/>
          </p:cNvSpPr>
          <p:nvPr>
            <p:ph type="chart" sz="quarter" idx="12"/>
          </p:nvPr>
        </p:nvSpPr>
        <p:spPr>
          <a:xfrm>
            <a:off x="4844144" y="522282"/>
            <a:ext cx="3852863" cy="2688998"/>
          </a:xfrm>
          <a:prstGeom prst="rect">
            <a:avLst/>
          </a:prstGeom>
        </p:spPr>
        <p:txBody>
          <a:bodyPr/>
          <a:lstStyle/>
          <a:p>
            <a:pPr lvl="0"/>
            <a:endParaRPr lang="en-US" noProof="0" dirty="0"/>
          </a:p>
        </p:txBody>
      </p:sp>
      <p:sp>
        <p:nvSpPr>
          <p:cNvPr id="9" name="Chart Placeholder 5"/>
          <p:cNvSpPr>
            <a:spLocks noGrp="1"/>
          </p:cNvSpPr>
          <p:nvPr>
            <p:ph type="chart" sz="quarter" idx="13"/>
          </p:nvPr>
        </p:nvSpPr>
        <p:spPr>
          <a:xfrm>
            <a:off x="631371" y="3287254"/>
            <a:ext cx="3852863" cy="2688998"/>
          </a:xfrm>
          <a:prstGeom prst="rect">
            <a:avLst/>
          </a:prstGeom>
        </p:spPr>
        <p:txBody>
          <a:bodyPr/>
          <a:lstStyle/>
          <a:p>
            <a:pPr lvl="0"/>
            <a:endParaRPr lang="en-US" noProof="0" dirty="0"/>
          </a:p>
        </p:txBody>
      </p:sp>
      <p:sp>
        <p:nvSpPr>
          <p:cNvPr id="10" name="Chart Placeholder 5"/>
          <p:cNvSpPr>
            <a:spLocks noGrp="1"/>
          </p:cNvSpPr>
          <p:nvPr>
            <p:ph type="chart" sz="quarter" idx="14"/>
          </p:nvPr>
        </p:nvSpPr>
        <p:spPr>
          <a:xfrm>
            <a:off x="4844144" y="3287254"/>
            <a:ext cx="3852863" cy="2688998"/>
          </a:xfrm>
          <a:prstGeom prst="rect">
            <a:avLst/>
          </a:prstGeom>
        </p:spPr>
        <p:txBody>
          <a:bodyPr/>
          <a:lstStyle/>
          <a:p>
            <a:pPr lvl="0"/>
            <a:endParaRPr lang="en-US" noProof="0" dirty="0"/>
          </a:p>
        </p:txBody>
      </p:sp>
      <p:sp>
        <p:nvSpPr>
          <p:cNvPr id="7" name="Rectangle 55"/>
          <p:cNvSpPr>
            <a:spLocks noGrp="1" noChangeArrowheads="1"/>
          </p:cNvSpPr>
          <p:nvPr>
            <p:ph type="sldNum" sz="quarter" idx="15"/>
          </p:nvPr>
        </p:nvSpPr>
        <p:spPr>
          <a:ln/>
        </p:spPr>
        <p:txBody>
          <a:bodyPr/>
          <a:lstStyle>
            <a:lvl1pPr>
              <a:defRPr/>
            </a:lvl1pPr>
          </a:lstStyle>
          <a:p>
            <a:pPr>
              <a:defRPr/>
            </a:pPr>
            <a:fld id="{86B37BF6-E428-4B98-8E23-344347E4BD6E}" type="slidenum">
              <a:rPr lang="nl-NL"/>
              <a:pPr>
                <a:defRPr/>
              </a:pPr>
              <a:t>‹#›</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2050" name="Picture 2" descr="imagebase"/>
          <p:cNvPicPr>
            <a:picLocks noChangeAspect="1" noChangeArrowheads="1"/>
          </p:cNvPicPr>
          <p:nvPr/>
        </p:nvPicPr>
        <p:blipFill>
          <a:blip r:embed="rId3" cstate="print"/>
          <a:srcRect/>
          <a:stretch>
            <a:fillRect/>
          </a:stretch>
        </p:blipFill>
        <p:spPr bwMode="auto">
          <a:xfrm>
            <a:off x="0" y="2651125"/>
            <a:ext cx="9144000" cy="2852738"/>
          </a:xfrm>
          <a:prstGeom prst="rect">
            <a:avLst/>
          </a:prstGeom>
          <a:noFill/>
          <a:ln w="9525">
            <a:noFill/>
            <a:miter lim="800000"/>
            <a:headEnd/>
            <a:tailEnd/>
          </a:ln>
        </p:spPr>
      </p:pic>
      <p:sp>
        <p:nvSpPr>
          <p:cNvPr id="2051" name="Rectangle 3"/>
          <p:cNvSpPr>
            <a:spLocks noGrp="1" noChangeArrowheads="1"/>
          </p:cNvSpPr>
          <p:nvPr>
            <p:ph type="title"/>
          </p:nvPr>
        </p:nvSpPr>
        <p:spPr bwMode="auto">
          <a:xfrm>
            <a:off x="792163" y="381000"/>
            <a:ext cx="8229600" cy="638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Titre</a:t>
            </a:r>
          </a:p>
        </p:txBody>
      </p:sp>
      <p:sp>
        <p:nvSpPr>
          <p:cNvPr id="2052" name="Rectangle 4"/>
          <p:cNvSpPr>
            <a:spLocks noGrp="1" noChangeArrowheads="1"/>
          </p:cNvSpPr>
          <p:nvPr>
            <p:ph type="body" idx="1"/>
          </p:nvPr>
        </p:nvSpPr>
        <p:spPr bwMode="auto">
          <a:xfrm>
            <a:off x="820738" y="1946275"/>
            <a:ext cx="3300412"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Prénom NOM</a:t>
            </a:r>
          </a:p>
          <a:p>
            <a:pPr lvl="0"/>
            <a:r>
              <a:rPr lang="fr-BE" smtClean="0"/>
              <a:t>Titre ou Fonction</a:t>
            </a:r>
            <a:endParaRPr lang="nl-NL" smtClean="0"/>
          </a:p>
        </p:txBody>
      </p:sp>
      <p:sp>
        <p:nvSpPr>
          <p:cNvPr id="145414" name="Line 6"/>
          <p:cNvSpPr>
            <a:spLocks noChangeShapeType="1"/>
          </p:cNvSpPr>
          <p:nvPr/>
        </p:nvSpPr>
        <p:spPr bwMode="auto">
          <a:xfrm>
            <a:off x="3175" y="5514975"/>
            <a:ext cx="9144000" cy="0"/>
          </a:xfrm>
          <a:prstGeom prst="line">
            <a:avLst/>
          </a:prstGeom>
          <a:noFill/>
          <a:ln w="57150">
            <a:solidFill>
              <a:srgbClr val="FF0000"/>
            </a:solidFill>
            <a:round/>
            <a:headEnd/>
            <a:tailEnd/>
          </a:ln>
          <a:effectLst/>
        </p:spPr>
        <p:txBody>
          <a:bodyPr/>
          <a:lstStyle/>
          <a:p>
            <a:pPr>
              <a:defRPr/>
            </a:pPr>
            <a:endParaRPr lang="en-US" dirty="0"/>
          </a:p>
        </p:txBody>
      </p:sp>
      <p:pic>
        <p:nvPicPr>
          <p:cNvPr id="2054" name="Picture 7" descr="BNB-EURO-POS-RVB-BIL"/>
          <p:cNvPicPr>
            <a:picLocks noChangeAspect="1" noChangeArrowheads="1"/>
          </p:cNvPicPr>
          <p:nvPr/>
        </p:nvPicPr>
        <p:blipFill>
          <a:blip r:embed="rId4" cstate="print"/>
          <a:srcRect/>
          <a:stretch>
            <a:fillRect/>
          </a:stretch>
        </p:blipFill>
        <p:spPr bwMode="auto">
          <a:xfrm>
            <a:off x="5248275" y="5594350"/>
            <a:ext cx="3832225" cy="1244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l" rtl="0" eaLnBrk="1" fontAlgn="base" hangingPunct="1">
        <a:spcBef>
          <a:spcPct val="0"/>
        </a:spcBef>
        <a:spcAft>
          <a:spcPct val="0"/>
        </a:spcAft>
        <a:defRPr sz="3600" b="1">
          <a:solidFill>
            <a:srgbClr val="003366"/>
          </a:solidFill>
          <a:latin typeface="+mj-lt"/>
          <a:ea typeface="+mj-ea"/>
          <a:cs typeface="+mj-cs"/>
        </a:defRPr>
      </a:lvl1pPr>
      <a:lvl2pPr algn="l" rtl="0" eaLnBrk="1" fontAlgn="base" hangingPunct="1">
        <a:spcBef>
          <a:spcPct val="0"/>
        </a:spcBef>
        <a:spcAft>
          <a:spcPct val="0"/>
        </a:spcAft>
        <a:defRPr sz="3600" b="1">
          <a:solidFill>
            <a:srgbClr val="003366"/>
          </a:solidFill>
          <a:latin typeface="Arial" charset="0"/>
        </a:defRPr>
      </a:lvl2pPr>
      <a:lvl3pPr algn="l" rtl="0" eaLnBrk="1" fontAlgn="base" hangingPunct="1">
        <a:spcBef>
          <a:spcPct val="0"/>
        </a:spcBef>
        <a:spcAft>
          <a:spcPct val="0"/>
        </a:spcAft>
        <a:defRPr sz="3600" b="1">
          <a:solidFill>
            <a:srgbClr val="003366"/>
          </a:solidFill>
          <a:latin typeface="Arial" charset="0"/>
        </a:defRPr>
      </a:lvl3pPr>
      <a:lvl4pPr algn="l" rtl="0" eaLnBrk="1" fontAlgn="base" hangingPunct="1">
        <a:spcBef>
          <a:spcPct val="0"/>
        </a:spcBef>
        <a:spcAft>
          <a:spcPct val="0"/>
        </a:spcAft>
        <a:defRPr sz="3600" b="1">
          <a:solidFill>
            <a:srgbClr val="003366"/>
          </a:solidFill>
          <a:latin typeface="Arial" charset="0"/>
        </a:defRPr>
      </a:lvl4pPr>
      <a:lvl5pPr algn="l" rtl="0" eaLnBrk="1" fontAlgn="base" hangingPunct="1">
        <a:spcBef>
          <a:spcPct val="0"/>
        </a:spcBef>
        <a:spcAft>
          <a:spcPct val="0"/>
        </a:spcAft>
        <a:defRPr sz="3600" b="1">
          <a:solidFill>
            <a:srgbClr val="003366"/>
          </a:solidFill>
          <a:latin typeface="Arial" charset="0"/>
        </a:defRPr>
      </a:lvl5pPr>
      <a:lvl6pPr marL="457200" algn="l" rtl="0" eaLnBrk="1" fontAlgn="base" hangingPunct="1">
        <a:spcBef>
          <a:spcPct val="0"/>
        </a:spcBef>
        <a:spcAft>
          <a:spcPct val="0"/>
        </a:spcAft>
        <a:defRPr sz="3600" b="1">
          <a:solidFill>
            <a:srgbClr val="003366"/>
          </a:solidFill>
          <a:latin typeface="Arial" charset="0"/>
        </a:defRPr>
      </a:lvl6pPr>
      <a:lvl7pPr marL="914400" algn="l" rtl="0" eaLnBrk="1" fontAlgn="base" hangingPunct="1">
        <a:spcBef>
          <a:spcPct val="0"/>
        </a:spcBef>
        <a:spcAft>
          <a:spcPct val="0"/>
        </a:spcAft>
        <a:defRPr sz="3600" b="1">
          <a:solidFill>
            <a:srgbClr val="003366"/>
          </a:solidFill>
          <a:latin typeface="Arial" charset="0"/>
        </a:defRPr>
      </a:lvl7pPr>
      <a:lvl8pPr marL="1371600" algn="l" rtl="0" eaLnBrk="1" fontAlgn="base" hangingPunct="1">
        <a:spcBef>
          <a:spcPct val="0"/>
        </a:spcBef>
        <a:spcAft>
          <a:spcPct val="0"/>
        </a:spcAft>
        <a:defRPr sz="3600" b="1">
          <a:solidFill>
            <a:srgbClr val="003366"/>
          </a:solidFill>
          <a:latin typeface="Arial" charset="0"/>
        </a:defRPr>
      </a:lvl8pPr>
      <a:lvl9pPr marL="1828800" algn="l" rtl="0" eaLnBrk="1" fontAlgn="base" hangingPunct="1">
        <a:spcBef>
          <a:spcPct val="0"/>
        </a:spcBef>
        <a:spcAft>
          <a:spcPct val="0"/>
        </a:spcAft>
        <a:defRPr sz="3600" b="1">
          <a:solidFill>
            <a:srgbClr val="003366"/>
          </a:solidFill>
          <a:latin typeface="Arial" charset="0"/>
        </a:defRPr>
      </a:lvl9pPr>
    </p:titleStyle>
    <p:bodyStyle>
      <a:lvl1pPr marL="342900" indent="-342900" algn="l" rtl="0" eaLnBrk="1" fontAlgn="base" hangingPunct="1">
        <a:lnSpc>
          <a:spcPct val="75000"/>
        </a:lnSpc>
        <a:spcBef>
          <a:spcPct val="20000"/>
        </a:spcBef>
        <a:spcAft>
          <a:spcPct val="0"/>
        </a:spcAft>
        <a:defRPr sz="1600">
          <a:solidFill>
            <a:srgbClr val="003366"/>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TITRE</a:t>
            </a:r>
          </a:p>
        </p:txBody>
      </p:sp>
      <p:pic>
        <p:nvPicPr>
          <p:cNvPr id="3075" name="Picture 53" descr="arche-105"/>
          <p:cNvPicPr>
            <a:picLocks noChangeAspect="1" noChangeArrowheads="1"/>
          </p:cNvPicPr>
          <p:nvPr/>
        </p:nvPicPr>
        <p:blipFill>
          <a:blip r:embed="rId16" cstate="print"/>
          <a:srcRect/>
          <a:stretch>
            <a:fillRect/>
          </a:stretch>
        </p:blipFill>
        <p:spPr bwMode="auto">
          <a:xfrm>
            <a:off x="7908925" y="6022975"/>
            <a:ext cx="796925" cy="569913"/>
          </a:xfrm>
          <a:prstGeom prst="rect">
            <a:avLst/>
          </a:prstGeom>
          <a:noFill/>
          <a:ln w="9525">
            <a:noFill/>
            <a:miter lim="800000"/>
            <a:headEnd/>
            <a:tailEnd/>
          </a:ln>
        </p:spPr>
      </p:pic>
      <p:sp>
        <p:nvSpPr>
          <p:cNvPr id="20534" name="Line 54"/>
          <p:cNvSpPr>
            <a:spLocks noChangeShapeType="1"/>
          </p:cNvSpPr>
          <p:nvPr/>
        </p:nvSpPr>
        <p:spPr bwMode="auto">
          <a:xfrm>
            <a:off x="0" y="6583363"/>
            <a:ext cx="9144000" cy="0"/>
          </a:xfrm>
          <a:prstGeom prst="line">
            <a:avLst/>
          </a:prstGeom>
          <a:noFill/>
          <a:ln w="57150">
            <a:solidFill>
              <a:srgbClr val="FF0000"/>
            </a:solidFill>
            <a:round/>
            <a:headEnd/>
            <a:tailEnd/>
          </a:ln>
          <a:effectLst/>
        </p:spPr>
        <p:txBody>
          <a:bodyPr/>
          <a:lstStyle/>
          <a:p>
            <a:pPr>
              <a:defRPr/>
            </a:pPr>
            <a:endParaRPr lang="en-US" dirty="0"/>
          </a:p>
        </p:txBody>
      </p:sp>
      <p:sp>
        <p:nvSpPr>
          <p:cNvPr id="20535" name="Rectangle 55"/>
          <p:cNvSpPr>
            <a:spLocks noGrp="1" noChangeArrowheads="1"/>
          </p:cNvSpPr>
          <p:nvPr>
            <p:ph type="sldNum" sz="quarter" idx="4"/>
          </p:nvPr>
        </p:nvSpPr>
        <p:spPr bwMode="auto">
          <a:xfrm>
            <a:off x="254000" y="6594475"/>
            <a:ext cx="801688"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rgbClr val="4D4D4D"/>
                </a:solidFill>
              </a:defRPr>
            </a:lvl1pPr>
          </a:lstStyle>
          <a:p>
            <a:pPr>
              <a:defRPr/>
            </a:pPr>
            <a:fld id="{917965A7-0690-42E5-AB48-D0CDDC1BB410}" type="slidenum">
              <a:rPr lang="nl-NL"/>
              <a:pPr>
                <a:defRPr/>
              </a:pPr>
              <a:t>‹#›</a:t>
            </a:fld>
            <a:endParaRPr lang="nl-NL"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hdr="0" ftr="0" dt="0"/>
  <p:txStyles>
    <p:titleStyle>
      <a:lvl1pPr algn="l" rtl="0" eaLnBrk="0" fontAlgn="base" hangingPunct="0">
        <a:spcBef>
          <a:spcPct val="0"/>
        </a:spcBef>
        <a:spcAft>
          <a:spcPct val="0"/>
        </a:spcAft>
        <a:defRPr sz="2200" b="1">
          <a:solidFill>
            <a:srgbClr val="003366"/>
          </a:solidFill>
          <a:latin typeface="+mj-lt"/>
          <a:ea typeface="+mj-ea"/>
          <a:cs typeface="+mj-cs"/>
        </a:defRPr>
      </a:lvl1pPr>
      <a:lvl2pPr algn="l" rtl="0" eaLnBrk="0" fontAlgn="base" hangingPunct="0">
        <a:spcBef>
          <a:spcPct val="0"/>
        </a:spcBef>
        <a:spcAft>
          <a:spcPct val="0"/>
        </a:spcAft>
        <a:defRPr sz="2200" b="1">
          <a:solidFill>
            <a:srgbClr val="003366"/>
          </a:solidFill>
          <a:latin typeface="Arial" charset="0"/>
        </a:defRPr>
      </a:lvl2pPr>
      <a:lvl3pPr algn="l" rtl="0" eaLnBrk="0" fontAlgn="base" hangingPunct="0">
        <a:spcBef>
          <a:spcPct val="0"/>
        </a:spcBef>
        <a:spcAft>
          <a:spcPct val="0"/>
        </a:spcAft>
        <a:defRPr sz="2200" b="1">
          <a:solidFill>
            <a:srgbClr val="003366"/>
          </a:solidFill>
          <a:latin typeface="Arial" charset="0"/>
        </a:defRPr>
      </a:lvl3pPr>
      <a:lvl4pPr algn="l" rtl="0" eaLnBrk="0" fontAlgn="base" hangingPunct="0">
        <a:spcBef>
          <a:spcPct val="0"/>
        </a:spcBef>
        <a:spcAft>
          <a:spcPct val="0"/>
        </a:spcAft>
        <a:defRPr sz="2200" b="1">
          <a:solidFill>
            <a:srgbClr val="003366"/>
          </a:solidFill>
          <a:latin typeface="Arial" charset="0"/>
        </a:defRPr>
      </a:lvl4pPr>
      <a:lvl5pPr algn="l" rtl="0" eaLnBrk="0" fontAlgn="base" hangingPunct="0">
        <a:spcBef>
          <a:spcPct val="0"/>
        </a:spcBef>
        <a:spcAft>
          <a:spcPct val="0"/>
        </a:spcAft>
        <a:defRPr sz="2200" b="1">
          <a:solidFill>
            <a:srgbClr val="003366"/>
          </a:solidFill>
          <a:latin typeface="Arial" charset="0"/>
        </a:defRPr>
      </a:lvl5pPr>
      <a:lvl6pPr marL="457200" algn="l" rtl="0" fontAlgn="base">
        <a:spcBef>
          <a:spcPct val="0"/>
        </a:spcBef>
        <a:spcAft>
          <a:spcPct val="0"/>
        </a:spcAft>
        <a:defRPr sz="2200" b="1">
          <a:solidFill>
            <a:srgbClr val="003366"/>
          </a:solidFill>
          <a:latin typeface="Arial" charset="0"/>
        </a:defRPr>
      </a:lvl6pPr>
      <a:lvl7pPr marL="914400" algn="l" rtl="0" fontAlgn="base">
        <a:spcBef>
          <a:spcPct val="0"/>
        </a:spcBef>
        <a:spcAft>
          <a:spcPct val="0"/>
        </a:spcAft>
        <a:defRPr sz="2200" b="1">
          <a:solidFill>
            <a:srgbClr val="003366"/>
          </a:solidFill>
          <a:latin typeface="Arial" charset="0"/>
        </a:defRPr>
      </a:lvl7pPr>
      <a:lvl8pPr marL="1371600" algn="l" rtl="0" fontAlgn="base">
        <a:spcBef>
          <a:spcPct val="0"/>
        </a:spcBef>
        <a:spcAft>
          <a:spcPct val="0"/>
        </a:spcAft>
        <a:defRPr sz="2200" b="1">
          <a:solidFill>
            <a:srgbClr val="003366"/>
          </a:solidFill>
          <a:latin typeface="Arial" charset="0"/>
        </a:defRPr>
      </a:lvl8pPr>
      <a:lvl9pPr marL="1828800" algn="l" rtl="0" fontAlgn="base">
        <a:spcBef>
          <a:spcPct val="0"/>
        </a:spcBef>
        <a:spcAft>
          <a:spcPct val="0"/>
        </a:spcAft>
        <a:defRPr sz="2200" b="1">
          <a:solidFill>
            <a:srgbClr val="003366"/>
          </a:solidFill>
          <a:latin typeface="Arial" charset="0"/>
        </a:defRPr>
      </a:lvl9pPr>
    </p:titleStyle>
    <p:bodyStyle>
      <a:lvl1pPr marL="449263" indent="-449263" algn="l" rtl="0" eaLnBrk="0" fontAlgn="base" hangingPunct="0">
        <a:spcBef>
          <a:spcPct val="20000"/>
        </a:spcBef>
        <a:spcAft>
          <a:spcPct val="0"/>
        </a:spcAft>
        <a:buClr>
          <a:srgbClr val="CC3300"/>
        </a:buClr>
        <a:buSzPct val="90000"/>
        <a:buFont typeface="Arial" charset="0"/>
        <a:defRPr>
          <a:solidFill>
            <a:schemeClr val="tx1"/>
          </a:solidFill>
          <a:latin typeface="+mn-lt"/>
          <a:ea typeface="+mn-ea"/>
          <a:cs typeface="+mn-cs"/>
        </a:defRPr>
      </a:lvl1pPr>
      <a:lvl2pPr marL="1241425" indent="-350838" algn="l" rtl="0" eaLnBrk="0" fontAlgn="base" hangingPunct="0">
        <a:spcBef>
          <a:spcPct val="20000"/>
        </a:spcBef>
        <a:spcAft>
          <a:spcPct val="0"/>
        </a:spcAft>
        <a:buClr>
          <a:srgbClr val="CC3300"/>
        </a:buClr>
        <a:buSzPct val="105000"/>
        <a:buFont typeface="Arial" charset="0"/>
        <a:defRPr sz="1600">
          <a:solidFill>
            <a:srgbClr val="4D4D4D"/>
          </a:solidFill>
          <a:latin typeface="+mn-lt"/>
        </a:defRPr>
      </a:lvl2pPr>
      <a:lvl3pPr marL="1649413" indent="-228600" algn="l" rtl="0" eaLnBrk="0" fontAlgn="base" hangingPunct="0">
        <a:spcBef>
          <a:spcPct val="20000"/>
        </a:spcBef>
        <a:spcAft>
          <a:spcPct val="0"/>
        </a:spcAft>
        <a:buClr>
          <a:srgbClr val="CC3300"/>
        </a:buClr>
        <a:buSzPct val="65000"/>
        <a:buFont typeface="Wingdings" pitchFamily="2" charset="2"/>
        <a:defRPr sz="1400">
          <a:solidFill>
            <a:srgbClr val="4D4D4D"/>
          </a:solidFill>
          <a:latin typeface="+mn-lt"/>
        </a:defRPr>
      </a:lvl3pPr>
      <a:lvl4pPr marL="2136775" indent="-307975" algn="l" rtl="0" eaLnBrk="0" fontAlgn="base" hangingPunct="0">
        <a:spcBef>
          <a:spcPct val="20000"/>
        </a:spcBef>
        <a:spcAft>
          <a:spcPct val="0"/>
        </a:spcAft>
        <a:buClr>
          <a:srgbClr val="CC3300"/>
        </a:buClr>
        <a:buFont typeface="Wingdings" pitchFamily="2" charset="2"/>
        <a:defRPr sz="1200">
          <a:solidFill>
            <a:srgbClr val="4D4D4D"/>
          </a:solidFill>
          <a:latin typeface="+mn-lt"/>
        </a:defRPr>
      </a:lvl4pPr>
      <a:lvl5pPr marL="2544763" indent="-228600" algn="l" rtl="0" eaLnBrk="0" fontAlgn="base" hangingPunct="0">
        <a:spcBef>
          <a:spcPct val="20000"/>
        </a:spcBef>
        <a:spcAft>
          <a:spcPct val="0"/>
        </a:spcAft>
        <a:buClr>
          <a:srgbClr val="FFCC00"/>
        </a:buClr>
        <a:buChar char="»"/>
        <a:defRPr sz="2000">
          <a:solidFill>
            <a:srgbClr val="B2B2B2"/>
          </a:solidFill>
          <a:latin typeface="+mn-lt"/>
        </a:defRPr>
      </a:lvl5pPr>
      <a:lvl6pPr marL="3001963" indent="-228600" algn="l" rtl="0" fontAlgn="base">
        <a:spcBef>
          <a:spcPct val="20000"/>
        </a:spcBef>
        <a:spcAft>
          <a:spcPct val="0"/>
        </a:spcAft>
        <a:buClr>
          <a:srgbClr val="FFCC00"/>
        </a:buClr>
        <a:buChar char="»"/>
        <a:defRPr sz="2000">
          <a:solidFill>
            <a:srgbClr val="B2B2B2"/>
          </a:solidFill>
          <a:latin typeface="+mn-lt"/>
        </a:defRPr>
      </a:lvl6pPr>
      <a:lvl7pPr marL="3459163" indent="-228600" algn="l" rtl="0" fontAlgn="base">
        <a:spcBef>
          <a:spcPct val="20000"/>
        </a:spcBef>
        <a:spcAft>
          <a:spcPct val="0"/>
        </a:spcAft>
        <a:buClr>
          <a:srgbClr val="FFCC00"/>
        </a:buClr>
        <a:buChar char="»"/>
        <a:defRPr sz="2000">
          <a:solidFill>
            <a:srgbClr val="B2B2B2"/>
          </a:solidFill>
          <a:latin typeface="+mn-lt"/>
        </a:defRPr>
      </a:lvl7pPr>
      <a:lvl8pPr marL="3916363" indent="-228600" algn="l" rtl="0" fontAlgn="base">
        <a:spcBef>
          <a:spcPct val="20000"/>
        </a:spcBef>
        <a:spcAft>
          <a:spcPct val="0"/>
        </a:spcAft>
        <a:buClr>
          <a:srgbClr val="FFCC00"/>
        </a:buClr>
        <a:buChar char="»"/>
        <a:defRPr sz="2000">
          <a:solidFill>
            <a:srgbClr val="B2B2B2"/>
          </a:solidFill>
          <a:latin typeface="+mn-lt"/>
        </a:defRPr>
      </a:lvl8pPr>
      <a:lvl9pPr marL="4373563" indent="-228600" algn="l" rtl="0" fontAlgn="base">
        <a:spcBef>
          <a:spcPct val="20000"/>
        </a:spcBef>
        <a:spcAft>
          <a:spcPct val="0"/>
        </a:spcAft>
        <a:buClr>
          <a:srgbClr val="FFCC00"/>
        </a:buClr>
        <a:buChar char="»"/>
        <a:defRPr sz="2000">
          <a:solidFill>
            <a:srgbClr val="B2B2B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 Id="rId5" Type="http://schemas.openxmlformats.org/officeDocument/2006/relationships/chart" Target="../charts/chart18.xml"/><Relationship Id="rId4" Type="http://schemas.openxmlformats.org/officeDocument/2006/relationships/chart" Target="../charts/chart17.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 Id="rId5" Type="http://schemas.openxmlformats.org/officeDocument/2006/relationships/chart" Target="../charts/chart24.xml"/><Relationship Id="rId4" Type="http://schemas.openxmlformats.org/officeDocument/2006/relationships/chart" Target="../charts/chart23.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 Id="rId5" Type="http://schemas.openxmlformats.org/officeDocument/2006/relationships/chart" Target="../charts/chart28.xml"/><Relationship Id="rId4" Type="http://schemas.openxmlformats.org/officeDocument/2006/relationships/chart" Target="../charts/chart27.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 Id="rId5" Type="http://schemas.openxmlformats.org/officeDocument/2006/relationships/chart" Target="../charts/chart32.xml"/><Relationship Id="rId4" Type="http://schemas.openxmlformats.org/officeDocument/2006/relationships/chart" Target="../charts/char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35.xml"/></Relationships>
</file>

<file path=ppt/slides/_rels/slide5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37.xml"/></Relationships>
</file>

<file path=ppt/slides/_rels/slide5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45.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chart" Target="../charts/char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hart" Target="../charts/chart49.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hart" Target="../charts/chart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4.xml"/><Relationship Id="rId4" Type="http://schemas.openxmlformats.org/officeDocument/2006/relationships/chart" Target="../charts/chart54.xml"/></Relationships>
</file>

<file path=ppt/slides/_rels/slide7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hart" Target="../charts/chart6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92163" y="542925"/>
            <a:ext cx="8229600" cy="765175"/>
          </a:xfrm>
        </p:spPr>
        <p:txBody>
          <a:bodyPr anchor="t"/>
          <a:lstStyle/>
          <a:p>
            <a:pPr eaLnBrk="1" hangingPunct="1"/>
            <a:r>
              <a:rPr lang="fr-BE" sz="3200" dirty="0" smtClean="0"/>
              <a:t>Indexation en Belgique: ampleur, nature, conséquences pour l'économie et alternatives possibles</a:t>
            </a:r>
            <a:endParaRPr lang="nl-NL" sz="3200" dirty="0" smtClean="0"/>
          </a:p>
        </p:txBody>
      </p:sp>
      <p:sp>
        <p:nvSpPr>
          <p:cNvPr id="4102" name="Rectangle 6"/>
          <p:cNvSpPr>
            <a:spLocks noChangeArrowheads="1"/>
          </p:cNvSpPr>
          <p:nvPr/>
        </p:nvSpPr>
        <p:spPr bwMode="auto">
          <a:xfrm>
            <a:off x="7481888" y="6610350"/>
            <a:ext cx="1662112" cy="247650"/>
          </a:xfrm>
          <a:prstGeom prst="rect">
            <a:avLst/>
          </a:prstGeom>
          <a:noFill/>
          <a:ln w="9525">
            <a:noFill/>
            <a:miter lim="800000"/>
            <a:headEnd/>
            <a:tailEnd/>
          </a:ln>
        </p:spPr>
        <p:txBody>
          <a:bodyPr/>
          <a:lstStyle/>
          <a:p>
            <a:pPr indent="6350">
              <a:lnSpc>
                <a:spcPct val="75000"/>
              </a:lnSpc>
              <a:spcBef>
                <a:spcPct val="20000"/>
              </a:spcBef>
              <a:tabLst>
                <a:tab pos="1973263" algn="l"/>
              </a:tabLst>
            </a:pPr>
            <a:r>
              <a:rPr lang="en-US" sz="800" smtClean="0">
                <a:solidFill>
                  <a:srgbClr val="003366"/>
                </a:solidFill>
              </a:rPr>
              <a:t>DS.12.06.264_global_FR.pptx</a:t>
            </a:r>
            <a:endParaRPr lang="en-US" sz="800" dirty="0">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10</a:t>
            </a:fld>
            <a:endParaRPr lang="nl-NL" smtClean="0"/>
          </a:p>
        </p:txBody>
      </p:sp>
      <p:sp>
        <p:nvSpPr>
          <p:cNvPr id="5123" name="Rectangle 2"/>
          <p:cNvSpPr>
            <a:spLocks noGrp="1" noChangeArrowheads="1"/>
          </p:cNvSpPr>
          <p:nvPr>
            <p:ph type="title"/>
          </p:nvPr>
        </p:nvSpPr>
        <p:spPr/>
        <p:txBody>
          <a:bodyPr/>
          <a:lstStyle/>
          <a:p>
            <a:pPr eaLnBrk="1" hangingPunct="1"/>
            <a:r>
              <a:rPr lang="fr-BE" dirty="0" smtClean="0"/>
              <a:t>Structure de l'emploi</a:t>
            </a:r>
          </a:p>
        </p:txBody>
      </p:sp>
      <p:sp>
        <p:nvSpPr>
          <p:cNvPr id="5124" name="Text Box 4"/>
          <p:cNvSpPr txBox="1">
            <a:spLocks noChangeArrowheads="1"/>
          </p:cNvSpPr>
          <p:nvPr/>
        </p:nvSpPr>
        <p:spPr bwMode="auto">
          <a:xfrm>
            <a:off x="633413" y="493713"/>
            <a:ext cx="8085137" cy="248594"/>
          </a:xfrm>
          <a:prstGeom prst="rect">
            <a:avLst/>
          </a:prstGeom>
          <a:noFill/>
          <a:ln w="9525">
            <a:noFill/>
            <a:miter lim="800000"/>
            <a:headEnd/>
            <a:tailEnd/>
          </a:ln>
        </p:spPr>
        <p:txBody>
          <a:bodyPr>
            <a:spAutoFit/>
          </a:bodyPr>
          <a:lstStyle/>
          <a:p>
            <a:pPr algn="just">
              <a:lnSpc>
                <a:spcPts val="1200"/>
              </a:lnSpc>
              <a:spcAft>
                <a:spcPts val="0"/>
              </a:spcAft>
            </a:pPr>
            <a:r>
              <a:rPr lang="fr-BE" sz="1400" dirty="0" smtClean="0">
                <a:solidFill>
                  <a:srgbClr val="003366"/>
                </a:solidFill>
                <a:latin typeface="Arial"/>
                <a:ea typeface="Times New Roman"/>
                <a:cs typeface="Times New Roman"/>
              </a:rPr>
              <a:t>(Nombre de travailleurs en pourcentage de la population totale durant l’année considérée)</a:t>
            </a:r>
            <a:endParaRPr lang="fr-BE" sz="1600" dirty="0">
              <a:solidFill>
                <a:srgbClr val="003366"/>
              </a:solidFill>
              <a:latin typeface="Arial"/>
              <a:ea typeface="Times New Roman"/>
              <a:cs typeface="Times New Roman"/>
            </a:endParaRPr>
          </a:p>
        </p:txBody>
      </p:sp>
      <p:graphicFrame>
        <p:nvGraphicFramePr>
          <p:cNvPr id="56473" name="Group 153"/>
          <p:cNvGraphicFramePr>
            <a:graphicFrameLocks noGrp="1"/>
          </p:cNvGraphicFramePr>
          <p:nvPr/>
        </p:nvGraphicFramePr>
        <p:xfrm>
          <a:off x="146050" y="5976422"/>
          <a:ext cx="7835900" cy="409575"/>
        </p:xfrm>
        <a:graphic>
          <a:graphicData uri="http://schemas.openxmlformats.org/drawingml/2006/table">
            <a:tbl>
              <a:tblPr/>
              <a:tblGrid>
                <a:gridCol w="7835900"/>
              </a:tblGrid>
              <a:tr h="409575">
                <a:tc>
                  <a:txBody>
                    <a:bodyPr/>
                    <a:lstStyle/>
                    <a:p>
                      <a:r>
                        <a:rPr lang="fr-BE" sz="800" kern="1200" noProof="0" dirty="0" smtClean="0">
                          <a:solidFill>
                            <a:schemeClr val="tx1"/>
                          </a:solidFill>
                          <a:latin typeface="+mn-lt"/>
                          <a:ea typeface="+mn-ea"/>
                          <a:cs typeface="+mn-cs"/>
                        </a:rPr>
                        <a:t>Sources: CE, ICN.</a:t>
                      </a:r>
                    </a:p>
                    <a:p>
                      <a:pPr marL="180975" indent="-180975">
                        <a:tabLst>
                          <a:tab pos="180975" algn="l"/>
                        </a:tabLst>
                      </a:pPr>
                      <a:r>
                        <a:rPr lang="fr-BE" sz="800" kern="1200" baseline="30000" noProof="0" dirty="0" smtClean="0">
                          <a:solidFill>
                            <a:schemeClr val="tx1"/>
                          </a:solidFill>
                          <a:latin typeface="+mn-lt"/>
                          <a:ea typeface="+mn-ea"/>
                          <a:cs typeface="+mn-cs"/>
                        </a:rPr>
                        <a:t>1</a:t>
                      </a:r>
                      <a:r>
                        <a:rPr lang="fr-BE" sz="800" kern="1200" noProof="0" dirty="0" smtClean="0">
                          <a:solidFill>
                            <a:schemeClr val="tx1"/>
                          </a:solidFill>
                          <a:latin typeface="+mn-lt"/>
                          <a:ea typeface="+mn-ea"/>
                          <a:cs typeface="+mn-cs"/>
                        </a:rPr>
                        <a:t>	Arts, spectacles et activités récréatives, autres activités de services, activités</a:t>
                      </a:r>
                      <a:r>
                        <a:rPr lang="fr-BE" sz="800" kern="1200" baseline="0" noProof="0" dirty="0" smtClean="0">
                          <a:solidFill>
                            <a:schemeClr val="tx1"/>
                          </a:solidFill>
                          <a:latin typeface="+mn-lt"/>
                          <a:ea typeface="+mn-ea"/>
                          <a:cs typeface="+mn-cs"/>
                        </a:rPr>
                        <a:t> des </a:t>
                      </a:r>
                      <a:r>
                        <a:rPr lang="fr-BE" sz="800" kern="1200" noProof="0" dirty="0" smtClean="0">
                          <a:solidFill>
                            <a:schemeClr val="tx1"/>
                          </a:solidFill>
                          <a:latin typeface="+mn-lt"/>
                          <a:ea typeface="+mn-ea"/>
                          <a:cs typeface="+mn-cs"/>
                        </a:rPr>
                        <a:t>ménages en tant qu’employeurs et activités indifférenciées des ménages en tant que producteurs de biens et services pour usage propre.  </a:t>
                      </a:r>
                      <a:endParaRPr lang="fr-BE" sz="800" kern="1200" noProof="0" dirty="0">
                        <a:solidFill>
                          <a:schemeClr val="tx1"/>
                        </a:solidFill>
                        <a:latin typeface="+mn-lt"/>
                        <a:ea typeface="+mn-ea"/>
                        <a:cs typeface="+mn-cs"/>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700644" y="973773"/>
          <a:ext cx="7837715" cy="4539891"/>
        </p:xfrm>
        <a:graphic>
          <a:graphicData uri="http://schemas.openxmlformats.org/drawingml/2006/table">
            <a:tbl>
              <a:tblPr/>
              <a:tblGrid>
                <a:gridCol w="2504223"/>
                <a:gridCol w="666261"/>
                <a:gridCol w="667112"/>
                <a:gridCol w="666261"/>
                <a:gridCol w="667112"/>
                <a:gridCol w="666261"/>
                <a:gridCol w="667112"/>
                <a:gridCol w="666261"/>
                <a:gridCol w="667112"/>
              </a:tblGrid>
              <a:tr h="247806">
                <a:tc>
                  <a:txBody>
                    <a:bodyPr/>
                    <a:lstStyle/>
                    <a:p>
                      <a:pPr algn="ctr">
                        <a:lnSpc>
                          <a:spcPts val="1200"/>
                        </a:lnSpc>
                        <a:spcAft>
                          <a:spcPts val="0"/>
                        </a:spcAft>
                        <a:tabLst>
                          <a:tab pos="180340" algn="l"/>
                        </a:tabLst>
                      </a:pPr>
                      <a:endParaRPr lang="nl-BE" sz="1100" dirty="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gridSpan="2">
                  <a:txBody>
                    <a:bodyPr/>
                    <a:lstStyle/>
                    <a:p>
                      <a:pPr algn="ctr">
                        <a:lnSpc>
                          <a:spcPts val="1200"/>
                        </a:lnSpc>
                        <a:spcAft>
                          <a:spcPts val="0"/>
                        </a:spcAft>
                      </a:pPr>
                      <a:r>
                        <a:rPr lang="nl-BE" sz="1100">
                          <a:latin typeface="Arial"/>
                          <a:ea typeface="Times New Roman"/>
                          <a:cs typeface="Arial"/>
                        </a:rPr>
                        <a:t>DE</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FR</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NL</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BE</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47806">
                <a:tc>
                  <a:txBody>
                    <a:bodyPr/>
                    <a:lstStyle/>
                    <a:p>
                      <a:pPr algn="ctr">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dirty="0" smtClean="0">
                          <a:latin typeface="Arial"/>
                          <a:ea typeface="Times New Roman"/>
                          <a:cs typeface="Arial"/>
                        </a:rPr>
                        <a:t>2010</a:t>
                      </a:r>
                      <a:endParaRPr lang="en-US" sz="1100" dirty="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806">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47806">
                <a:tc>
                  <a:txBody>
                    <a:bodyPr/>
                    <a:lstStyle/>
                    <a:p>
                      <a:pPr algn="l">
                        <a:lnSpc>
                          <a:spcPts val="1200"/>
                        </a:lnSpc>
                        <a:spcAft>
                          <a:spcPts val="0"/>
                        </a:spcAft>
                        <a:tabLst>
                          <a:tab pos="180340" algn="l"/>
                        </a:tabLst>
                      </a:pPr>
                      <a:r>
                        <a:rPr lang="fr-BE" sz="1200" noProof="0" smtClean="0">
                          <a:latin typeface="Arial"/>
                          <a:ea typeface="Times New Roman"/>
                          <a:cs typeface="Arial"/>
                        </a:rPr>
                        <a:t>Secteurs sensibles à la conjoncture</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a:lnSpc>
                          <a:spcPts val="1200"/>
                        </a:lnSpc>
                        <a:spcAft>
                          <a:spcPts val="0"/>
                        </a:spcAft>
                        <a:tabLst>
                          <a:tab pos="266700" algn="dec"/>
                        </a:tabLst>
                      </a:pPr>
                      <a:r>
                        <a:rPr lang="fr-BE" sz="1100" noProof="0" smtClean="0">
                          <a:latin typeface="Arial"/>
                          <a:ea typeface="Times New Roman"/>
                          <a:cs typeface="Arial"/>
                        </a:rPr>
                        <a:t>	32,9</a:t>
                      </a:r>
                      <a:endParaRPr lang="fr-BE" sz="1100" noProof="0">
                        <a:latin typeface="Arial"/>
                        <a:ea typeface="Times New Roman"/>
                        <a:cs typeface="Times New Roman"/>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32,8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27,3</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l">
                        <a:lnSpc>
                          <a:spcPts val="1200"/>
                        </a:lnSpc>
                        <a:spcAft>
                          <a:spcPts val="0"/>
                        </a:spcAft>
                        <a:tabLst>
                          <a:tab pos="180340" algn="l"/>
                        </a:tabLst>
                      </a:pPr>
                      <a:r>
                        <a:rPr lang="fr-BE" sz="1200" noProof="0" smtClean="0">
                          <a:latin typeface="Arial"/>
                          <a:ea typeface="Times New Roman"/>
                          <a:cs typeface="Arial"/>
                        </a:rPr>
                        <a:t>	Agriculture</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1,0</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0,8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dirty="0" smtClean="0">
                          <a:solidFill>
                            <a:schemeClr val="tx1"/>
                          </a:solidFill>
                          <a:latin typeface="Arial"/>
                          <a:ea typeface="Times New Roman"/>
                          <a:cs typeface="Arial"/>
                        </a:rPr>
                        <a:t>	1,2</a:t>
                      </a:r>
                      <a:endParaRPr lang="en-US" sz="1100" kern="1200" dirty="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0,9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0,6</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l">
                        <a:lnSpc>
                          <a:spcPts val="1200"/>
                        </a:lnSpc>
                        <a:spcAft>
                          <a:spcPts val="0"/>
                        </a:spcAft>
                        <a:tabLst>
                          <a:tab pos="180340" algn="l"/>
                        </a:tabLst>
                      </a:pPr>
                      <a:r>
                        <a:rPr lang="fr-BE" sz="1200" noProof="0" smtClean="0">
                          <a:latin typeface="Arial"/>
                          <a:ea typeface="Times New Roman"/>
                          <a:cs typeface="Arial"/>
                        </a:rPr>
                        <a:t>	Industrie</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10,5</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9,2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dirty="0" smtClean="0">
                          <a:solidFill>
                            <a:schemeClr val="tx1"/>
                          </a:solidFill>
                          <a:latin typeface="Arial"/>
                          <a:ea typeface="Times New Roman"/>
                          <a:cs typeface="Arial"/>
                        </a:rPr>
                        <a:t>	5,0</a:t>
                      </a:r>
                      <a:endParaRPr lang="en-US" sz="1100" kern="1200" dirty="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09694">
                <a:tc>
                  <a:txBody>
                    <a:bodyPr/>
                    <a:lstStyle/>
                    <a:p>
                      <a:pPr algn="l">
                        <a:lnSpc>
                          <a:spcPts val="1200"/>
                        </a:lnSpc>
                        <a:spcAft>
                          <a:spcPts val="0"/>
                        </a:spcAft>
                        <a:tabLst>
                          <a:tab pos="179388" algn="l"/>
                          <a:tab pos="357188" algn="l"/>
                        </a:tabLst>
                      </a:pPr>
                      <a:r>
                        <a:rPr lang="fr-BE" sz="1200" noProof="0" smtClean="0">
                          <a:latin typeface="Arial"/>
                          <a:ea typeface="Times New Roman"/>
                          <a:cs typeface="Arial"/>
                        </a:rPr>
                        <a:t>		dont industrie manufacturière</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9,6</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dirty="0" smtClean="0">
                          <a:solidFill>
                            <a:schemeClr val="tx1"/>
                          </a:solidFill>
                          <a:latin typeface="Arial"/>
                          <a:ea typeface="Times New Roman"/>
                          <a:cs typeface="Arial"/>
                        </a:rPr>
                        <a:t>	4,5</a:t>
                      </a:r>
                      <a:endParaRPr lang="en-US" sz="1100" kern="1200" dirty="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5,0</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l">
                        <a:lnSpc>
                          <a:spcPts val="1200"/>
                        </a:lnSpc>
                        <a:spcAft>
                          <a:spcPts val="0"/>
                        </a:spcAft>
                        <a:tabLst>
                          <a:tab pos="180340" algn="l"/>
                        </a:tabLst>
                      </a:pPr>
                      <a:r>
                        <a:rPr lang="fr-BE" sz="1200" noProof="0" smtClean="0">
                          <a:latin typeface="Arial"/>
                          <a:ea typeface="Times New Roman"/>
                          <a:cs typeface="Arial"/>
                        </a:rPr>
                        <a:t>	Construction</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4,0</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2,5</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l">
                        <a:lnSpc>
                          <a:spcPts val="1200"/>
                        </a:lnSpc>
                        <a:spcAft>
                          <a:spcPts val="0"/>
                        </a:spcAft>
                        <a:tabLst>
                          <a:tab pos="180340" algn="l"/>
                        </a:tabLst>
                      </a:pPr>
                      <a:r>
                        <a:rPr lang="fr-BE" sz="1200" noProof="0" smtClean="0">
                          <a:latin typeface="Arial"/>
                          <a:ea typeface="Times New Roman"/>
                          <a:cs typeface="Arial"/>
                        </a:rPr>
                        <a:t>	Services marchands</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17,4</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21,2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dirty="0" smtClean="0">
                          <a:solidFill>
                            <a:schemeClr val="tx1"/>
                          </a:solidFill>
                          <a:latin typeface="Arial"/>
                          <a:ea typeface="Times New Roman"/>
                          <a:cs typeface="Arial"/>
                        </a:rPr>
                        <a:t>	17,9</a:t>
                      </a:r>
                      <a:endParaRPr lang="en-US" sz="1100" kern="1200" dirty="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21,6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24,7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16,0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18,7</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0006">
                <a:tc>
                  <a:txBody>
                    <a:bodyPr/>
                    <a:lstStyle/>
                    <a:p>
                      <a:pPr algn="l">
                        <a:lnSpc>
                          <a:spcPts val="1200"/>
                        </a:lnSpc>
                        <a:spcAft>
                          <a:spcPts val="0"/>
                        </a:spcAft>
                        <a:tabLst>
                          <a:tab pos="179388" algn="l"/>
                          <a:tab pos="357188" algn="l"/>
                        </a:tabLst>
                      </a:pPr>
                      <a:r>
                        <a:rPr lang="fr-BE" sz="1200" noProof="0" smtClean="0">
                          <a:latin typeface="Arial"/>
                          <a:ea typeface="Times New Roman"/>
                          <a:cs typeface="Arial"/>
                        </a:rPr>
                        <a:t>		dont services aux entreprises</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3,6</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dirty="0" smtClean="0">
                          <a:solidFill>
                            <a:schemeClr val="tx1"/>
                          </a:solidFill>
                          <a:latin typeface="Arial"/>
                          <a:ea typeface="Times New Roman"/>
                          <a:cs typeface="Arial"/>
                        </a:rPr>
                        <a:t>	5,5</a:t>
                      </a:r>
                      <a:endParaRPr lang="en-US" sz="1100" kern="1200" dirty="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496976">
                <a:tc>
                  <a:txBody>
                    <a:bodyPr/>
                    <a:lstStyle/>
                    <a:p>
                      <a:pPr algn="l">
                        <a:lnSpc>
                          <a:spcPts val="1200"/>
                        </a:lnSpc>
                        <a:spcAft>
                          <a:spcPts val="0"/>
                        </a:spcAft>
                        <a:tabLst>
                          <a:tab pos="180340" algn="l"/>
                        </a:tabLst>
                      </a:pPr>
                      <a:r>
                        <a:rPr lang="fr-BE" sz="1200" noProof="0" smtClean="0">
                          <a:latin typeface="Arial"/>
                          <a:ea typeface="Times New Roman"/>
                          <a:cs typeface="Arial"/>
                        </a:rPr>
                        <a:t>Services non marchands</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13,3</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marL="180340" indent="-180340" algn="l">
                        <a:lnSpc>
                          <a:spcPts val="1200"/>
                        </a:lnSpc>
                        <a:spcAft>
                          <a:spcPts val="0"/>
                        </a:spcAft>
                        <a:tabLst>
                          <a:tab pos="180340" algn="l"/>
                        </a:tabLst>
                      </a:pPr>
                      <a:r>
                        <a:rPr lang="fr-BE" sz="1200" noProof="0" smtClean="0">
                          <a:latin typeface="Arial"/>
                          <a:ea typeface="Times New Roman"/>
                          <a:cs typeface="Arial"/>
                        </a:rPr>
                        <a:t>	Administration publique et enseignement</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6,2</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dirty="0" smtClean="0">
                          <a:solidFill>
                            <a:schemeClr val="tx1"/>
                          </a:solidFill>
                          <a:latin typeface="Arial"/>
                          <a:ea typeface="Times New Roman"/>
                          <a:cs typeface="Arial"/>
                        </a:rPr>
                        <a:t>	6,5</a:t>
                      </a:r>
                      <a:endParaRPr lang="en-US" sz="1100" kern="1200" dirty="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l">
                        <a:lnSpc>
                          <a:spcPts val="1200"/>
                        </a:lnSpc>
                        <a:spcAft>
                          <a:spcPts val="0"/>
                        </a:spcAft>
                        <a:tabLst>
                          <a:tab pos="180340" algn="l"/>
                        </a:tabLst>
                      </a:pPr>
                      <a:r>
                        <a:rPr lang="fr-BE" sz="1200" noProof="0" smtClean="0">
                          <a:latin typeface="Arial"/>
                          <a:ea typeface="Times New Roman"/>
                          <a:cs typeface="Arial"/>
                        </a:rPr>
                        <a:t>	Soins de santé</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4,0</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4,9</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l">
                        <a:lnSpc>
                          <a:spcPts val="1200"/>
                        </a:lnSpc>
                        <a:spcAft>
                          <a:spcPts val="0"/>
                        </a:spcAft>
                        <a:tabLst>
                          <a:tab pos="180340" algn="l"/>
                        </a:tabLst>
                      </a:pPr>
                      <a:r>
                        <a:rPr lang="fr-BE" sz="1200" noProof="0" smtClean="0">
                          <a:latin typeface="Arial"/>
                          <a:ea typeface="Times New Roman"/>
                          <a:cs typeface="Arial"/>
                        </a:rPr>
                        <a:t>	Autres services</a:t>
                      </a:r>
                      <a:r>
                        <a:rPr lang="fr-BE" sz="1200" baseline="30000" noProof="0" smtClean="0">
                          <a:latin typeface="Arial"/>
                          <a:ea typeface="Times New Roman"/>
                          <a:cs typeface="Arial"/>
                        </a:rPr>
                        <a:t>1</a:t>
                      </a:r>
                      <a:endParaRPr lang="fr-BE" sz="12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3,1</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1,9</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7749">
                <a:tc>
                  <a:txBody>
                    <a:bodyPr/>
                    <a:lstStyle/>
                    <a:p>
                      <a:pPr algn="just">
                        <a:lnSpc>
                          <a:spcPts val="1200"/>
                        </a:lnSpc>
                        <a:spcAft>
                          <a:spcPts val="0"/>
                        </a:spcAft>
                        <a:tabLst>
                          <a:tab pos="180340" algn="l"/>
                        </a:tabLst>
                      </a:pPr>
                      <a:endParaRPr lang="fr-BE" sz="1100" noProof="0" dirty="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fr-BE" sz="1100" kern="1200" noProof="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fr-BE" sz="1100" b="1" noProof="0" smtClean="0">
                          <a:latin typeface="Arial"/>
                          <a:ea typeface="Times New Roman"/>
                          <a:cs typeface="Arial"/>
                        </a:rPr>
                        <a:t>Total</a:t>
                      </a:r>
                      <a:endParaRPr lang="fr-BE" sz="1100" noProof="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fr-BE" sz="1100" kern="1200" noProof="0" smtClean="0">
                          <a:solidFill>
                            <a:schemeClr val="tx1"/>
                          </a:solidFill>
                          <a:latin typeface="Arial"/>
                          <a:ea typeface="Times New Roman"/>
                          <a:cs typeface="Arial"/>
                        </a:rPr>
                        <a:t>	46,2</a:t>
                      </a:r>
                      <a:endParaRPr lang="fr-BE" sz="1100" kern="1200" noProof="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49,6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39,7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41,4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47,2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38,3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41,4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endParaRPr lang="fr-BE" sz="1100" noProof="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fr-BE" sz="1100" noProof="0" dirty="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11</a:t>
            </a:fld>
            <a:endParaRPr lang="nl-NL" smtClean="0"/>
          </a:p>
        </p:txBody>
      </p:sp>
      <p:sp>
        <p:nvSpPr>
          <p:cNvPr id="5123" name="Rectangle 2"/>
          <p:cNvSpPr>
            <a:spLocks noGrp="1" noChangeArrowheads="1"/>
          </p:cNvSpPr>
          <p:nvPr>
            <p:ph type="title"/>
          </p:nvPr>
        </p:nvSpPr>
        <p:spPr/>
        <p:txBody>
          <a:bodyPr/>
          <a:lstStyle/>
          <a:p>
            <a:pPr eaLnBrk="1" hangingPunct="1"/>
            <a:r>
              <a:rPr lang="nl-BE" smtClean="0"/>
              <a:t>Structure de l'emploi</a:t>
            </a:r>
            <a:endParaRPr lang="fr-FR" smtClean="0"/>
          </a:p>
        </p:txBody>
      </p:sp>
      <p:sp>
        <p:nvSpPr>
          <p:cNvPr id="5124" name="Text Box 4"/>
          <p:cNvSpPr txBox="1">
            <a:spLocks noChangeArrowheads="1"/>
          </p:cNvSpPr>
          <p:nvPr/>
        </p:nvSpPr>
        <p:spPr bwMode="auto">
          <a:xfrm>
            <a:off x="633413" y="493713"/>
            <a:ext cx="8085137" cy="523220"/>
          </a:xfrm>
          <a:prstGeom prst="rect">
            <a:avLst/>
          </a:prstGeom>
          <a:noFill/>
          <a:ln w="9525">
            <a:noFill/>
            <a:miter lim="800000"/>
            <a:headEnd/>
            <a:tailEnd/>
          </a:ln>
        </p:spPr>
        <p:txBody>
          <a:bodyPr>
            <a:spAutoFit/>
          </a:bodyPr>
          <a:lstStyle/>
          <a:p>
            <a:r>
              <a:rPr lang="fr-BE" sz="1400" smtClean="0">
                <a:solidFill>
                  <a:srgbClr val="003366"/>
                </a:solidFill>
              </a:rPr>
              <a:t>(</a:t>
            </a:r>
            <a:r>
              <a:rPr lang="nl-BE" sz="1400" smtClean="0">
                <a:solidFill>
                  <a:srgbClr val="003366"/>
                </a:solidFill>
              </a:rPr>
              <a:t>Nombre de personnes occupées en pourcentage de la population en emploi durant l'année considérée</a:t>
            </a:r>
            <a:r>
              <a:rPr lang="fr-BE" sz="1400" smtClean="0">
                <a:solidFill>
                  <a:srgbClr val="003366"/>
                </a:solidFill>
              </a:rPr>
              <a:t>)</a:t>
            </a:r>
            <a:endParaRPr lang="fr-BE" sz="1400">
              <a:solidFill>
                <a:srgbClr val="003366"/>
              </a:solidFill>
            </a:endParaRPr>
          </a:p>
        </p:txBody>
      </p:sp>
      <p:graphicFrame>
        <p:nvGraphicFramePr>
          <p:cNvPr id="56473" name="Group 153"/>
          <p:cNvGraphicFramePr>
            <a:graphicFrameLocks noGrp="1"/>
          </p:cNvGraphicFramePr>
          <p:nvPr/>
        </p:nvGraphicFramePr>
        <p:xfrm>
          <a:off x="174625" y="5947847"/>
          <a:ext cx="7579962" cy="409575"/>
        </p:xfrm>
        <a:graphic>
          <a:graphicData uri="http://schemas.openxmlformats.org/drawingml/2006/table">
            <a:tbl>
              <a:tblPr/>
              <a:tblGrid>
                <a:gridCol w="7579962"/>
              </a:tblGrid>
              <a:tr h="409575">
                <a:tc>
                  <a:txBody>
                    <a:bodyPr/>
                    <a:lstStyle/>
                    <a:p>
                      <a:r>
                        <a:rPr lang="nl-BE" sz="800" kern="1200" smtClean="0">
                          <a:solidFill>
                            <a:schemeClr val="tx1"/>
                          </a:solidFill>
                          <a:latin typeface="+mn-lt"/>
                          <a:ea typeface="+mn-ea"/>
                          <a:cs typeface="+mn-cs"/>
                        </a:rPr>
                        <a:t>Sources: CE, ICN.</a:t>
                      </a:r>
                      <a:endParaRPr lang="en-US" sz="800" kern="1200" smtClean="0">
                        <a:solidFill>
                          <a:schemeClr val="tx1"/>
                        </a:solidFill>
                        <a:latin typeface="+mn-lt"/>
                        <a:ea typeface="+mn-ea"/>
                        <a:cs typeface="+mn-cs"/>
                      </a:endParaRPr>
                    </a:p>
                    <a:p>
                      <a:pPr marL="177800" marR="0" indent="-95250" algn="l" defTabSz="914400" rtl="0" eaLnBrk="1" fontAlgn="auto" latinLnBrk="0" hangingPunct="1">
                        <a:lnSpc>
                          <a:spcPct val="100000"/>
                        </a:lnSpc>
                        <a:spcBef>
                          <a:spcPts val="0"/>
                        </a:spcBef>
                        <a:spcAft>
                          <a:spcPts val="0"/>
                        </a:spcAft>
                        <a:buClrTx/>
                        <a:buSzTx/>
                        <a:buFontTx/>
                        <a:buNone/>
                        <a:tabLst/>
                        <a:defRPr/>
                      </a:pPr>
                      <a:r>
                        <a:rPr lang="nl-BE" sz="800" kern="1200" baseline="30000" smtClean="0">
                          <a:solidFill>
                            <a:schemeClr val="tx1"/>
                          </a:solidFill>
                          <a:latin typeface="+mn-lt"/>
                          <a:ea typeface="+mn-ea"/>
                          <a:cs typeface="+mn-cs"/>
                        </a:rPr>
                        <a:t>1</a:t>
                      </a:r>
                      <a:r>
                        <a:rPr lang="nl-BE" sz="800" kern="1200" smtClean="0">
                          <a:solidFill>
                            <a:schemeClr val="tx1"/>
                          </a:solidFill>
                          <a:latin typeface="+mn-lt"/>
                          <a:ea typeface="+mn-ea"/>
                          <a:cs typeface="+mn-cs"/>
                        </a:rPr>
                        <a:t> 	Arts, spectacles, autres activités récréatives,</a:t>
                      </a:r>
                      <a:r>
                        <a:rPr lang="nl-BE" sz="800" kern="1200" baseline="0" smtClean="0">
                          <a:solidFill>
                            <a:schemeClr val="tx1"/>
                          </a:solidFill>
                          <a:latin typeface="+mn-lt"/>
                          <a:ea typeface="+mn-ea"/>
                          <a:cs typeface="+mn-cs"/>
                        </a:rPr>
                        <a:t> autres activités de services</a:t>
                      </a:r>
                      <a:r>
                        <a:rPr lang="nl-BE" sz="800" kern="1200" smtClean="0">
                          <a:solidFill>
                            <a:schemeClr val="tx1"/>
                          </a:solidFill>
                          <a:latin typeface="+mn-lt"/>
                          <a:ea typeface="+mn-ea"/>
                          <a:cs typeface="+mn-cs"/>
                        </a:rPr>
                        <a:t>, activités des ménages en</a:t>
                      </a:r>
                      <a:r>
                        <a:rPr lang="nl-BE" sz="800" kern="1200" baseline="0" smtClean="0">
                          <a:solidFill>
                            <a:schemeClr val="tx1"/>
                          </a:solidFill>
                          <a:latin typeface="+mn-lt"/>
                          <a:ea typeface="+mn-ea"/>
                          <a:cs typeface="+mn-cs"/>
                        </a:rPr>
                        <a:t> tant qu'</a:t>
                      </a:r>
                      <a:r>
                        <a:rPr lang="nl-BE" sz="800" kern="1200" smtClean="0">
                          <a:solidFill>
                            <a:schemeClr val="tx1"/>
                          </a:solidFill>
                          <a:latin typeface="+mn-lt"/>
                          <a:ea typeface="+mn-ea"/>
                          <a:cs typeface="+mn-cs"/>
                        </a:rPr>
                        <a:t>employeurs</a:t>
                      </a:r>
                      <a:r>
                        <a:rPr lang="nl-BE" sz="800" kern="1200" baseline="0" smtClean="0">
                          <a:solidFill>
                            <a:schemeClr val="tx1"/>
                          </a:solidFill>
                          <a:latin typeface="+mn-lt"/>
                          <a:ea typeface="+mn-ea"/>
                          <a:cs typeface="+mn-cs"/>
                        </a:rPr>
                        <a:t> et </a:t>
                      </a:r>
                      <a:r>
                        <a:rPr lang="fr-FR" sz="800" smtClean="0"/>
                        <a:t>activités indifférenciées des ménages en tant que producteurs de biens et services pour usage personnel</a:t>
                      </a:r>
                      <a:r>
                        <a:rPr lang="nl-BE" sz="800" kern="1200" smtClean="0">
                          <a:solidFill>
                            <a:schemeClr val="tx1"/>
                          </a:solidFill>
                          <a:latin typeface="+mn-lt"/>
                          <a:ea typeface="+mn-ea"/>
                          <a:cs typeface="+mn-cs"/>
                        </a:rPr>
                        <a:t>.</a:t>
                      </a:r>
                      <a:endParaRPr lang="en-US" sz="800" kern="1200">
                        <a:solidFill>
                          <a:schemeClr val="tx1"/>
                        </a:solidFill>
                        <a:latin typeface="+mn-lt"/>
                        <a:ea typeface="+mn-ea"/>
                        <a:cs typeface="+mn-cs"/>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700644" y="973773"/>
          <a:ext cx="7837715" cy="4364478"/>
        </p:xfrm>
        <a:graphic>
          <a:graphicData uri="http://schemas.openxmlformats.org/drawingml/2006/table">
            <a:tbl>
              <a:tblPr/>
              <a:tblGrid>
                <a:gridCol w="2504223"/>
                <a:gridCol w="666261"/>
                <a:gridCol w="667112"/>
                <a:gridCol w="666261"/>
                <a:gridCol w="667112"/>
                <a:gridCol w="666261"/>
                <a:gridCol w="667112"/>
                <a:gridCol w="666261"/>
                <a:gridCol w="667112"/>
              </a:tblGrid>
              <a:tr h="247806">
                <a:tc>
                  <a:txBody>
                    <a:bodyPr/>
                    <a:lstStyle/>
                    <a:p>
                      <a:pPr algn="ctr">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gridSpan="2">
                  <a:txBody>
                    <a:bodyPr/>
                    <a:lstStyle/>
                    <a:p>
                      <a:pPr algn="ctr">
                        <a:lnSpc>
                          <a:spcPts val="1200"/>
                        </a:lnSpc>
                        <a:spcAft>
                          <a:spcPts val="0"/>
                        </a:spcAft>
                      </a:pPr>
                      <a:r>
                        <a:rPr lang="nl-BE" sz="1100">
                          <a:latin typeface="Arial"/>
                          <a:ea typeface="Times New Roman"/>
                          <a:cs typeface="Arial"/>
                        </a:rPr>
                        <a:t>DE</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FR</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NL</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BE</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47806">
                <a:tc>
                  <a:txBody>
                    <a:bodyPr/>
                    <a:lstStyle/>
                    <a:p>
                      <a:pPr algn="ctr">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smtClean="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806">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47806">
                <a:tc>
                  <a:txBody>
                    <a:bodyPr/>
                    <a:lstStyle/>
                    <a:p>
                      <a:pPr algn="just">
                        <a:lnSpc>
                          <a:spcPts val="1200"/>
                        </a:lnSpc>
                        <a:spcAft>
                          <a:spcPts val="0"/>
                        </a:spcAft>
                        <a:tabLst>
                          <a:tab pos="180340" algn="l"/>
                        </a:tabLst>
                      </a:pPr>
                      <a:r>
                        <a:rPr lang="fr-BE" sz="1100" smtClean="0">
                          <a:latin typeface="Arial"/>
                          <a:ea typeface="Times New Roman"/>
                          <a:cs typeface="Arial"/>
                        </a:rPr>
                        <a:t>Secteurs</a:t>
                      </a:r>
                      <a:r>
                        <a:rPr lang="fr-BE" sz="1100" baseline="0" smtClean="0">
                          <a:latin typeface="Arial"/>
                          <a:ea typeface="Times New Roman"/>
                          <a:cs typeface="Arial"/>
                        </a:rPr>
                        <a:t> sensibles à la conjoncture</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71,3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68,9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65,0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69,4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68,4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65,8</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a:t>
                      </a:r>
                      <a:r>
                        <a:rPr lang="nl-BE" sz="1100" smtClean="0">
                          <a:latin typeface="Arial"/>
                          <a:ea typeface="Times New Roman"/>
                          <a:cs typeface="Arial"/>
                        </a:rPr>
                        <a:t>Agriculture</a:t>
                      </a:r>
                      <a:r>
                        <a:rPr lang="nl-BE" sz="1100" baseline="0" smtClean="0">
                          <a:latin typeface="Arial"/>
                          <a:ea typeface="Times New Roman"/>
                          <a:cs typeface="Arial"/>
                        </a:rPr>
                        <a:t> </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Industrie</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22,7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18,6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18,2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0716">
                <a:tc>
                  <a:txBody>
                    <a:bodyPr/>
                    <a:lstStyle/>
                    <a:p>
                      <a:pPr marL="352425" indent="-352425">
                        <a:lnSpc>
                          <a:spcPts val="1200"/>
                        </a:lnSpc>
                        <a:spcAft>
                          <a:spcPts val="0"/>
                        </a:spcAft>
                        <a:tabLst>
                          <a:tab pos="355600" algn="l"/>
                        </a:tabLst>
                      </a:pPr>
                      <a:r>
                        <a:rPr lang="nl-BE" sz="1100">
                          <a:latin typeface="Arial"/>
                          <a:ea typeface="Times New Roman"/>
                          <a:cs typeface="Arial"/>
                        </a:rPr>
                        <a:t>	</a:t>
                      </a:r>
                      <a:r>
                        <a:rPr lang="nl-BE" sz="1100" smtClean="0">
                          <a:latin typeface="Arial"/>
                          <a:ea typeface="Times New Roman"/>
                          <a:cs typeface="Arial"/>
                        </a:rPr>
                        <a:t>dont: industrie manufacturière</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20,7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9,8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a:t>
                      </a:r>
                      <a:r>
                        <a:rPr lang="nl-BE" sz="1100" smtClean="0">
                          <a:latin typeface="Arial"/>
                          <a:ea typeface="Times New Roman"/>
                          <a:cs typeface="Arial"/>
                        </a:rPr>
                        <a:t>Construction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a:t>
                      </a:r>
                      <a:r>
                        <a:rPr lang="nl-BE" sz="1100" smtClean="0">
                          <a:latin typeface="Arial"/>
                          <a:ea typeface="Times New Roman"/>
                          <a:cs typeface="Arial"/>
                        </a:rPr>
                        <a:t>Services</a:t>
                      </a:r>
                      <a:r>
                        <a:rPr lang="nl-BE" sz="1100" baseline="0" smtClean="0">
                          <a:latin typeface="Arial"/>
                          <a:ea typeface="Times New Roman"/>
                          <a:cs typeface="Arial"/>
                        </a:rPr>
                        <a:t> marchands</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42,8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38,7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43,1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45,7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45,2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0658">
                <a:tc>
                  <a:txBody>
                    <a:bodyPr/>
                    <a:lstStyle/>
                    <a:p>
                      <a:pPr marL="352425" indent="-352425">
                        <a:lnSpc>
                          <a:spcPts val="1200"/>
                        </a:lnSpc>
                        <a:spcAft>
                          <a:spcPts val="0"/>
                        </a:spcAft>
                        <a:tabLst>
                          <a:tab pos="355600" algn="l"/>
                        </a:tabLst>
                      </a:pPr>
                      <a:r>
                        <a:rPr lang="nl-BE" sz="1100">
                          <a:latin typeface="Arial"/>
                          <a:ea typeface="Times New Roman"/>
                          <a:cs typeface="Arial"/>
                        </a:rPr>
                        <a:t>	</a:t>
                      </a:r>
                      <a:r>
                        <a:rPr lang="nl-BE" sz="1100" smtClean="0">
                          <a:latin typeface="Arial"/>
                          <a:ea typeface="Times New Roman"/>
                          <a:cs typeface="Arial"/>
                        </a:rPr>
                        <a:t>dont: services</a:t>
                      </a:r>
                      <a:r>
                        <a:rPr lang="nl-BE" sz="1100" baseline="0" smtClean="0">
                          <a:latin typeface="Arial"/>
                          <a:ea typeface="Times New Roman"/>
                          <a:cs typeface="Arial"/>
                        </a:rPr>
                        <a:t> aux entreprises</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96883">
                <a:tc>
                  <a:txBody>
                    <a:bodyPr/>
                    <a:lstStyle/>
                    <a:p>
                      <a:pPr algn="just">
                        <a:lnSpc>
                          <a:spcPts val="1200"/>
                        </a:lnSpc>
                        <a:spcAft>
                          <a:spcPts val="0"/>
                        </a:spcAft>
                        <a:tabLst>
                          <a:tab pos="180340" algn="l"/>
                        </a:tabLst>
                      </a:pPr>
                      <a:r>
                        <a:rPr lang="en-US" sz="1100" smtClean="0">
                          <a:latin typeface="Arial"/>
                          <a:ea typeface="Times New Roman"/>
                          <a:cs typeface="Times New Roman"/>
                        </a:rPr>
                        <a:t>Services</a:t>
                      </a:r>
                      <a:r>
                        <a:rPr lang="en-US" sz="1100" baseline="0" smtClean="0">
                          <a:latin typeface="Arial"/>
                          <a:ea typeface="Times New Roman"/>
                          <a:cs typeface="Times New Roman"/>
                        </a:rPr>
                        <a:t> non marchands</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28,7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31,1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35,0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30,6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31,6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l">
                        <a:lnSpc>
                          <a:spcPts val="1200"/>
                        </a:lnSpc>
                        <a:spcAft>
                          <a:spcPts val="0"/>
                        </a:spcAft>
                        <a:tabLst>
                          <a:tab pos="180340" algn="l"/>
                        </a:tabLst>
                      </a:pPr>
                      <a:r>
                        <a:rPr lang="nl-BE" sz="1100">
                          <a:latin typeface="Arial"/>
                          <a:ea typeface="Times New Roman"/>
                          <a:cs typeface="Arial"/>
                        </a:rPr>
                        <a:t>	</a:t>
                      </a:r>
                      <a:r>
                        <a:rPr lang="nl-BE" sz="1100" smtClean="0">
                          <a:latin typeface="Arial"/>
                          <a:ea typeface="Times New Roman"/>
                          <a:cs typeface="Arial"/>
                        </a:rPr>
                        <a:t>Administration</a:t>
                      </a:r>
                      <a:r>
                        <a:rPr lang="nl-BE" sz="1100" baseline="0" smtClean="0">
                          <a:latin typeface="Arial"/>
                          <a:ea typeface="Times New Roman"/>
                          <a:cs typeface="Arial"/>
                        </a:rPr>
                        <a:t> publique et    	éducation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17,9</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a:t>
                      </a:r>
                      <a:r>
                        <a:rPr lang="nl-BE" sz="1100" smtClean="0">
                          <a:latin typeface="Arial"/>
                          <a:ea typeface="Times New Roman"/>
                          <a:cs typeface="Arial"/>
                        </a:rPr>
                        <a:t>Soins</a:t>
                      </a:r>
                      <a:r>
                        <a:rPr lang="nl-BE" sz="1100" baseline="0" smtClean="0">
                          <a:latin typeface="Arial"/>
                          <a:ea typeface="Times New Roman"/>
                          <a:cs typeface="Arial"/>
                        </a:rPr>
                        <a:t> de santé</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9,0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11,8</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a:t>
                      </a:r>
                      <a:r>
                        <a:rPr lang="nl-BE" sz="1100" smtClean="0">
                          <a:latin typeface="Arial"/>
                          <a:ea typeface="Times New Roman"/>
                          <a:cs typeface="Arial"/>
                        </a:rPr>
                        <a:t>Autres services</a:t>
                      </a:r>
                      <a:r>
                        <a:rPr lang="nl-BE" sz="1100" baseline="30000" smtClean="0">
                          <a:latin typeface="Arial"/>
                          <a:ea typeface="Times New Roman"/>
                          <a:cs typeface="Arial"/>
                        </a:rPr>
                        <a:t>1</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4,5</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7749">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b="1" smtClean="0">
                          <a:latin typeface="Arial"/>
                          <a:ea typeface="Times New Roman"/>
                          <a:cs typeface="Arial"/>
                        </a:rPr>
                        <a:t>Total</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12</a:t>
            </a:fld>
            <a:endParaRPr lang="nl-NL" smtClean="0"/>
          </a:p>
        </p:txBody>
      </p:sp>
      <p:sp>
        <p:nvSpPr>
          <p:cNvPr id="5123" name="Rectangle 2"/>
          <p:cNvSpPr>
            <a:spLocks noGrp="1" noChangeArrowheads="1"/>
          </p:cNvSpPr>
          <p:nvPr>
            <p:ph type="title"/>
          </p:nvPr>
        </p:nvSpPr>
        <p:spPr>
          <a:xfrm>
            <a:off x="330200" y="71438"/>
            <a:ext cx="8078788" cy="373062"/>
          </a:xfrm>
        </p:spPr>
        <p:txBody>
          <a:bodyPr/>
          <a:lstStyle/>
          <a:p>
            <a:pPr eaLnBrk="1" hangingPunct="1"/>
            <a:r>
              <a:rPr lang="fr-BE" dirty="0" smtClean="0"/>
              <a:t>Soldes de financement et endettement des administrations publiques</a:t>
            </a:r>
          </a:p>
        </p:txBody>
      </p:sp>
      <p:sp>
        <p:nvSpPr>
          <p:cNvPr id="5124" name="Text Box 4"/>
          <p:cNvSpPr txBox="1">
            <a:spLocks noChangeArrowheads="1"/>
          </p:cNvSpPr>
          <p:nvPr/>
        </p:nvSpPr>
        <p:spPr bwMode="auto">
          <a:xfrm>
            <a:off x="327334" y="761265"/>
            <a:ext cx="8085137" cy="307777"/>
          </a:xfrm>
          <a:prstGeom prst="rect">
            <a:avLst/>
          </a:prstGeom>
          <a:noFill/>
          <a:ln w="9525">
            <a:noFill/>
            <a:miter lim="800000"/>
            <a:headEnd/>
            <a:tailEnd/>
          </a:ln>
        </p:spPr>
        <p:txBody>
          <a:bodyPr>
            <a:spAutoFit/>
          </a:bodyPr>
          <a:lstStyle/>
          <a:p>
            <a:r>
              <a:rPr lang="fr-BE" sz="1400" dirty="0" smtClean="0">
                <a:solidFill>
                  <a:srgbClr val="003366"/>
                </a:solidFill>
              </a:rPr>
              <a:t>(pourcentages du PIB)</a:t>
            </a:r>
            <a:endParaRPr lang="fr-BE" sz="1400" dirty="0">
              <a:solidFill>
                <a:srgbClr val="003366"/>
              </a:solidFill>
            </a:endParaRPr>
          </a:p>
        </p:txBody>
      </p:sp>
      <p:graphicFrame>
        <p:nvGraphicFramePr>
          <p:cNvPr id="6"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smtClean="0">
                          <a:ln>
                            <a:noFill/>
                          </a:ln>
                          <a:solidFill>
                            <a:schemeClr val="tx1"/>
                          </a:solidFill>
                          <a:effectLst/>
                          <a:latin typeface="Arial" charset="0"/>
                        </a:rPr>
                        <a:t>Sources: ICN, CE, BNB.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435307" y="1106185"/>
          <a:ext cx="7353301" cy="5128841"/>
        </p:xfrm>
        <a:graphic>
          <a:graphicData uri="http://schemas.openxmlformats.org/drawingml/2006/table">
            <a:tbl>
              <a:tblPr/>
              <a:tblGrid>
                <a:gridCol w="2600177"/>
                <a:gridCol w="902344"/>
                <a:gridCol w="1016886"/>
                <a:gridCol w="908504"/>
                <a:gridCol w="908504"/>
                <a:gridCol w="1016886"/>
              </a:tblGrid>
              <a:tr h="211153">
                <a:tc>
                  <a:txBody>
                    <a:bodyPr/>
                    <a:lstStyle/>
                    <a:p>
                      <a:endParaRPr lang="en-US" sz="110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1996</a:t>
                      </a:r>
                      <a:endParaRPr lang="en-US" sz="110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dirty="0">
                          <a:solidFill>
                            <a:srgbClr val="000000"/>
                          </a:solidFill>
                          <a:latin typeface="Arial"/>
                          <a:ea typeface="Times New Roman"/>
                          <a:cs typeface="Arial"/>
                        </a:rPr>
                        <a:t>2000</a:t>
                      </a:r>
                      <a:endParaRPr lang="en-US" sz="1100" dirty="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2005</a:t>
                      </a:r>
                      <a:endParaRPr lang="en-US" sz="110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2010</a:t>
                      </a:r>
                      <a:endParaRPr lang="en-US" sz="110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dirty="0" smtClean="0">
                          <a:solidFill>
                            <a:srgbClr val="000000"/>
                          </a:solidFill>
                          <a:latin typeface="Arial"/>
                          <a:ea typeface="Times New Roman"/>
                          <a:cs typeface="Arial"/>
                        </a:rPr>
                        <a:t>2011</a:t>
                      </a:r>
                      <a:endParaRPr lang="en-US" sz="1100" dirty="0">
                        <a:latin typeface="Arial"/>
                        <a:ea typeface="Times New Roman"/>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7972">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nl-BE"/>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11153">
                <a:tc gridSpan="3">
                  <a:txBody>
                    <a:bodyPr/>
                    <a:lstStyle/>
                    <a:p>
                      <a:pPr>
                        <a:lnSpc>
                          <a:spcPts val="1200"/>
                        </a:lnSpc>
                        <a:spcAft>
                          <a:spcPts val="0"/>
                        </a:spcAft>
                      </a:pPr>
                      <a:r>
                        <a:rPr lang="nl-BE" sz="1100" b="1" smtClean="0">
                          <a:solidFill>
                            <a:srgbClr val="000000"/>
                          </a:solidFill>
                          <a:latin typeface="Arial"/>
                          <a:ea typeface="Times New Roman"/>
                          <a:cs typeface="Arial"/>
                        </a:rPr>
                        <a:t>Solde de financement des administrations publiques</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nl-BE"/>
                    </a:p>
                  </a:txBody>
                  <a:tcPr/>
                </a:tc>
                <a:tc hMerge="1">
                  <a:txBody>
                    <a:bodyPr/>
                    <a:lstStyle/>
                    <a:p>
                      <a:endParaRPr lang="en-US"/>
                    </a:p>
                  </a:txBody>
                  <a:tcPr/>
                </a:tc>
                <a:tc>
                  <a:txBody>
                    <a:bodyPr/>
                    <a:lstStyle/>
                    <a:p>
                      <a:endParaRPr lang="en-US" sz="110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en-US" sz="110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Belgique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nSpc>
                          <a:spcPts val="1200"/>
                        </a:lnSpc>
                        <a:spcAft>
                          <a:spcPts val="0"/>
                        </a:spcAft>
                        <a:tabLst>
                          <a:tab pos="447675" algn="dec"/>
                        </a:tabLst>
                      </a:pPr>
                      <a:r>
                        <a:rPr lang="nl-BE" sz="1100" smtClean="0">
                          <a:solidFill>
                            <a:srgbClr val="000000"/>
                          </a:solidFill>
                          <a:latin typeface="Arial"/>
                          <a:ea typeface="Times New Roman"/>
                          <a:cs typeface="Arial"/>
                        </a:rPr>
                        <a:t>	-</a:t>
                      </a:r>
                      <a:r>
                        <a:rPr lang="nl-BE" sz="1100">
                          <a:solidFill>
                            <a:srgbClr val="000000"/>
                          </a:solidFill>
                          <a:latin typeface="Arial"/>
                          <a:ea typeface="Times New Roman"/>
                          <a:cs typeface="Arial"/>
                        </a:rPr>
                        <a:t>4,0</a:t>
                      </a:r>
                      <a:endParaRPr lang="en-US" sz="1100">
                        <a:latin typeface="Arial"/>
                        <a:ea typeface="Times New Roman"/>
                        <a:cs typeface="Times New Roman"/>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-3,7</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Allemagne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-1,0</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France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4,0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1,5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7,1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Pays-Bas</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1,9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-4,7</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i="1" smtClean="0">
                          <a:solidFill>
                            <a:srgbClr val="000000"/>
                          </a:solidFill>
                          <a:latin typeface="Arial"/>
                          <a:ea typeface="Times New Roman"/>
                          <a:cs typeface="Arial"/>
                        </a:rPr>
                        <a:t>moyenne</a:t>
                      </a:r>
                      <a:r>
                        <a:rPr lang="nl-BE" sz="1100" i="1" baseline="0" smtClean="0">
                          <a:solidFill>
                            <a:srgbClr val="000000"/>
                          </a:solidFill>
                          <a:latin typeface="Arial"/>
                          <a:ea typeface="Times New Roman"/>
                          <a:cs typeface="Arial"/>
                        </a:rPr>
                        <a:t> des trois pays voisins</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2,2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5,5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0988">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b="1" smtClean="0">
                          <a:solidFill>
                            <a:srgbClr val="000000"/>
                          </a:solidFill>
                          <a:latin typeface="Arial"/>
                          <a:ea typeface="Times New Roman"/>
                          <a:cs typeface="Arial"/>
                        </a:rPr>
                        <a:t>Solde primaire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Belgique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-0,4</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Allemagne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1,8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France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Pays-Bas</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5,6</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i="1" smtClean="0">
                          <a:solidFill>
                            <a:srgbClr val="000000"/>
                          </a:solidFill>
                          <a:latin typeface="Arial"/>
                          <a:ea typeface="Times New Roman"/>
                          <a:cs typeface="Arial"/>
                        </a:rPr>
                        <a:t>moyenne</a:t>
                      </a:r>
                      <a:r>
                        <a:rPr lang="nl-BE" sz="1100" i="1" baseline="0" smtClean="0">
                          <a:solidFill>
                            <a:srgbClr val="000000"/>
                          </a:solidFill>
                          <a:latin typeface="Arial"/>
                          <a:ea typeface="Times New Roman"/>
                          <a:cs typeface="Arial"/>
                        </a:rPr>
                        <a:t> des trois pays voisins</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27972">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b="1" smtClean="0">
                          <a:solidFill>
                            <a:srgbClr val="000000"/>
                          </a:solidFill>
                          <a:latin typeface="Arial"/>
                          <a:ea typeface="Times New Roman"/>
                          <a:cs typeface="Arial"/>
                        </a:rPr>
                        <a:t>Dette publique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Belgique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127,2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107,8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92,0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95,9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98,2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Allemagne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58,5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60,2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68,6</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83,0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81,2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France</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58,0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57,4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66,7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82,3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85,8</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smtClean="0">
                          <a:solidFill>
                            <a:srgbClr val="000000"/>
                          </a:solidFill>
                          <a:latin typeface="Arial"/>
                          <a:ea typeface="Times New Roman"/>
                          <a:cs typeface="Arial"/>
                        </a:rPr>
                        <a:t>Pays-Bas</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74,1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53,8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51,8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62,9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65,2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i="1" smtClean="0">
                          <a:solidFill>
                            <a:srgbClr val="000000"/>
                          </a:solidFill>
                          <a:latin typeface="Arial"/>
                          <a:ea typeface="Times New Roman"/>
                          <a:cs typeface="Arial"/>
                        </a:rPr>
                        <a:t>moyenne</a:t>
                      </a:r>
                      <a:r>
                        <a:rPr lang="nl-BE" sz="1100" i="1" baseline="0" smtClean="0">
                          <a:solidFill>
                            <a:srgbClr val="000000"/>
                          </a:solidFill>
                          <a:latin typeface="Arial"/>
                          <a:ea typeface="Times New Roman"/>
                          <a:cs typeface="Arial"/>
                        </a:rPr>
                        <a:t> des trois pays voisins</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63,5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57,1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62,4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76,1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77,4</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27972">
                <a:tc gridSpan="2">
                  <a:txBody>
                    <a:bodyPr/>
                    <a:lstStyle/>
                    <a:p>
                      <a:r>
                        <a:rPr lang="en-US" sz="1100" dirty="0" smtClean="0">
                          <a:latin typeface="Times"/>
                          <a:cs typeface="Times New Roman"/>
                        </a:rPr>
                        <a:t>	</a:t>
                      </a:r>
                      <a:endParaRPr lang="en-US" sz="110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BE"/>
                    </a:p>
                  </a:txBody>
                  <a:tcPr/>
                </a:tc>
                <a:tc>
                  <a:txBody>
                    <a:bodyPr/>
                    <a:lstStyle/>
                    <a:p>
                      <a:endParaRPr lang="en-US" sz="1100" dirty="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dirty="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13</a:t>
            </a:fld>
            <a:endParaRPr lang="fr-FR" dirty="0" smtClean="0"/>
          </a:p>
        </p:txBody>
      </p:sp>
      <p:sp>
        <p:nvSpPr>
          <p:cNvPr id="5123" name="Rectangle 2"/>
          <p:cNvSpPr>
            <a:spLocks noGrp="1" noChangeArrowheads="1"/>
          </p:cNvSpPr>
          <p:nvPr>
            <p:ph type="title"/>
          </p:nvPr>
        </p:nvSpPr>
        <p:spPr/>
        <p:txBody>
          <a:bodyPr/>
          <a:lstStyle/>
          <a:p>
            <a:pPr eaLnBrk="1" hangingPunct="1"/>
            <a:r>
              <a:rPr lang="fr-FR" dirty="0" smtClean="0"/>
              <a:t>Taux d'endettement du secteur privé et actifs financiers nets de l'ensemble des secteurs intérieurs</a:t>
            </a:r>
          </a:p>
        </p:txBody>
      </p:sp>
      <p:sp>
        <p:nvSpPr>
          <p:cNvPr id="5124" name="Text Box 4"/>
          <p:cNvSpPr txBox="1">
            <a:spLocks noChangeArrowheads="1"/>
          </p:cNvSpPr>
          <p:nvPr/>
        </p:nvSpPr>
        <p:spPr bwMode="auto">
          <a:xfrm>
            <a:off x="681038" y="722313"/>
            <a:ext cx="8085137" cy="307777"/>
          </a:xfrm>
          <a:prstGeom prst="rect">
            <a:avLst/>
          </a:prstGeom>
          <a:noFill/>
          <a:ln w="9525">
            <a:noFill/>
            <a:miter lim="800000"/>
            <a:headEnd/>
            <a:tailEnd/>
          </a:ln>
        </p:spPr>
        <p:txBody>
          <a:bodyPr>
            <a:spAutoFit/>
          </a:bodyPr>
          <a:lstStyle/>
          <a:p>
            <a:r>
              <a:rPr lang="fr-FR" sz="1400" dirty="0" smtClean="0">
                <a:solidFill>
                  <a:srgbClr val="003366"/>
                </a:solidFill>
              </a:rPr>
              <a:t>(pourcentages du PIB)</a:t>
            </a:r>
            <a:endParaRPr lang="fr-FR" sz="1400" dirty="0">
              <a:solidFill>
                <a:srgbClr val="003366"/>
              </a:solidFill>
            </a:endParaRPr>
          </a:p>
        </p:txBody>
      </p:sp>
      <p:graphicFrame>
        <p:nvGraphicFramePr>
          <p:cNvPr id="56473" name="Group 153"/>
          <p:cNvGraphicFramePr>
            <a:graphicFrameLocks noGrp="1"/>
          </p:cNvGraphicFramePr>
          <p:nvPr/>
        </p:nvGraphicFramePr>
        <p:xfrm>
          <a:off x="174625" y="6108944"/>
          <a:ext cx="7483475" cy="460512"/>
        </p:xfrm>
        <a:graphic>
          <a:graphicData uri="http://schemas.openxmlformats.org/drawingml/2006/table">
            <a:tbl>
              <a:tblPr/>
              <a:tblGrid>
                <a:gridCol w="7483475"/>
              </a:tblGrid>
              <a:tr h="120650">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0" noProof="0" dirty="0" smtClean="0">
                          <a:ln>
                            <a:noFill/>
                          </a:ln>
                          <a:solidFill>
                            <a:schemeClr val="tx1"/>
                          </a:solidFill>
                          <a:effectLst/>
                          <a:latin typeface="Arial" charset="0"/>
                        </a:rPr>
                        <a:t>Sources: CE, BNB.</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30000" noProof="0" dirty="0" smtClean="0">
                          <a:ln>
                            <a:noFill/>
                          </a:ln>
                          <a:solidFill>
                            <a:schemeClr val="tx1"/>
                          </a:solidFill>
                          <a:effectLst/>
                          <a:latin typeface="Arial" charset="0"/>
                        </a:rPr>
                        <a:t>1</a:t>
                      </a:r>
                      <a:r>
                        <a:rPr kumimoji="0" lang="fr-FR" sz="800" b="0" i="0" u="none" strike="noStrike" cap="none" normalizeH="0" baseline="0" noProof="0" dirty="0" smtClean="0">
                          <a:ln>
                            <a:noFill/>
                          </a:ln>
                          <a:solidFill>
                            <a:schemeClr val="tx1"/>
                          </a:solidFill>
                          <a:effectLst/>
                          <a:latin typeface="Arial" charset="0"/>
                        </a:rPr>
                        <a:t> 	Taux d'endettement brut consolidé.</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30000" noProof="0" dirty="0" smtClean="0">
                          <a:ln>
                            <a:noFill/>
                          </a:ln>
                          <a:solidFill>
                            <a:schemeClr val="tx1"/>
                          </a:solidFill>
                          <a:effectLst/>
                          <a:latin typeface="Arial" charset="0"/>
                        </a:rPr>
                        <a:t>2</a:t>
                      </a:r>
                      <a:r>
                        <a:rPr kumimoji="0" lang="fr-FR" sz="800" b="0" i="0" u="none" strike="noStrike" cap="none" normalizeH="0" baseline="0" noProof="0" dirty="0" smtClean="0">
                          <a:ln>
                            <a:noFill/>
                          </a:ln>
                          <a:solidFill>
                            <a:schemeClr val="tx1"/>
                          </a:solidFill>
                          <a:effectLst/>
                          <a:latin typeface="Arial" charset="0"/>
                        </a:rPr>
                        <a:t>	Différence entre les avoirs financiers et les engagements financiers des différents secteurs de l'économie. Lorsqu'elle est positive, cette différence correspond à 	des actifs financiers, vis-à-vis du reste du monde</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741410" y="1115001"/>
          <a:ext cx="7354839" cy="4974630"/>
        </p:xfrm>
        <a:graphic>
          <a:graphicData uri="http://schemas.openxmlformats.org/drawingml/2006/table">
            <a:tbl>
              <a:tblPr/>
              <a:tblGrid>
                <a:gridCol w="3455941"/>
                <a:gridCol w="1399042"/>
                <a:gridCol w="1249928"/>
                <a:gridCol w="1249928"/>
              </a:tblGrid>
              <a:tr h="224046">
                <a:tc>
                  <a:txBody>
                    <a:bodyPr/>
                    <a:lstStyle/>
                    <a:p>
                      <a:endParaRPr lang="fr-FR" sz="1100" noProof="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100" b="1" noProof="0" dirty="0" smtClean="0">
                          <a:solidFill>
                            <a:srgbClr val="000000"/>
                          </a:solidFill>
                          <a:latin typeface="Arial"/>
                          <a:ea typeface="Times New Roman"/>
                          <a:cs typeface="Arial"/>
                        </a:rPr>
                        <a:t>2000</a:t>
                      </a:r>
                      <a:endParaRPr lang="fr-FR" sz="1100" noProof="0" dirty="0">
                        <a:latin typeface="Arial"/>
                        <a:ea typeface="Times New Roman"/>
                        <a:cs typeface="Times New Roman"/>
                      </a:endParaRPr>
                    </a:p>
                  </a:txBody>
                  <a:tcPr marL="26939" marR="26939"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100" b="1" noProof="0" dirty="0" smtClean="0">
                          <a:solidFill>
                            <a:srgbClr val="000000"/>
                          </a:solidFill>
                          <a:latin typeface="Arial"/>
                          <a:ea typeface="Times New Roman"/>
                          <a:cs typeface="Arial"/>
                        </a:rPr>
                        <a:t>2005</a:t>
                      </a:r>
                      <a:endParaRPr lang="fr-FR" sz="1100" noProof="0" dirty="0">
                        <a:latin typeface="Arial"/>
                        <a:ea typeface="Times New Roman"/>
                        <a:cs typeface="Times New Roman"/>
                      </a:endParaRPr>
                    </a:p>
                  </a:txBody>
                  <a:tcPr marL="26939" marR="26939"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100" b="1" noProof="0" dirty="0" smtClean="0">
                          <a:solidFill>
                            <a:srgbClr val="000000"/>
                          </a:solidFill>
                          <a:latin typeface="Arial"/>
                          <a:ea typeface="Times New Roman"/>
                          <a:cs typeface="Arial"/>
                        </a:rPr>
                        <a:t>2010</a:t>
                      </a:r>
                      <a:endParaRPr lang="fr-FR" sz="1100" noProof="0" dirty="0">
                        <a:latin typeface="Arial"/>
                        <a:ea typeface="Times New Roman"/>
                        <a:cs typeface="Times New Roman"/>
                      </a:endParaRPr>
                    </a:p>
                  </a:txBody>
                  <a:tcPr marL="26939" marR="26939"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5786">
                <a:tc>
                  <a:txBody>
                    <a:bodyPr/>
                    <a:lstStyle/>
                    <a:p>
                      <a:endParaRPr lang="fr-FR" sz="1100" noProof="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100" noProof="0" dirty="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100" noProof="0" dirty="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100" noProof="0" dirty="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24046">
                <a:tc>
                  <a:txBody>
                    <a:bodyPr/>
                    <a:lstStyle/>
                    <a:p>
                      <a:pPr>
                        <a:lnSpc>
                          <a:spcPts val="1200"/>
                        </a:lnSpc>
                        <a:spcAft>
                          <a:spcPts val="0"/>
                        </a:spcAft>
                      </a:pPr>
                      <a:r>
                        <a:rPr lang="fr-FR" sz="1100" b="1" noProof="0" dirty="0" smtClean="0">
                          <a:solidFill>
                            <a:srgbClr val="000000"/>
                          </a:solidFill>
                          <a:latin typeface="Arial"/>
                          <a:ea typeface="Times New Roman"/>
                          <a:cs typeface="Arial"/>
                        </a:rPr>
                        <a:t>Taux d'endettement des entreprises non financières</a:t>
                      </a:r>
                      <a:r>
                        <a:rPr lang="fr-FR" sz="1100" b="1" baseline="30000" noProof="0" dirty="0" smtClean="0">
                          <a:solidFill>
                            <a:srgbClr val="000000"/>
                          </a:solidFill>
                          <a:latin typeface="Arial"/>
                          <a:ea typeface="Times New Roman"/>
                          <a:cs typeface="Arial"/>
                        </a:rPr>
                        <a:t>1</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fr-FR" sz="1100" noProof="0" dirty="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fr-FR" sz="1100" noProof="0" dirty="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fr-FR" sz="1100" noProof="0" dirty="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Belgique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nSpc>
                          <a:spcPts val="1200"/>
                        </a:lnSpc>
                        <a:spcAft>
                          <a:spcPts val="0"/>
                        </a:spcAft>
                        <a:tabLst>
                          <a:tab pos="714375" algn="dec"/>
                        </a:tabLst>
                      </a:pPr>
                      <a:r>
                        <a:rPr lang="fr-FR" sz="1100" noProof="0" dirty="0" smtClean="0">
                          <a:solidFill>
                            <a:srgbClr val="000000"/>
                          </a:solidFill>
                          <a:latin typeface="Arial"/>
                          <a:ea typeface="Times New Roman"/>
                          <a:cs typeface="Arial"/>
                        </a:rPr>
                        <a:t>	71,7</a:t>
                      </a:r>
                      <a:endParaRPr lang="fr-FR" sz="1100" noProof="0" dirty="0">
                        <a:latin typeface="Arial"/>
                        <a:ea typeface="Times New Roman"/>
                        <a:cs typeface="Times New Roman"/>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65,0</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77,0</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Allemagne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54,2</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51,2</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50,2</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France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65,8</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68,8</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82,3</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Pays-Bas</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99,5</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94,7</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94,9</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i="1" noProof="0" dirty="0" smtClean="0">
                          <a:solidFill>
                            <a:srgbClr val="000000"/>
                          </a:solidFill>
                          <a:latin typeface="Arial"/>
                          <a:ea typeface="Times New Roman"/>
                          <a:cs typeface="Arial"/>
                        </a:rPr>
                        <a:t>moyenne</a:t>
                      </a:r>
                      <a:r>
                        <a:rPr lang="fr-FR" sz="1100" i="1" baseline="0" noProof="0" dirty="0" smtClean="0">
                          <a:solidFill>
                            <a:srgbClr val="000000"/>
                          </a:solidFill>
                          <a:latin typeface="Arial"/>
                          <a:ea typeface="Times New Roman"/>
                          <a:cs typeface="Arial"/>
                        </a:rPr>
                        <a:t> des trois pays voisins</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73,2</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71,6</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75,8</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35786">
                <a:tc>
                  <a:txBody>
                    <a:bodyPr/>
                    <a:lstStyle/>
                    <a:p>
                      <a:r>
                        <a:rPr lang="fr-FR" sz="1100" noProof="0" dirty="0" smtClean="0">
                          <a:latin typeface="Times"/>
                          <a:cs typeface="Times New Roman"/>
                        </a:rPr>
                        <a:t>		</a:t>
                      </a:r>
                      <a:endParaRPr lang="fr-FR" sz="1100" noProof="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nSpc>
                          <a:spcPts val="1200"/>
                        </a:lnSpc>
                        <a:spcAft>
                          <a:spcPts val="0"/>
                        </a:spcAft>
                      </a:pPr>
                      <a:r>
                        <a:rPr lang="fr-FR" sz="1100" b="1" noProof="0" dirty="0" smtClean="0">
                          <a:solidFill>
                            <a:srgbClr val="000000"/>
                          </a:solidFill>
                          <a:latin typeface="Arial"/>
                          <a:ea typeface="Times New Roman"/>
                          <a:cs typeface="Arial"/>
                        </a:rPr>
                        <a:t>Taux d'endettement</a:t>
                      </a:r>
                      <a:r>
                        <a:rPr lang="fr-FR" sz="1100" b="1" baseline="0" noProof="0" dirty="0" smtClean="0">
                          <a:solidFill>
                            <a:srgbClr val="000000"/>
                          </a:solidFill>
                          <a:latin typeface="Arial"/>
                          <a:ea typeface="Times New Roman"/>
                          <a:cs typeface="Arial"/>
                        </a:rPr>
                        <a:t> des ménages</a:t>
                      </a:r>
                      <a:r>
                        <a:rPr lang="fr-FR" sz="1100" b="1" baseline="30000" noProof="0" dirty="0" smtClean="0">
                          <a:solidFill>
                            <a:srgbClr val="000000"/>
                          </a:solidFill>
                          <a:latin typeface="Arial"/>
                          <a:ea typeface="Times New Roman"/>
                          <a:cs typeface="Arial"/>
                        </a:rPr>
                        <a:t>1</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Belgique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39,7</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43,0</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53,0</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Allemagne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54,2</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51,2</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50,2</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France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35,4</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43,1</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55,1</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0488">
                <a:tc>
                  <a:txBody>
                    <a:bodyPr/>
                    <a:lstStyle/>
                    <a:p>
                      <a:pPr algn="just">
                        <a:lnSpc>
                          <a:spcPts val="1200"/>
                        </a:lnSpc>
                        <a:spcAft>
                          <a:spcPts val="0"/>
                        </a:spcAft>
                      </a:pPr>
                      <a:r>
                        <a:rPr lang="fr-FR" sz="1100" noProof="0" dirty="0" smtClean="0">
                          <a:solidFill>
                            <a:srgbClr val="000000"/>
                          </a:solidFill>
                          <a:latin typeface="Arial"/>
                          <a:ea typeface="Times New Roman"/>
                          <a:cs typeface="Arial"/>
                        </a:rPr>
                        <a:t>Pays-Bas</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87,0</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114,1</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127,1</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i="1" noProof="0" dirty="0" smtClean="0">
                          <a:solidFill>
                            <a:srgbClr val="000000"/>
                          </a:solidFill>
                          <a:latin typeface="Arial"/>
                          <a:ea typeface="Times New Roman"/>
                          <a:cs typeface="Arial"/>
                        </a:rPr>
                        <a:t>moyenne</a:t>
                      </a:r>
                      <a:r>
                        <a:rPr lang="fr-FR" sz="1100" i="1" baseline="0" noProof="0" dirty="0" smtClean="0">
                          <a:solidFill>
                            <a:srgbClr val="000000"/>
                          </a:solidFill>
                          <a:latin typeface="Arial"/>
                          <a:ea typeface="Times New Roman"/>
                          <a:cs typeface="Arial"/>
                        </a:rPr>
                        <a:t> </a:t>
                      </a:r>
                      <a:r>
                        <a:rPr lang="fr-FR" sz="1100" i="1" baseline="0" noProof="0" smtClean="0">
                          <a:solidFill>
                            <a:srgbClr val="000000"/>
                          </a:solidFill>
                          <a:latin typeface="Arial"/>
                          <a:ea typeface="Times New Roman"/>
                          <a:cs typeface="Arial"/>
                        </a:rPr>
                        <a:t>des trois pays </a:t>
                      </a:r>
                      <a:r>
                        <a:rPr lang="fr-FR" sz="1100" i="1" baseline="0" noProof="0" dirty="0" smtClean="0">
                          <a:solidFill>
                            <a:srgbClr val="000000"/>
                          </a:solidFill>
                          <a:latin typeface="Arial"/>
                          <a:ea typeface="Times New Roman"/>
                          <a:cs typeface="Arial"/>
                        </a:rPr>
                        <a:t>voisins</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58,9</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69,5</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77,5</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35786">
                <a:tc>
                  <a:txBody>
                    <a:bodyPr/>
                    <a:lstStyle/>
                    <a:p>
                      <a:endParaRPr lang="fr-FR" sz="1100" noProof="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gridSpan="2">
                  <a:txBody>
                    <a:bodyPr/>
                    <a:lstStyle/>
                    <a:p>
                      <a:pPr algn="just">
                        <a:lnSpc>
                          <a:spcPts val="1200"/>
                        </a:lnSpc>
                        <a:spcAft>
                          <a:spcPts val="0"/>
                        </a:spcAft>
                      </a:pPr>
                      <a:r>
                        <a:rPr lang="fr-FR" sz="1100" b="1" noProof="0" dirty="0" smtClean="0">
                          <a:solidFill>
                            <a:srgbClr val="000000"/>
                          </a:solidFill>
                          <a:latin typeface="Arial"/>
                          <a:ea typeface="Times New Roman"/>
                          <a:cs typeface="Arial"/>
                        </a:rPr>
                        <a:t>Actifs financiers nets de l'ensemble des secteurs intérieurs</a:t>
                      </a:r>
                      <a:r>
                        <a:rPr lang="fr-FR" sz="1100" b="1" baseline="30000" noProof="0" dirty="0" smtClean="0">
                          <a:solidFill>
                            <a:srgbClr val="000000"/>
                          </a:solidFill>
                          <a:latin typeface="Arial"/>
                          <a:ea typeface="Times New Roman"/>
                          <a:cs typeface="Arial"/>
                        </a:rPr>
                        <a:t>2</a:t>
                      </a:r>
                      <a:endParaRPr lang="fr-FR" sz="1100" baseline="300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pPr marL="0" algn="l" defTabSz="914400" rtl="0" eaLnBrk="1" latinLnBrk="0" hangingPunct="1">
                        <a:lnSpc>
                          <a:spcPts val="1200"/>
                        </a:lnSpc>
                        <a:spcAft>
                          <a:spcPts val="0"/>
                        </a:spcAft>
                        <a:tabLst>
                          <a:tab pos="714375"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Belgique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63,0</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16,8</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13,8</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Allemagne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-0,8</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11,4</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16,2</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France</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14,5</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-3,0</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-16,9</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noProof="0" dirty="0" smtClean="0">
                          <a:solidFill>
                            <a:srgbClr val="000000"/>
                          </a:solidFill>
                          <a:latin typeface="Arial"/>
                          <a:ea typeface="Times New Roman"/>
                          <a:cs typeface="Arial"/>
                        </a:rPr>
                        <a:t>Pays-Bas</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-14,8</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27,4</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76,3</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4046">
                <a:tc>
                  <a:txBody>
                    <a:bodyPr/>
                    <a:lstStyle/>
                    <a:p>
                      <a:pPr algn="just">
                        <a:lnSpc>
                          <a:spcPts val="1200"/>
                        </a:lnSpc>
                        <a:spcAft>
                          <a:spcPts val="0"/>
                        </a:spcAft>
                      </a:pPr>
                      <a:r>
                        <a:rPr lang="fr-FR" sz="1100" i="1" noProof="0" dirty="0" smtClean="0">
                          <a:solidFill>
                            <a:srgbClr val="000000"/>
                          </a:solidFill>
                          <a:latin typeface="Arial"/>
                          <a:ea typeface="Times New Roman"/>
                          <a:cs typeface="Arial"/>
                        </a:rPr>
                        <a:t>moyenne</a:t>
                      </a:r>
                      <a:r>
                        <a:rPr lang="fr-FR" sz="1100" i="1" baseline="0" noProof="0" dirty="0" smtClean="0">
                          <a:solidFill>
                            <a:srgbClr val="000000"/>
                          </a:solidFill>
                          <a:latin typeface="Arial"/>
                          <a:ea typeface="Times New Roman"/>
                          <a:cs typeface="Arial"/>
                        </a:rPr>
                        <a:t> des trois pays voisins</a:t>
                      </a:r>
                      <a:endParaRPr lang="fr-FR" sz="1100" noProof="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fr-FR" sz="1100" kern="1200" noProof="0" dirty="0" smtClean="0">
                          <a:solidFill>
                            <a:srgbClr val="000000"/>
                          </a:solidFill>
                          <a:latin typeface="Arial"/>
                          <a:ea typeface="Times New Roman"/>
                          <a:cs typeface="Arial"/>
                        </a:rPr>
                        <a:t>	-0,3</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11,9</a:t>
                      </a:r>
                      <a:endParaRPr lang="fr-FR" sz="1100" kern="1200" noProof="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fr-FR" sz="1100" kern="1200" noProof="0" dirty="0" smtClean="0">
                          <a:solidFill>
                            <a:srgbClr val="000000"/>
                          </a:solidFill>
                          <a:latin typeface="Arial"/>
                          <a:ea typeface="Times New Roman"/>
                          <a:cs typeface="Arial"/>
                        </a:rPr>
                        <a:t>	25,2</a:t>
                      </a:r>
                      <a:endParaRPr lang="fr-FR" sz="1100" kern="1200" noProof="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35786">
                <a:tc>
                  <a:txBody>
                    <a:bodyPr/>
                    <a:lstStyle/>
                    <a:p>
                      <a:endParaRPr lang="fr-FR" sz="1100" noProof="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100" noProof="0" dirty="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100" noProof="0" dirty="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100" noProof="0" dirty="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121920"/>
            <a:ext cx="8078787" cy="708660"/>
          </a:xfrm>
        </p:spPr>
        <p:txBody>
          <a:bodyPr/>
          <a:lstStyle/>
          <a:p>
            <a:pPr>
              <a:spcBef>
                <a:spcPts val="0"/>
              </a:spcBef>
            </a:pPr>
            <a:r>
              <a:rPr lang="fr-BE" sz="2400" dirty="0" smtClean="0"/>
              <a:t>Solde courant de la Belgique</a:t>
            </a:r>
            <a:br>
              <a:rPr lang="fr-BE" sz="2400" dirty="0" smtClean="0"/>
            </a:br>
            <a:r>
              <a:rPr lang="fr-BE" sz="1400" b="0" dirty="0" smtClean="0"/>
              <a:t>(pourcentages du PIB) </a:t>
            </a:r>
            <a:endParaRPr lang="fr-BE" sz="1400" dirty="0"/>
          </a:p>
        </p:txBody>
      </p:sp>
      <p:sp>
        <p:nvSpPr>
          <p:cNvPr id="7" name="TextBox 6"/>
          <p:cNvSpPr txBox="1"/>
          <p:nvPr/>
        </p:nvSpPr>
        <p:spPr>
          <a:xfrm>
            <a:off x="4715256" y="1143302"/>
            <a:ext cx="2636519" cy="338554"/>
          </a:xfrm>
          <a:prstGeom prst="rect">
            <a:avLst/>
          </a:prstGeom>
          <a:noFill/>
        </p:spPr>
        <p:txBody>
          <a:bodyPr wrap="square" rtlCol="0">
            <a:spAutoFit/>
          </a:bodyPr>
          <a:lstStyle/>
          <a:p>
            <a:r>
              <a:rPr lang="fr-BE" sz="1600" dirty="0" smtClean="0"/>
              <a:t>Évolution</a:t>
            </a:r>
          </a:p>
        </p:txBody>
      </p:sp>
      <p:graphicFrame>
        <p:nvGraphicFramePr>
          <p:cNvPr id="9" name="Chart 8"/>
          <p:cNvGraphicFramePr/>
          <p:nvPr/>
        </p:nvGraphicFramePr>
        <p:xfrm>
          <a:off x="4366727" y="1436914"/>
          <a:ext cx="4320073" cy="4879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373223" y="1427583"/>
          <a:ext cx="3685593" cy="33216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00075" y="1137206"/>
            <a:ext cx="2838877" cy="338554"/>
          </a:xfrm>
          <a:prstGeom prst="rect">
            <a:avLst/>
          </a:prstGeom>
          <a:noFill/>
        </p:spPr>
        <p:txBody>
          <a:bodyPr wrap="square" rtlCol="0">
            <a:spAutoFit/>
          </a:bodyPr>
          <a:lstStyle/>
          <a:p>
            <a:r>
              <a:rPr lang="fr-BE" sz="1600" dirty="0" smtClean="0"/>
              <a:t>Comparaison internationale</a:t>
            </a:r>
            <a:endParaRPr lang="fr-BE" sz="1600" dirty="0"/>
          </a:p>
        </p:txBody>
      </p:sp>
      <p:graphicFrame>
        <p:nvGraphicFramePr>
          <p:cNvPr id="12" name="Group 153"/>
          <p:cNvGraphicFramePr>
            <a:graphicFrameLocks noGrp="1"/>
          </p:cNvGraphicFramePr>
          <p:nvPr/>
        </p:nvGraphicFramePr>
        <p:xfrm>
          <a:off x="193675" y="6385169"/>
          <a:ext cx="7483475" cy="131328"/>
        </p:xfrm>
        <a:graphic>
          <a:graphicData uri="http://schemas.openxmlformats.org/drawingml/2006/table">
            <a:tbl>
              <a:tblPr/>
              <a:tblGrid>
                <a:gridCol w="7483475"/>
              </a:tblGrid>
              <a:tr h="120650">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dirty="0" err="1" smtClean="0">
                          <a:ln>
                            <a:noFill/>
                          </a:ln>
                          <a:solidFill>
                            <a:schemeClr val="tx1"/>
                          </a:solidFill>
                          <a:effectLst/>
                          <a:latin typeface="Arial" charset="0"/>
                        </a:rPr>
                        <a:t>Sources</a:t>
                      </a:r>
                      <a:r>
                        <a:rPr kumimoji="0" lang="nl-BE" sz="800" b="0" i="0" u="none" strike="noStrike" cap="none" normalizeH="0" baseline="0" dirty="0" smtClean="0">
                          <a:ln>
                            <a:noFill/>
                          </a:ln>
                          <a:solidFill>
                            <a:schemeClr val="tx1"/>
                          </a:solidFill>
                          <a:effectLst/>
                          <a:latin typeface="Arial" charset="0"/>
                        </a:rPr>
                        <a:t>: CE, ICN, BNB.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
        <p:nvSpPr>
          <p:cNvPr id="8" name="Slide Number Placeholder 3"/>
          <p:cNvSpPr>
            <a:spLocks noGrp="1"/>
          </p:cNvSpPr>
          <p:nvPr>
            <p:ph type="sldNum" sz="quarter" idx="4294967295"/>
          </p:nvPr>
        </p:nvSpPr>
        <p:spPr>
          <a:xfrm>
            <a:off x="254000" y="6594475"/>
            <a:ext cx="801688" cy="263525"/>
          </a:xfrm>
          <a:prstGeom prst="rect">
            <a:avLst/>
          </a:prstGeom>
          <a:noFill/>
        </p:spPr>
        <p:txBody>
          <a:bodyPr/>
          <a:lstStyle/>
          <a:p>
            <a:pPr algn="ctr"/>
            <a:fld id="{775E68E3-F725-4C31-A3BD-EB3B406A9D91}" type="slidenum">
              <a:rPr lang="nl-NL" sz="1200" b="1" smtClean="0"/>
              <a:pPr algn="ctr"/>
              <a:t>14</a:t>
            </a:fld>
            <a:endParaRPr lang="nl-NL" sz="12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15</a:t>
            </a:fld>
            <a:endParaRPr lang="fr-FR" dirty="0" smtClean="0"/>
          </a:p>
        </p:txBody>
      </p:sp>
      <p:sp>
        <p:nvSpPr>
          <p:cNvPr id="5123" name="Rectangle 2"/>
          <p:cNvSpPr>
            <a:spLocks noGrp="1" noChangeArrowheads="1"/>
          </p:cNvSpPr>
          <p:nvPr>
            <p:ph type="title"/>
          </p:nvPr>
        </p:nvSpPr>
        <p:spPr>
          <a:xfrm>
            <a:off x="635000" y="71437"/>
            <a:ext cx="8078788" cy="738187"/>
          </a:xfrm>
        </p:spPr>
        <p:txBody>
          <a:bodyPr/>
          <a:lstStyle/>
          <a:p>
            <a:pPr eaLnBrk="1" hangingPunct="1"/>
            <a:r>
              <a:rPr lang="fr-BE" dirty="0" smtClean="0"/>
              <a:t>La compétitivité extérieure: parts de marché à l'exportation de biens et services</a:t>
            </a:r>
          </a:p>
        </p:txBody>
      </p:sp>
      <p:sp>
        <p:nvSpPr>
          <p:cNvPr id="5124" name="Text Box 4"/>
          <p:cNvSpPr txBox="1">
            <a:spLocks noChangeArrowheads="1"/>
          </p:cNvSpPr>
          <p:nvPr/>
        </p:nvSpPr>
        <p:spPr bwMode="auto">
          <a:xfrm>
            <a:off x="633413" y="827088"/>
            <a:ext cx="8085137" cy="307777"/>
          </a:xfrm>
          <a:prstGeom prst="rect">
            <a:avLst/>
          </a:prstGeom>
          <a:noFill/>
          <a:ln w="9525">
            <a:noFill/>
            <a:miter lim="800000"/>
            <a:headEnd/>
            <a:tailEnd/>
          </a:ln>
        </p:spPr>
        <p:txBody>
          <a:bodyPr>
            <a:spAutoFit/>
          </a:bodyPr>
          <a:lstStyle/>
          <a:p>
            <a:r>
              <a:rPr lang="fr-FR" sz="1400" dirty="0" smtClean="0">
                <a:solidFill>
                  <a:srgbClr val="003366"/>
                </a:solidFill>
              </a:rPr>
              <a:t>(pourcentages de variation annuelle moyenne)</a:t>
            </a:r>
            <a:endParaRPr lang="fr-FR" sz="1400" dirty="0">
              <a:solidFill>
                <a:srgbClr val="003366"/>
              </a:solidFill>
            </a:endParaRPr>
          </a:p>
        </p:txBody>
      </p:sp>
      <p:graphicFrame>
        <p:nvGraphicFramePr>
          <p:cNvPr id="6" name="Group 153"/>
          <p:cNvGraphicFramePr>
            <a:graphicFrameLocks noGrp="1"/>
          </p:cNvGraphicFramePr>
          <p:nvPr/>
        </p:nvGraphicFramePr>
        <p:xfrm>
          <a:off x="4032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0" noProof="0" dirty="0" smtClean="0">
                          <a:ln>
                            <a:noFill/>
                          </a:ln>
                          <a:solidFill>
                            <a:schemeClr val="tx1"/>
                          </a:solidFill>
                          <a:effectLst/>
                          <a:latin typeface="Arial" charset="0"/>
                        </a:rPr>
                        <a:t>Sources: CNUCED, Eurostat, ICN.</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620478" y="2076572"/>
          <a:ext cx="7951947" cy="2234169"/>
        </p:xfrm>
        <a:graphic>
          <a:graphicData uri="http://schemas.openxmlformats.org/drawingml/2006/table">
            <a:tbl>
              <a:tblPr/>
              <a:tblGrid>
                <a:gridCol w="957254"/>
                <a:gridCol w="829453"/>
                <a:gridCol w="901700"/>
                <a:gridCol w="856183"/>
                <a:gridCol w="863701"/>
                <a:gridCol w="150798"/>
                <a:gridCol w="776287"/>
                <a:gridCol w="901700"/>
                <a:gridCol w="836971"/>
                <a:gridCol w="877900"/>
              </a:tblGrid>
              <a:tr h="319167">
                <a:tc>
                  <a:txBody>
                    <a:bodyPr/>
                    <a:lstStyle/>
                    <a:p>
                      <a:endParaRPr lang="fr-FR" sz="1200" noProof="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nSpc>
                          <a:spcPts val="1200"/>
                        </a:lnSpc>
                        <a:spcAft>
                          <a:spcPts val="0"/>
                        </a:spcAft>
                      </a:pPr>
                      <a:r>
                        <a:rPr lang="fr-FR" sz="1200" b="1" noProof="0" smtClean="0">
                          <a:latin typeface="Arial"/>
                          <a:ea typeface="Times New Roman"/>
                          <a:cs typeface="Arial"/>
                        </a:rPr>
                        <a:t> Volume</a:t>
                      </a:r>
                      <a:endParaRPr lang="fr-FR" sz="1200" noProof="0">
                        <a:latin typeface="Arial"/>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fr-FR" sz="1200" noProof="0" dirty="0">
                        <a:latin typeface="Times"/>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nSpc>
                          <a:spcPts val="1200"/>
                        </a:lnSpc>
                        <a:spcAft>
                          <a:spcPts val="0"/>
                        </a:spcAft>
                      </a:pPr>
                      <a:r>
                        <a:rPr lang="fr-FR" sz="1200" b="1" noProof="0" dirty="0" smtClean="0">
                          <a:latin typeface="Arial"/>
                          <a:ea typeface="Times New Roman"/>
                          <a:cs typeface="Arial"/>
                        </a:rPr>
                        <a:t> Valeur</a:t>
                      </a:r>
                      <a:endParaRPr lang="fr-FR" sz="1200" noProof="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9167">
                <a:tc>
                  <a:txBody>
                    <a:bodyPr/>
                    <a:lstStyle/>
                    <a:p>
                      <a:endParaRPr lang="fr-FR" sz="1200" noProof="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smtClean="0">
                          <a:latin typeface="Arial"/>
                          <a:ea typeface="Times New Roman"/>
                          <a:cs typeface="Arial"/>
                        </a:rPr>
                        <a:t>Belgique</a:t>
                      </a:r>
                      <a:endParaRPr lang="fr-FR" sz="1200" noProof="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smtClean="0">
                          <a:latin typeface="Arial"/>
                          <a:ea typeface="Times New Roman"/>
                          <a:cs typeface="Arial"/>
                        </a:rPr>
                        <a:t>Allemagne</a:t>
                      </a:r>
                      <a:endParaRPr lang="fr-FR" sz="1200" noProof="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smtClean="0">
                          <a:latin typeface="Arial"/>
                          <a:ea typeface="Times New Roman"/>
                          <a:cs typeface="Arial"/>
                        </a:rPr>
                        <a:t>France</a:t>
                      </a:r>
                      <a:endParaRPr lang="fr-FR" sz="1200" noProof="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smtClean="0">
                          <a:latin typeface="Arial"/>
                          <a:ea typeface="Times New Roman"/>
                          <a:cs typeface="Arial"/>
                        </a:rPr>
                        <a:t>Pays-Bas</a:t>
                      </a:r>
                      <a:endParaRPr lang="fr-FR" sz="1200" noProof="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dirty="0" smtClean="0">
                          <a:latin typeface="Arial"/>
                          <a:ea typeface="Times New Roman"/>
                          <a:cs typeface="Arial"/>
                        </a:rPr>
                        <a:t>Belgique</a:t>
                      </a:r>
                      <a:endParaRPr lang="fr-FR" sz="1200" noProof="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dirty="0" smtClean="0">
                          <a:latin typeface="Arial"/>
                          <a:ea typeface="Times New Roman"/>
                          <a:cs typeface="Arial"/>
                        </a:rPr>
                        <a:t>Allemagne</a:t>
                      </a:r>
                      <a:endParaRPr lang="fr-FR" sz="1200" noProof="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dirty="0" smtClean="0">
                          <a:latin typeface="Arial"/>
                          <a:ea typeface="Times New Roman"/>
                          <a:cs typeface="Arial"/>
                        </a:rPr>
                        <a:t>France</a:t>
                      </a:r>
                      <a:endParaRPr lang="fr-FR" sz="1200" noProof="0" dirty="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200" b="1" noProof="0" dirty="0" smtClean="0">
                          <a:latin typeface="Arial"/>
                          <a:ea typeface="Times New Roman"/>
                          <a:cs typeface="Arial"/>
                        </a:rPr>
                        <a:t>Pays-Bas</a:t>
                      </a:r>
                      <a:endParaRPr lang="fr-FR" sz="1200" noProof="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9167">
                <a:tc>
                  <a:txBody>
                    <a:bodyPr/>
                    <a:lstStyle/>
                    <a:p>
                      <a:endParaRPr lang="fr-FR" sz="1200" noProof="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319167">
                <a:tc>
                  <a:txBody>
                    <a:bodyPr/>
                    <a:lstStyle/>
                    <a:p>
                      <a:pPr algn="just">
                        <a:lnSpc>
                          <a:spcPts val="1200"/>
                        </a:lnSpc>
                        <a:spcAft>
                          <a:spcPts val="0"/>
                        </a:spcAft>
                      </a:pPr>
                      <a:r>
                        <a:rPr lang="fr-FR" sz="1200" noProof="0" smtClean="0">
                          <a:latin typeface="Arial"/>
                          <a:ea typeface="Times New Roman"/>
                          <a:cs typeface="Arial"/>
                        </a:rPr>
                        <a:t>1995-2010</a:t>
                      </a:r>
                      <a:endParaRPr lang="fr-FR"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200" noProof="0" smtClean="0">
                          <a:latin typeface="Arial"/>
                          <a:ea typeface="Times New Roman"/>
                          <a:cs typeface="Arial"/>
                        </a:rPr>
                        <a:t>-1,3</a:t>
                      </a:r>
                      <a:endParaRPr lang="fr-FR"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smtClean="0">
                          <a:latin typeface="Arial"/>
                          <a:ea typeface="Times New Roman"/>
                          <a:cs typeface="Arial"/>
                        </a:rPr>
                        <a:t>1,1</a:t>
                      </a:r>
                      <a:endParaRPr lang="fr-FR"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smtClean="0">
                          <a:latin typeface="Arial"/>
                          <a:ea typeface="Times New Roman"/>
                          <a:cs typeface="Arial"/>
                        </a:rPr>
                        <a:t>-1,7</a:t>
                      </a:r>
                      <a:endParaRPr lang="fr-FR"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smtClean="0">
                          <a:latin typeface="Arial"/>
                          <a:ea typeface="Times New Roman"/>
                          <a:cs typeface="Arial"/>
                        </a:rPr>
                        <a:t>0,2</a:t>
                      </a:r>
                      <a:endParaRPr lang="fr-FR"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-2,3</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-0,7</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-3,1</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-0,2</a:t>
                      </a:r>
                      <a:endParaRPr lang="fr-FR" sz="1200" noProof="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19167">
                <a:tc>
                  <a:txBody>
                    <a:bodyPr/>
                    <a:lstStyle/>
                    <a:p>
                      <a:pPr algn="just">
                        <a:lnSpc>
                          <a:spcPts val="1200"/>
                        </a:lnSpc>
                        <a:spcAft>
                          <a:spcPts val="0"/>
                        </a:spcAft>
                      </a:pPr>
                      <a:r>
                        <a:rPr lang="fr-FR" sz="1200" noProof="0" smtClean="0">
                          <a:latin typeface="Arial"/>
                          <a:ea typeface="Times New Roman"/>
                          <a:cs typeface="Arial"/>
                        </a:rPr>
                        <a:t>1995-2002</a:t>
                      </a:r>
                      <a:endParaRPr lang="fr-FR"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200" noProof="0" smtClean="0">
                          <a:latin typeface="Arial"/>
                          <a:ea typeface="Times New Roman"/>
                          <a:cs typeface="Arial"/>
                        </a:rPr>
                        <a:t>-0,9</a:t>
                      </a:r>
                      <a:endParaRPr lang="fr-FR"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smtClean="0">
                          <a:latin typeface="Arial"/>
                          <a:ea typeface="Times New Roman"/>
                          <a:cs typeface="Arial"/>
                        </a:rPr>
                        <a:t>1,5</a:t>
                      </a:r>
                      <a:endParaRPr lang="fr-FR"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smtClean="0">
                          <a:latin typeface="Arial"/>
                          <a:ea typeface="Times New Roman"/>
                          <a:cs typeface="Arial"/>
                        </a:rPr>
                        <a:t>0,2</a:t>
                      </a:r>
                      <a:endParaRPr lang="fr-FR"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0,5</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-1,5</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-0,5</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-1,7</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-0,3</a:t>
                      </a:r>
                      <a:endParaRPr lang="fr-FR" sz="1200" noProof="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19167">
                <a:tc>
                  <a:txBody>
                    <a:bodyPr/>
                    <a:lstStyle/>
                    <a:p>
                      <a:pPr algn="just">
                        <a:lnSpc>
                          <a:spcPts val="1200"/>
                        </a:lnSpc>
                        <a:spcAft>
                          <a:spcPts val="0"/>
                        </a:spcAft>
                      </a:pPr>
                      <a:r>
                        <a:rPr lang="fr-FR" sz="1200" noProof="0" dirty="0" smtClean="0">
                          <a:latin typeface="Arial"/>
                          <a:ea typeface="Times New Roman"/>
                          <a:cs typeface="Arial"/>
                        </a:rPr>
                        <a:t>2002-2010</a:t>
                      </a:r>
                      <a:endParaRPr lang="fr-FR" sz="1200" noProof="0" dirty="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-1,7</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0,7</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-3,3</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-0,1</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-3,0</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-1,0</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-4,4</a:t>
                      </a:r>
                      <a:endParaRPr lang="fr-FR"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FR" sz="1200" noProof="0" dirty="0" smtClean="0">
                          <a:latin typeface="Arial"/>
                          <a:ea typeface="Times New Roman"/>
                          <a:cs typeface="Arial"/>
                        </a:rPr>
                        <a:t>-0,1</a:t>
                      </a:r>
                      <a:endParaRPr lang="fr-FR" sz="1200" noProof="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19167">
                <a:tc>
                  <a:txBody>
                    <a:bodyPr/>
                    <a:lstStyle/>
                    <a:p>
                      <a:endParaRPr lang="fr-FR" sz="1200" noProof="0" dirty="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FR" sz="1200" noProof="0" dirty="0">
                        <a:latin typeface="Times"/>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bwMode="auto">
          <a:xfrm>
            <a:off x="609600" y="4648200"/>
            <a:ext cx="8096250" cy="138499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28600" indent="-228600">
              <a:lnSpc>
                <a:spcPct val="150000"/>
              </a:lnSpc>
              <a:spcBef>
                <a:spcPts val="0"/>
              </a:spcBef>
              <a:buClr>
                <a:srgbClr val="CC3300"/>
              </a:buClr>
              <a:buSzPct val="135000"/>
              <a:buFont typeface="Arial" pitchFamily="34" charset="0"/>
              <a:buChar char="►"/>
            </a:pPr>
            <a:r>
              <a:rPr kumimoji="0" lang="fr-FR" sz="1200" b="0" i="0" u="none" strike="noStrike" kern="0" cap="none" spc="0" normalizeH="0" baseline="0" dirty="0" smtClean="0">
                <a:ln>
                  <a:noFill/>
                </a:ln>
                <a:solidFill>
                  <a:schemeClr val="tx1"/>
                </a:solidFill>
                <a:effectLst/>
                <a:uLnTx/>
                <a:uFillTx/>
                <a:latin typeface="+mn-lt"/>
                <a:ea typeface="+mn-ea"/>
                <a:cs typeface="+mn-cs"/>
              </a:rPr>
              <a:t> </a:t>
            </a:r>
            <a:r>
              <a:rPr kumimoji="0" lang="fr-FR" sz="1400" b="0" i="0" u="none" strike="noStrike" kern="0" cap="none" spc="0" normalizeH="0" baseline="0" dirty="0" smtClean="0">
                <a:ln>
                  <a:noFill/>
                </a:ln>
                <a:solidFill>
                  <a:schemeClr val="tx1"/>
                </a:solidFill>
                <a:effectLst/>
                <a:uLnTx/>
                <a:uFillTx/>
                <a:latin typeface="+mn-lt"/>
                <a:ea typeface="+mn-ea"/>
                <a:cs typeface="+mn-cs"/>
              </a:rPr>
              <a:t>mais certaines </a:t>
            </a:r>
            <a:r>
              <a:rPr lang="fr-FR" sz="1400" dirty="0" smtClean="0"/>
              <a:t>entreprises enregistrent d’excellents résultats </a:t>
            </a:r>
            <a:r>
              <a:rPr kumimoji="0" lang="fr-FR" sz="1400" b="0" i="0" u="none" strike="noStrike" kern="0" cap="none" spc="0" normalizeH="0" baseline="0" dirty="0" smtClean="0">
                <a:ln>
                  <a:noFill/>
                </a:ln>
                <a:solidFill>
                  <a:schemeClr val="tx1"/>
                </a:solidFill>
                <a:effectLst/>
                <a:uLnTx/>
                <a:uFillTx/>
                <a:latin typeface="+mn-lt"/>
                <a:ea typeface="+mn-ea"/>
                <a:cs typeface="+mn-cs"/>
              </a:rPr>
              <a:t>à l'exportation ...</a:t>
            </a:r>
          </a:p>
          <a:p>
            <a:pPr marL="228600" indent="-228600">
              <a:lnSpc>
                <a:spcPct val="150000"/>
              </a:lnSpc>
              <a:spcBef>
                <a:spcPts val="0"/>
              </a:spcBef>
              <a:buClr>
                <a:srgbClr val="CC3300"/>
              </a:buClr>
              <a:buSzPct val="135000"/>
            </a:pPr>
            <a:endParaRPr kumimoji="0" lang="fr-FR" sz="1400" b="0" i="0" u="none" strike="noStrike" kern="0" cap="none" spc="0" normalizeH="0" baseline="0" dirty="0" smtClean="0">
              <a:ln>
                <a:noFill/>
              </a:ln>
              <a:solidFill>
                <a:schemeClr val="tx1"/>
              </a:solidFill>
              <a:effectLst/>
              <a:uLnTx/>
              <a:uFillTx/>
              <a:latin typeface="+mn-lt"/>
              <a:ea typeface="+mn-ea"/>
              <a:cs typeface="+mn-cs"/>
            </a:endParaRPr>
          </a:p>
          <a:p>
            <a:pPr marL="228600" indent="-228600">
              <a:lnSpc>
                <a:spcPct val="150000"/>
              </a:lnSpc>
              <a:spcBef>
                <a:spcPts val="0"/>
              </a:spcBef>
              <a:buClr>
                <a:srgbClr val="CC3300"/>
              </a:buClr>
              <a:buSzPct val="135000"/>
              <a:buFont typeface="Arial" pitchFamily="34" charset="0"/>
              <a:buChar char="►"/>
            </a:pPr>
            <a:r>
              <a:rPr lang="fr-FR" sz="1400" kern="0" dirty="0" smtClean="0">
                <a:latin typeface="+mn-lt"/>
              </a:rPr>
              <a:t>... et l'évolution de l'échange international de services est plus favorable que celle de l'échange de biens</a:t>
            </a:r>
            <a:endParaRPr kumimoji="0" lang="fr-FR" sz="1400" b="0" i="0" u="none" strike="noStrike" kern="0" cap="none" spc="0" normalizeH="0" baseline="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Evolution du nombre d'exportateurs de marchandises</a:t>
            </a:r>
            <a:r>
              <a:rPr lang="fr-BE" baseline="30000" dirty="0" smtClean="0"/>
              <a:t>1</a:t>
            </a:r>
            <a:endParaRPr lang="fr-BE" baseline="30000" dirty="0"/>
          </a:p>
        </p:txBody>
      </p:sp>
      <p:graphicFrame>
        <p:nvGraphicFramePr>
          <p:cNvPr id="5" name="Content Placeholder 4"/>
          <p:cNvGraphicFramePr>
            <a:graphicFrameLocks noGrp="1"/>
          </p:cNvGraphicFramePr>
          <p:nvPr>
            <p:ph idx="1"/>
          </p:nvPr>
        </p:nvGraphicFramePr>
        <p:xfrm>
          <a:off x="649288" y="696913"/>
          <a:ext cx="8089900" cy="50942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3D90640B-4715-4895-9C5C-4F63F0A62D77}" type="slidenum">
              <a:rPr lang="nl-NL" smtClean="0"/>
              <a:pPr>
                <a:defRPr/>
              </a:pPr>
              <a:t>16</a:t>
            </a:fld>
            <a:endParaRPr lang="nl-NL"/>
          </a:p>
        </p:txBody>
      </p:sp>
      <p:sp>
        <p:nvSpPr>
          <p:cNvPr id="6" name="Rectangle 5"/>
          <p:cNvSpPr/>
          <p:nvPr/>
        </p:nvSpPr>
        <p:spPr>
          <a:xfrm>
            <a:off x="435027" y="5965862"/>
            <a:ext cx="7659894" cy="461665"/>
          </a:xfrm>
          <a:prstGeom prst="rect">
            <a:avLst/>
          </a:prstGeom>
        </p:spPr>
        <p:txBody>
          <a:bodyPr wrap="square">
            <a:spAutoFit/>
          </a:bodyPr>
          <a:lstStyle/>
          <a:p>
            <a:pPr>
              <a:spcBef>
                <a:spcPts val="0"/>
              </a:spcBef>
              <a:buClr>
                <a:srgbClr val="CC3300"/>
              </a:buClr>
              <a:buSzPct val="135000"/>
            </a:pPr>
            <a:r>
              <a:rPr lang="fr-BE" sz="800" kern="0" dirty="0" smtClean="0"/>
              <a:t>Source: BNB.</a:t>
            </a:r>
            <a:r>
              <a:rPr lang="fr-BE" sz="800" kern="0" dirty="0" smtClean="0">
                <a:solidFill>
                  <a:srgbClr val="000000"/>
                </a:solidFill>
                <a:latin typeface="Arial"/>
              </a:rPr>
              <a:t> </a:t>
            </a:r>
          </a:p>
          <a:p>
            <a:pPr>
              <a:spcBef>
                <a:spcPts val="0"/>
              </a:spcBef>
              <a:buClr>
                <a:srgbClr val="CC3300"/>
              </a:buClr>
              <a:buSzPct val="135000"/>
            </a:pPr>
            <a:r>
              <a:rPr lang="fr-BE" sz="800" kern="0" baseline="30000" dirty="0" smtClean="0">
                <a:solidFill>
                  <a:srgbClr val="000000"/>
                </a:solidFill>
                <a:latin typeface="Arial"/>
              </a:rPr>
              <a:t>1</a:t>
            </a:r>
            <a:r>
              <a:rPr lang="fr-BE" sz="800" kern="0" dirty="0" smtClean="0">
                <a:solidFill>
                  <a:srgbClr val="000000"/>
                </a:solidFill>
                <a:latin typeface="Arial"/>
              </a:rPr>
              <a:t> Exportateurs du secteur manufacturier. Le seuil pour les exportations vers l'UE27 est fixé à 1 million d'euros aux prix de 2006. Le seuil pour les exportations en dehors de l'UE27 est fixé à 100.000 euros aux prix de 2006.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69" y="220728"/>
            <a:ext cx="8378890" cy="373062"/>
          </a:xfrm>
        </p:spPr>
        <p:txBody>
          <a:bodyPr/>
          <a:lstStyle/>
          <a:p>
            <a:r>
              <a:rPr lang="fr-BE" dirty="0" smtClean="0"/>
              <a:t>Comparaison des exportations de services de la Belgique</a:t>
            </a:r>
            <a:endParaRPr lang="fr-BE" sz="1400" b="0" dirty="0"/>
          </a:p>
        </p:txBody>
      </p:sp>
      <p:sp>
        <p:nvSpPr>
          <p:cNvPr id="5" name="Slide Number Placeholder 4"/>
          <p:cNvSpPr>
            <a:spLocks noGrp="1"/>
          </p:cNvSpPr>
          <p:nvPr>
            <p:ph type="sldNum" sz="quarter" idx="10"/>
          </p:nvPr>
        </p:nvSpPr>
        <p:spPr/>
        <p:txBody>
          <a:bodyPr/>
          <a:lstStyle/>
          <a:p>
            <a:fld id="{3140BA67-B144-455C-864A-F7D2A61BAF84}" type="slidenum">
              <a:rPr lang="nl-NL" smtClean="0"/>
              <a:pPr/>
              <a:t>17</a:t>
            </a:fld>
            <a:endParaRPr lang="nl-NL" dirty="0"/>
          </a:p>
        </p:txBody>
      </p:sp>
      <p:sp>
        <p:nvSpPr>
          <p:cNvPr id="8" name="Text Box 4"/>
          <p:cNvSpPr txBox="1">
            <a:spLocks noChangeArrowheads="1"/>
          </p:cNvSpPr>
          <p:nvPr/>
        </p:nvSpPr>
        <p:spPr bwMode="auto">
          <a:xfrm>
            <a:off x="347271" y="6372258"/>
            <a:ext cx="7183437" cy="214312"/>
          </a:xfrm>
          <a:prstGeom prst="rect">
            <a:avLst/>
          </a:prstGeom>
          <a:noFill/>
          <a:ln w="9525">
            <a:noFill/>
            <a:miter lim="800000"/>
            <a:headEnd/>
            <a:tailEnd/>
          </a:ln>
          <a:effectLst/>
        </p:spPr>
        <p:txBody>
          <a:bodyPr>
            <a:spAutoFit/>
          </a:bodyPr>
          <a:lstStyle/>
          <a:p>
            <a:pPr eaLnBrk="0" hangingPunct="0">
              <a:spcBef>
                <a:spcPct val="50000"/>
              </a:spcBef>
            </a:pPr>
            <a:r>
              <a:rPr lang="fr-BE" sz="800" dirty="0" smtClean="0"/>
              <a:t>Sources: CNUCED, Eurostat, ICN.</a:t>
            </a:r>
            <a:endParaRPr lang="fr-BE" sz="800" dirty="0"/>
          </a:p>
        </p:txBody>
      </p:sp>
      <p:graphicFrame>
        <p:nvGraphicFramePr>
          <p:cNvPr id="6" name="Chart 5"/>
          <p:cNvGraphicFramePr/>
          <p:nvPr/>
        </p:nvGraphicFramePr>
        <p:xfrm>
          <a:off x="3217333" y="1269999"/>
          <a:ext cx="5469467" cy="46905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p:cNvSpPr txBox="1">
            <a:spLocks noChangeArrowheads="1"/>
          </p:cNvSpPr>
          <p:nvPr/>
        </p:nvSpPr>
        <p:spPr bwMode="auto">
          <a:xfrm>
            <a:off x="3386666" y="853458"/>
            <a:ext cx="5020733" cy="523220"/>
          </a:xfrm>
          <a:prstGeom prst="rect">
            <a:avLst/>
          </a:prstGeom>
          <a:noFill/>
          <a:ln w="9525">
            <a:noFill/>
            <a:miter lim="800000"/>
            <a:headEnd/>
            <a:tailEnd/>
          </a:ln>
          <a:effectLst/>
        </p:spPr>
        <p:txBody>
          <a:bodyPr wrap="square">
            <a:spAutoFit/>
          </a:bodyPr>
          <a:lstStyle/>
          <a:p>
            <a:r>
              <a:rPr lang="fr-BE" sz="1400" b="1" dirty="0" smtClean="0"/>
              <a:t>Part des exportations dans le commerce mondial de services</a:t>
            </a:r>
            <a:endParaRPr lang="fr-BE" sz="1400" b="1" dirty="0"/>
          </a:p>
        </p:txBody>
      </p:sp>
      <p:graphicFrame>
        <p:nvGraphicFramePr>
          <p:cNvPr id="10" name="Table 9"/>
          <p:cNvGraphicFramePr>
            <a:graphicFrameLocks noGrp="1"/>
          </p:cNvGraphicFramePr>
          <p:nvPr/>
        </p:nvGraphicFramePr>
        <p:xfrm>
          <a:off x="618065" y="2027766"/>
          <a:ext cx="1947334" cy="2542545"/>
        </p:xfrm>
        <a:graphic>
          <a:graphicData uri="http://schemas.openxmlformats.org/drawingml/2006/table">
            <a:tbl>
              <a:tblPr/>
              <a:tblGrid>
                <a:gridCol w="973667"/>
                <a:gridCol w="973667"/>
              </a:tblGrid>
              <a:tr h="282505">
                <a:tc>
                  <a:txBody>
                    <a:bodyPr/>
                    <a:lstStyle/>
                    <a:p>
                      <a:pPr algn="ctr" fontAlgn="b"/>
                      <a:endParaRPr lang="nl-BE" sz="10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b"/>
                      <a:endParaRPr lang="nl-BE" sz="1000" b="0" i="0" u="none" strike="noStrike" dirty="0">
                        <a:latin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dirty="0" err="1" smtClean="0">
                          <a:latin typeface="Arial"/>
                        </a:rPr>
                        <a:t>Belgique</a:t>
                      </a:r>
                      <a:endParaRPr lang="nl-BE" sz="12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tabLst>
                          <a:tab pos="447675" algn="dec"/>
                        </a:tabLst>
                      </a:pPr>
                      <a:r>
                        <a:rPr lang="nl-BE" sz="1200" b="0" i="0" u="none" strike="noStrike" dirty="0" smtClean="0">
                          <a:latin typeface="Arial"/>
                        </a:rPr>
                        <a:t>	18,7</a:t>
                      </a:r>
                      <a:endParaRPr lang="nl-BE" sz="1200" b="0" i="0" u="none" strike="noStrike" dirty="0">
                        <a:latin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smtClean="0">
                          <a:latin typeface="Arial"/>
                        </a:rPr>
                        <a:t>Allemagne</a:t>
                      </a:r>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r>
                        <a:rPr lang="nl-BE" sz="1200" b="0" i="0" u="none" strike="noStrike" kern="1200" dirty="0" smtClean="0">
                          <a:solidFill>
                            <a:schemeClr val="tx1"/>
                          </a:solidFill>
                          <a:latin typeface="Arial"/>
                          <a:ea typeface="+mn-ea"/>
                          <a:cs typeface="+mn-cs"/>
                        </a:rPr>
                        <a:t>	7,0</a:t>
                      </a: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smtClean="0">
                          <a:latin typeface="Arial"/>
                        </a:rPr>
                        <a:t>France</a:t>
                      </a:r>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r>
                        <a:rPr lang="nl-BE" sz="1200" b="0" i="0" u="none" strike="noStrike" kern="1200" dirty="0" smtClean="0">
                          <a:solidFill>
                            <a:schemeClr val="tx1"/>
                          </a:solidFill>
                          <a:latin typeface="Arial"/>
                          <a:ea typeface="+mn-ea"/>
                          <a:cs typeface="+mn-cs"/>
                        </a:rPr>
                        <a:t>	5,5</a:t>
                      </a: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smtClean="0">
                          <a:latin typeface="Arial"/>
                        </a:rPr>
                        <a:t>Pays-Bas</a:t>
                      </a:r>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r>
                        <a:rPr lang="nl-BE" sz="1200" b="0" i="0" u="none" strike="noStrike" kern="1200" dirty="0" smtClean="0">
                          <a:solidFill>
                            <a:schemeClr val="tx1"/>
                          </a:solidFill>
                          <a:latin typeface="Arial"/>
                          <a:ea typeface="+mn-ea"/>
                          <a:cs typeface="+mn-cs"/>
                        </a:rPr>
                        <a:t>	16,3</a:t>
                      </a: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ctr" fontAlgn="b"/>
                      <a:endParaRPr lang="nl-BE" sz="12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1" name="Text Box 4"/>
          <p:cNvSpPr txBox="1">
            <a:spLocks noChangeArrowheads="1"/>
          </p:cNvSpPr>
          <p:nvPr/>
        </p:nvSpPr>
        <p:spPr bwMode="auto">
          <a:xfrm>
            <a:off x="567266" y="895791"/>
            <a:ext cx="2413001" cy="738664"/>
          </a:xfrm>
          <a:prstGeom prst="rect">
            <a:avLst/>
          </a:prstGeom>
          <a:noFill/>
          <a:ln w="9525">
            <a:noFill/>
            <a:miter lim="800000"/>
            <a:headEnd/>
            <a:tailEnd/>
          </a:ln>
          <a:effectLst/>
        </p:spPr>
        <p:txBody>
          <a:bodyPr wrap="square">
            <a:spAutoFit/>
          </a:bodyPr>
          <a:lstStyle/>
          <a:p>
            <a:r>
              <a:rPr lang="fr-BE" sz="1400" b="1" dirty="0" smtClean="0"/>
              <a:t>Part des exportations de services dans le PIB (moyenne 2009-2011)</a:t>
            </a:r>
            <a:endParaRPr lang="fr-BE"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54" y="71438"/>
            <a:ext cx="8078788" cy="373062"/>
          </a:xfrm>
        </p:spPr>
        <p:txBody>
          <a:bodyPr/>
          <a:lstStyle/>
          <a:p>
            <a:r>
              <a:rPr lang="fr-FR" dirty="0" smtClean="0"/>
              <a:t>Compétitivité prix et hors prix</a:t>
            </a:r>
            <a:endParaRPr lang="fr-FR" dirty="0"/>
          </a:p>
        </p:txBody>
      </p:sp>
      <p:sp>
        <p:nvSpPr>
          <p:cNvPr id="4" name="Slide Number Placeholder 3"/>
          <p:cNvSpPr>
            <a:spLocks noGrp="1"/>
          </p:cNvSpPr>
          <p:nvPr>
            <p:ph type="sldNum" sz="quarter" idx="10"/>
          </p:nvPr>
        </p:nvSpPr>
        <p:spPr/>
        <p:txBody>
          <a:bodyPr/>
          <a:lstStyle/>
          <a:p>
            <a:pPr>
              <a:defRPr/>
            </a:pPr>
            <a:fld id="{0A64A673-7C44-49A3-928D-4AE163A1EAA5}" type="slidenum">
              <a:rPr lang="nl-NL" smtClean="0"/>
              <a:pPr>
                <a:defRPr/>
              </a:pPr>
              <a:t>18</a:t>
            </a:fld>
            <a:endParaRPr lang="nl-NL"/>
          </a:p>
        </p:txBody>
      </p:sp>
      <p:pic>
        <p:nvPicPr>
          <p:cNvPr id="1026" name="Picture 2"/>
          <p:cNvPicPr>
            <a:picLocks noChangeAspect="1" noChangeArrowheads="1"/>
          </p:cNvPicPr>
          <p:nvPr/>
        </p:nvPicPr>
        <p:blipFill>
          <a:blip r:embed="rId2" cstate="print"/>
          <a:srcRect l="17500" t="29492" r="6094" b="12891"/>
          <a:stretch>
            <a:fillRect/>
          </a:stretch>
        </p:blipFill>
        <p:spPr bwMode="auto">
          <a:xfrm>
            <a:off x="342900" y="871956"/>
            <a:ext cx="8477250" cy="5114088"/>
          </a:xfrm>
          <a:prstGeom prst="rect">
            <a:avLst/>
          </a:prstGeom>
          <a:noFill/>
          <a:ln w="9525">
            <a:noFill/>
            <a:miter lim="800000"/>
            <a:headEnd/>
            <a:tailEnd/>
          </a:ln>
        </p:spPr>
      </p:pic>
      <p:sp>
        <p:nvSpPr>
          <p:cNvPr id="7" name="Rectangle 6"/>
          <p:cNvSpPr/>
          <p:nvPr/>
        </p:nvSpPr>
        <p:spPr>
          <a:xfrm>
            <a:off x="4459884" y="3601520"/>
            <a:ext cx="3381555" cy="612476"/>
          </a:xfrm>
          <a:prstGeom prst="rect">
            <a:avLst/>
          </a:prstGeom>
          <a:solidFill>
            <a:srgbClr val="D7EAF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000">
              <a:latin typeface="Arial" pitchFamily="34" charset="0"/>
              <a:cs typeface="Arial" pitchFamily="34" charset="0"/>
            </a:endParaRPr>
          </a:p>
        </p:txBody>
      </p:sp>
      <p:sp>
        <p:nvSpPr>
          <p:cNvPr id="5" name="Down Arrow 4"/>
          <p:cNvSpPr/>
          <p:nvPr/>
        </p:nvSpPr>
        <p:spPr>
          <a:xfrm>
            <a:off x="6116130" y="3200400"/>
            <a:ext cx="517581" cy="1380225"/>
          </a:xfrm>
          <a:prstGeom prst="downArrow">
            <a:avLst>
              <a:gd name="adj1" fmla="val 50000"/>
              <a:gd name="adj2" fmla="val 38333"/>
            </a:avLst>
          </a:prstGeom>
          <a:solidFill>
            <a:srgbClr val="00B4DE"/>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9" name="TextBox 8"/>
          <p:cNvSpPr txBox="1"/>
          <p:nvPr/>
        </p:nvSpPr>
        <p:spPr bwMode="auto">
          <a:xfrm>
            <a:off x="4474566" y="3515260"/>
            <a:ext cx="2685351" cy="784830"/>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000" b="0" i="0" u="none" strike="noStrike" kern="0" cap="none" spc="0" normalizeH="0" baseline="0" noProof="0" smtClean="0">
                <a:ln>
                  <a:noFill/>
                </a:ln>
                <a:solidFill>
                  <a:schemeClr val="tx1">
                    <a:lumMod val="75000"/>
                    <a:lumOff val="25000"/>
                  </a:schemeClr>
                </a:solidFill>
                <a:effectLst/>
                <a:uLnTx/>
                <a:uFillTx/>
                <a:latin typeface="+mn-lt"/>
                <a:ea typeface="+mn-ea"/>
                <a:cs typeface="+mn-cs"/>
              </a:rPr>
              <a:t>- </a:t>
            </a:r>
            <a:r>
              <a:rPr lang="nl-BE" sz="1000" smtClean="0"/>
              <a:t>Produits: qualité, design, différenciation...</a:t>
            </a:r>
            <a:endParaRPr kumimoji="0" lang="nl-BE" sz="1000" b="0" i="0" u="none" strike="noStrike" kern="0" cap="none" spc="0" normalizeH="0" noProof="0" smtClean="0">
              <a:ln>
                <a:noFill/>
              </a:ln>
              <a:solidFill>
                <a:schemeClr val="tx1">
                  <a:lumMod val="75000"/>
                  <a:lumOff val="25000"/>
                </a:schemeClr>
              </a:solidFill>
              <a:effectLst/>
              <a:uLnTx/>
              <a:uFillTx/>
              <a:latin typeface="+mn-lt"/>
              <a:ea typeface="+mn-ea"/>
              <a:cs typeface="+mn-cs"/>
            </a:endParaRPr>
          </a:p>
          <a:p>
            <a:pPr>
              <a:lnSpc>
                <a:spcPct val="150000"/>
              </a:lnSpc>
              <a:spcBef>
                <a:spcPts val="0"/>
              </a:spcBef>
              <a:buClr>
                <a:srgbClr val="CC3300"/>
              </a:buClr>
              <a:buSzPct val="135000"/>
            </a:pPr>
            <a:r>
              <a:rPr lang="nl-BE" sz="1000" kern="0" baseline="0" smtClean="0">
                <a:solidFill>
                  <a:schemeClr val="tx1">
                    <a:lumMod val="75000"/>
                    <a:lumOff val="25000"/>
                  </a:schemeClr>
                </a:solidFill>
                <a:latin typeface="+mn-lt"/>
              </a:rPr>
              <a:t>- Marketing</a:t>
            </a:r>
          </a:p>
          <a:p>
            <a:pPr>
              <a:lnSpc>
                <a:spcPct val="150000"/>
              </a:lnSpc>
              <a:spcBef>
                <a:spcPts val="0"/>
              </a:spcBef>
              <a:buClr>
                <a:srgbClr val="CC3300"/>
              </a:buClr>
              <a:buSzPct val="135000"/>
            </a:pPr>
            <a:r>
              <a:rPr kumimoji="0" lang="nl-BE" sz="1000" b="0" i="0" u="none" strike="noStrike" kern="0" cap="none" spc="0" normalizeH="0" noProof="0" smtClean="0">
                <a:ln>
                  <a:noFill/>
                </a:ln>
                <a:solidFill>
                  <a:schemeClr val="tx1">
                    <a:lumMod val="75000"/>
                    <a:lumOff val="25000"/>
                  </a:schemeClr>
                </a:solidFill>
                <a:effectLst/>
                <a:uLnTx/>
                <a:uFillTx/>
                <a:latin typeface="+mn-lt"/>
                <a:ea typeface="+mn-ea"/>
                <a:cs typeface="+mn-cs"/>
              </a:rPr>
              <a:t>- </a:t>
            </a:r>
            <a:r>
              <a:rPr lang="nl-BE" sz="1000" kern="0" smtClean="0">
                <a:solidFill>
                  <a:schemeClr val="tx1">
                    <a:lumMod val="75000"/>
                    <a:lumOff val="25000"/>
                  </a:schemeClr>
                </a:solidFill>
              </a:rPr>
              <a:t>Proc</a:t>
            </a:r>
            <a:r>
              <a:rPr lang="nl-BE" sz="1000" smtClean="0"/>
              <a:t>essus de production: organisation</a:t>
            </a:r>
            <a:endParaRPr kumimoji="0" lang="nl-BE" sz="1000" b="0" i="0" u="none" strike="noStrike" kern="0" cap="none" spc="0" normalizeH="0" baseline="0" noProof="0" smtClean="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98231104-DC20-4A4F-BF0A-73C2FD245991}" type="slidenum">
              <a:rPr lang="nl-NL"/>
              <a:pPr/>
              <a:t>19</a:t>
            </a:fld>
            <a:endParaRPr lang="nl-NL"/>
          </a:p>
        </p:txBody>
      </p:sp>
      <p:sp>
        <p:nvSpPr>
          <p:cNvPr id="402434" name="Rectangle 2"/>
          <p:cNvSpPr>
            <a:spLocks noGrp="1" noChangeArrowheads="1"/>
          </p:cNvSpPr>
          <p:nvPr>
            <p:ph type="title"/>
          </p:nvPr>
        </p:nvSpPr>
        <p:spPr/>
        <p:txBody>
          <a:bodyPr/>
          <a:lstStyle/>
          <a:p>
            <a:r>
              <a:rPr lang="fr-BE" smtClean="0"/>
              <a:t>Croissance des importations mondiales et structure géographique des exportations</a:t>
            </a:r>
            <a:br>
              <a:rPr lang="fr-BE" smtClean="0"/>
            </a:br>
            <a:endParaRPr lang="fr-BE">
              <a:cs typeface="Arial" charset="0"/>
            </a:endParaRPr>
          </a:p>
        </p:txBody>
      </p:sp>
      <p:sp>
        <p:nvSpPr>
          <p:cNvPr id="402436" name="Text Box 4"/>
          <p:cNvSpPr txBox="1">
            <a:spLocks noChangeArrowheads="1"/>
          </p:cNvSpPr>
          <p:nvPr/>
        </p:nvSpPr>
        <p:spPr bwMode="auto">
          <a:xfrm>
            <a:off x="657274" y="844991"/>
            <a:ext cx="8085137" cy="307777"/>
          </a:xfrm>
          <a:prstGeom prst="rect">
            <a:avLst/>
          </a:prstGeom>
          <a:noFill/>
          <a:ln w="9525">
            <a:noFill/>
            <a:miter lim="800000"/>
            <a:headEnd/>
            <a:tailEnd/>
          </a:ln>
          <a:effectLst/>
        </p:spPr>
        <p:txBody>
          <a:bodyPr>
            <a:spAutoFit/>
          </a:bodyPr>
          <a:lstStyle/>
          <a:p>
            <a:r>
              <a:rPr lang="fr-BE" sz="1400" dirty="0" smtClean="0">
                <a:solidFill>
                  <a:srgbClr val="003366"/>
                </a:solidFill>
              </a:rPr>
              <a:t>(part dans les exportations totales de biens, moyenne 2005-2011, sauf mention contraire)</a:t>
            </a:r>
            <a:endParaRPr lang="fr-BE" sz="1400" dirty="0">
              <a:solidFill>
                <a:srgbClr val="003366"/>
              </a:solidFill>
            </a:endParaRPr>
          </a:p>
        </p:txBody>
      </p:sp>
      <p:graphicFrame>
        <p:nvGraphicFramePr>
          <p:cNvPr id="402437" name="Group 5"/>
          <p:cNvGraphicFramePr>
            <a:graphicFrameLocks noGrp="1"/>
          </p:cNvGraphicFramePr>
          <p:nvPr/>
        </p:nvGraphicFramePr>
        <p:xfrm>
          <a:off x="456180" y="6268710"/>
          <a:ext cx="7780338" cy="265440"/>
        </p:xfrm>
        <a:graphic>
          <a:graphicData uri="http://schemas.openxmlformats.org/drawingml/2006/table">
            <a:tbl>
              <a:tblPr/>
              <a:tblGrid>
                <a:gridCol w="7736938"/>
                <a:gridCol w="43400"/>
              </a:tblGrid>
              <a:tr h="161925">
                <a:tc>
                  <a:txBody>
                    <a:bodyPr/>
                    <a:lstStyle/>
                    <a:p>
                      <a:pPr marL="540385" indent="-540385" algn="just">
                        <a:lnSpc>
                          <a:spcPct val="100000"/>
                        </a:lnSpc>
                        <a:spcAft>
                          <a:spcPts val="0"/>
                        </a:spcAft>
                        <a:tabLst>
                          <a:tab pos="270510" algn="l"/>
                          <a:tab pos="540385" algn="l"/>
                          <a:tab pos="1350645" algn="l"/>
                        </a:tabLst>
                      </a:pPr>
                      <a:r>
                        <a:rPr lang="fr-BE" sz="800" dirty="0" smtClean="0">
                          <a:latin typeface="+mn-lt"/>
                          <a:ea typeface="Times New Roman"/>
                          <a:cs typeface="Arial"/>
                        </a:rPr>
                        <a:t>Sources: CNUCED, Eurostat, ICN.</a:t>
                      </a:r>
                      <a:endParaRPr lang="nl-BE" sz="800" dirty="0" smtClean="0">
                        <a:latin typeface="+mn-lt"/>
                        <a:ea typeface="Times New Roman"/>
                        <a:cs typeface="Times New Roman"/>
                      </a:endParaRPr>
                    </a:p>
                    <a:p>
                      <a:pPr marL="540385" indent="-540385" algn="just">
                        <a:lnSpc>
                          <a:spcPct val="100000"/>
                        </a:lnSpc>
                        <a:spcAft>
                          <a:spcPts val="0"/>
                        </a:spcAft>
                        <a:tabLst>
                          <a:tab pos="270510" algn="l"/>
                          <a:tab pos="540385" algn="l"/>
                          <a:tab pos="1350645" algn="l"/>
                        </a:tabLst>
                      </a:pPr>
                      <a:r>
                        <a:rPr lang="fr-BE" sz="800" baseline="30000" dirty="0" smtClean="0">
                          <a:latin typeface="+mn-lt"/>
                          <a:ea typeface="Times New Roman"/>
                          <a:cs typeface="Arial"/>
                        </a:rPr>
                        <a:t>1</a:t>
                      </a:r>
                      <a:r>
                        <a:rPr lang="fr-BE" sz="800" dirty="0" smtClean="0">
                          <a:latin typeface="+mn-lt"/>
                          <a:ea typeface="Times New Roman"/>
                          <a:cs typeface="Arial"/>
                        </a:rPr>
                        <a:t> </a:t>
                      </a:r>
                      <a:r>
                        <a:rPr lang="fr-BE" sz="800" noProof="0" dirty="0" smtClean="0">
                          <a:latin typeface="+mn-lt"/>
                          <a:ea typeface="Times New Roman"/>
                          <a:cs typeface="Arial"/>
                        </a:rPr>
                        <a:t>Pourcentages</a:t>
                      </a:r>
                      <a:r>
                        <a:rPr lang="fr-BE" sz="800" dirty="0" smtClean="0">
                          <a:latin typeface="+mn-lt"/>
                          <a:ea typeface="Times New Roman"/>
                          <a:cs typeface="Arial"/>
                        </a:rPr>
                        <a:t> de variation annuelle moyenne entre 2005 et 2010, importations en dollars</a:t>
                      </a:r>
                      <a:r>
                        <a:rPr lang="fr-BE" sz="800" baseline="0" dirty="0" smtClean="0">
                          <a:latin typeface="+mn-lt"/>
                          <a:ea typeface="Times New Roman"/>
                          <a:cs typeface="Arial"/>
                        </a:rPr>
                        <a:t> </a:t>
                      </a:r>
                      <a:r>
                        <a:rPr lang="fr-BE" sz="800" dirty="0" smtClean="0">
                          <a:latin typeface="+mn-lt"/>
                          <a:ea typeface="Times New Roman"/>
                          <a:cs typeface="Arial"/>
                        </a:rPr>
                        <a:t>des </a:t>
                      </a:r>
                      <a:r>
                        <a:rPr lang="nl-BE" sz="800" b="0" i="0" u="none" strike="noStrike" cap="all" baseline="0" dirty="0" smtClean="0">
                          <a:solidFill>
                            <a:srgbClr val="000000"/>
                          </a:solidFill>
                          <a:latin typeface="+mn-lt"/>
                        </a:rPr>
                        <a:t>é</a:t>
                      </a:r>
                      <a:r>
                        <a:rPr lang="fr-BE" sz="800" dirty="0" err="1" smtClean="0">
                          <a:latin typeface="+mn-lt"/>
                          <a:ea typeface="Times New Roman"/>
                          <a:cs typeface="Arial"/>
                        </a:rPr>
                        <a:t>tats</a:t>
                      </a:r>
                      <a:r>
                        <a:rPr lang="fr-BE" sz="800" dirty="0" smtClean="0">
                          <a:latin typeface="+mn-lt"/>
                          <a:ea typeface="Times New Roman"/>
                          <a:cs typeface="Arial"/>
                        </a:rPr>
                        <a:t>-Unis</a:t>
                      </a:r>
                      <a:r>
                        <a:rPr lang="fr-BE" sz="800" baseline="0" dirty="0" smtClean="0">
                          <a:latin typeface="+mn-lt"/>
                          <a:ea typeface="Times New Roman"/>
                          <a:cs typeface="Arial"/>
                        </a:rPr>
                        <a:t>.</a:t>
                      </a:r>
                      <a:endParaRPr kumimoji="0" lang="fr-BE" sz="900" b="0" i="0" u="none" strike="noStrike" cap="none" normalizeH="0" baseline="0" dirty="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endParaRPr kumimoji="0" lang="fr-BE" sz="800" b="0" i="0" u="none" strike="noStrike" cap="none" normalizeH="0" baseline="0" dirty="0" smtClean="0">
                        <a:ln>
                          <a:noFill/>
                        </a:ln>
                        <a:solidFill>
                          <a:schemeClr val="tx1"/>
                        </a:solidFill>
                        <a:effectLst/>
                        <a:latin typeface="Arial" charset="0"/>
                      </a:endParaRPr>
                    </a:p>
                  </a:txBody>
                  <a:tcPr marL="18000" marR="0" marT="10800" marB="108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800100" y="1354915"/>
          <a:ext cx="7429500" cy="4569635"/>
        </p:xfrm>
        <a:graphic>
          <a:graphicData uri="http://schemas.openxmlformats.org/drawingml/2006/table">
            <a:tbl>
              <a:tblPr/>
              <a:tblGrid>
                <a:gridCol w="1904223"/>
                <a:gridCol w="1245812"/>
                <a:gridCol w="1017175"/>
                <a:gridCol w="1053829"/>
                <a:gridCol w="1108813"/>
                <a:gridCol w="1099648"/>
              </a:tblGrid>
              <a:tr h="516759">
                <a:tc>
                  <a:txBody>
                    <a:bodyPr/>
                    <a:lstStyle/>
                    <a:p>
                      <a:pPr algn="l" fontAlgn="b"/>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fr-BE" sz="1100" b="1" i="1" u="none" strike="noStrike" noProof="0" smtClean="0">
                          <a:solidFill>
                            <a:srgbClr val="000000"/>
                          </a:solidFill>
                          <a:latin typeface="Arial"/>
                        </a:rPr>
                        <a:t>p.m. </a:t>
                      </a:r>
                      <a:r>
                        <a:rPr lang="fr-BE" sz="1100" b="1" i="1" u="none" strike="noStrike" cap="all" baseline="0" noProof="0" smtClean="0">
                          <a:solidFill>
                            <a:srgbClr val="000000"/>
                          </a:solidFill>
                          <a:latin typeface="+mn-lt"/>
                        </a:rPr>
                        <a:t>é</a:t>
                      </a:r>
                      <a:r>
                        <a:rPr lang="fr-BE" sz="1100" b="1" i="1" u="none" strike="noStrike" noProof="0" smtClean="0">
                          <a:solidFill>
                            <a:srgbClr val="000000"/>
                          </a:solidFill>
                          <a:latin typeface="Arial"/>
                        </a:rPr>
                        <a:t>volution des importations</a:t>
                      </a:r>
                      <a:r>
                        <a:rPr lang="fr-BE" sz="1100" b="1" i="1" u="none" strike="noStrike" baseline="30000" noProof="0" smtClean="0">
                          <a:solidFill>
                            <a:srgbClr val="000000"/>
                          </a:solidFill>
                          <a:latin typeface="Arial"/>
                        </a:rPr>
                        <a:t>1</a:t>
                      </a:r>
                      <a:endParaRPr lang="fr-BE" sz="1100" b="1" i="1" u="none" strike="noStrike" noProof="0">
                        <a:solidFill>
                          <a:srgbClr val="000000"/>
                        </a:solidFill>
                        <a:latin typeface="Arial"/>
                      </a:endParaRPr>
                    </a:p>
                  </a:txBody>
                  <a:tcPr marL="5610" marR="5610" marT="5610" marB="0" anchor="ctr">
                    <a:lnL w="1270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E" sz="1100" b="1" i="0" u="none" strike="noStrike" noProof="0" smtClean="0">
                          <a:solidFill>
                            <a:srgbClr val="000000"/>
                          </a:solidFill>
                          <a:latin typeface="Arial"/>
                        </a:rPr>
                        <a:t>Belgique</a:t>
                      </a:r>
                      <a:endParaRPr lang="fr-BE" sz="1100" b="1" i="0" u="none" strike="noStrike" noProof="0">
                        <a:solidFill>
                          <a:srgbClr val="000000"/>
                        </a:solidFill>
                        <a:latin typeface="Arial"/>
                      </a:endParaRPr>
                    </a:p>
                  </a:txBody>
                  <a:tcPr marL="5610" marR="5610" marT="5610" marB="0" anchor="ctr">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E" sz="1100" b="1" i="0" u="none" strike="noStrike" noProof="0" smtClean="0">
                          <a:solidFill>
                            <a:srgbClr val="000000"/>
                          </a:solidFill>
                          <a:latin typeface="Arial"/>
                        </a:rPr>
                        <a:t>Allemagne</a:t>
                      </a:r>
                      <a:endParaRPr lang="fr-BE" sz="1100" b="1" i="0" u="none" strike="noStrike" noProof="0">
                        <a:solidFill>
                          <a:srgbClr val="000000"/>
                        </a:solidFill>
                        <a:latin typeface="Arial"/>
                      </a:endParaRPr>
                    </a:p>
                  </a:txBody>
                  <a:tcPr marL="5610" marR="5610" marT="5610" marB="0" anchor="ctr">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E" sz="1100" b="1" i="0" u="none" strike="noStrike" noProof="0" smtClean="0">
                          <a:solidFill>
                            <a:srgbClr val="000000"/>
                          </a:solidFill>
                          <a:latin typeface="Arial"/>
                        </a:rPr>
                        <a:t>France</a:t>
                      </a:r>
                      <a:endParaRPr lang="fr-BE" sz="1100" b="1" i="0" u="none" strike="noStrike" noProof="0">
                        <a:solidFill>
                          <a:srgbClr val="000000"/>
                        </a:solidFill>
                        <a:latin typeface="Arial"/>
                      </a:endParaRPr>
                    </a:p>
                  </a:txBody>
                  <a:tcPr marL="5610" marR="5610" marT="5610" marB="0" anchor="ctr">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BE" sz="1100" b="1" i="0" u="none" strike="noStrike" noProof="0" smtClean="0">
                          <a:solidFill>
                            <a:srgbClr val="000000"/>
                          </a:solidFill>
                          <a:latin typeface="Arial"/>
                        </a:rPr>
                        <a:t>Pays-Bas</a:t>
                      </a:r>
                      <a:endParaRPr lang="fr-BE" sz="1100" b="1" i="0" u="none" strike="noStrike" noProof="0">
                        <a:solidFill>
                          <a:srgbClr val="000000"/>
                        </a:solidFill>
                        <a:latin typeface="Arial"/>
                      </a:endParaRPr>
                    </a:p>
                  </a:txBody>
                  <a:tcPr marL="5610" marR="5610" marT="5610" marB="0"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6661">
                <a:tc>
                  <a:txBody>
                    <a:bodyPr/>
                    <a:lstStyle/>
                    <a:p>
                      <a:pPr algn="l" fontAlgn="b"/>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c>
                  <a:txBody>
                    <a:bodyPr/>
                    <a:lstStyle/>
                    <a:p>
                      <a:pPr algn="ctr" fontAlgn="b"/>
                      <a:endParaRPr lang="fr-BE" sz="1100" b="0" i="1" u="none" strike="noStrike" noProof="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fr-BE" sz="1100" b="0" i="0" u="none" strike="noStrike" noProof="0">
                        <a:solidFill>
                          <a:srgbClr val="000000"/>
                        </a:solidFill>
                        <a:latin typeface="Arial"/>
                      </a:endParaRPr>
                    </a:p>
                  </a:txBody>
                  <a:tcPr marL="5610" marR="5610" marT="561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fr-BE" sz="1100" b="0" i="0" u="none" strike="noStrike" noProof="0">
                        <a:solidFill>
                          <a:srgbClr val="000000"/>
                        </a:solidFill>
                        <a:latin typeface="Arial"/>
                      </a:endParaRPr>
                    </a:p>
                  </a:txBody>
                  <a:tcPr marL="5610" marR="5610" marT="561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fr-BE" sz="1100" b="0" i="0" u="none" strike="noStrike" noProof="0">
                        <a:solidFill>
                          <a:srgbClr val="000000"/>
                        </a:solidFill>
                        <a:latin typeface="Arial"/>
                      </a:endParaRPr>
                    </a:p>
                  </a:txBody>
                  <a:tcPr marL="5610" marR="5610" marT="561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fr-BE" sz="1100" b="0" i="0" u="none" strike="noStrike" noProof="0">
                        <a:solidFill>
                          <a:srgbClr val="000000"/>
                        </a:solidFill>
                        <a:latin typeface="Arial"/>
                      </a:endParaRPr>
                    </a:p>
                  </a:txBody>
                  <a:tcPr marL="5610" marR="5610" marT="5610" marB="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 UE15</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tabLst>
                          <a:tab pos="628650" algn="dec"/>
                        </a:tabLst>
                      </a:pPr>
                      <a:r>
                        <a:rPr lang="fr-BE" sz="1100" b="0" i="1" u="none" strike="noStrike" noProof="0" smtClean="0">
                          <a:solidFill>
                            <a:srgbClr val="000000"/>
                          </a:solidFill>
                          <a:latin typeface="Arial"/>
                        </a:rPr>
                        <a:t>	4,4</a:t>
                      </a:r>
                      <a:endParaRPr lang="fr-BE" sz="1100" b="0" i="1" u="none" strike="noStrike" noProof="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tabLst>
                          <a:tab pos="447675" algn="dec"/>
                        </a:tabLst>
                      </a:pPr>
                      <a:r>
                        <a:rPr lang="fr-BE" sz="1100" b="0" i="0" u="none" strike="noStrike" noProof="0" smtClean="0">
                          <a:solidFill>
                            <a:srgbClr val="000000"/>
                          </a:solidFill>
                          <a:latin typeface="Arial"/>
                        </a:rPr>
                        <a:t>	70,2</a:t>
                      </a:r>
                      <a:endParaRPr lang="fr-BE" sz="1100" b="0" i="0" u="none" strike="noStrike" noProof="0">
                        <a:solidFill>
                          <a:srgbClr val="000000"/>
                        </a:solidFill>
                        <a:latin typeface="Arial"/>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51,4</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57,9</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72,9</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    dont:</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endParaRPr lang="fr-BE" sz="1100" b="0" i="1" u="none" strike="noStrike" noProof="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   Belgique</a:t>
                      </a:r>
                      <a:endParaRPr lang="fr-BE" sz="1100" b="0" i="0" u="none" strike="noStrike" noProof="0">
                        <a:solidFill>
                          <a:srgbClr val="000000"/>
                        </a:solidFill>
                        <a:latin typeface="Arial"/>
                      </a:endParaRPr>
                    </a:p>
                  </a:txBody>
                  <a:tcPr marL="84147"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4,0</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5,1</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7,3</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13,4</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   Allemagne</a:t>
                      </a:r>
                      <a:endParaRPr lang="fr-BE" sz="1100" b="0" i="0" u="none" strike="noStrike" noProof="0">
                        <a:solidFill>
                          <a:srgbClr val="000000"/>
                        </a:solidFill>
                        <a:latin typeface="Arial"/>
                      </a:endParaRPr>
                    </a:p>
                  </a:txBody>
                  <a:tcPr marL="84147"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6,5</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16,8</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15,7</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25,4</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   France</a:t>
                      </a:r>
                      <a:endParaRPr lang="fr-BE" sz="1100" b="0" i="0" u="none" strike="noStrike" noProof="0">
                        <a:solidFill>
                          <a:srgbClr val="000000"/>
                        </a:solidFill>
                        <a:latin typeface="Arial"/>
                      </a:endParaRPr>
                    </a:p>
                  </a:txBody>
                  <a:tcPr marL="84147"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4,7</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17,1</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9,7</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9,0</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   Pays-Bas</a:t>
                      </a:r>
                      <a:endParaRPr lang="fr-BE" sz="1100" b="0" i="0" u="none" strike="noStrike" noProof="0">
                        <a:solidFill>
                          <a:srgbClr val="000000"/>
                        </a:solidFill>
                        <a:latin typeface="Arial"/>
                      </a:endParaRPr>
                    </a:p>
                  </a:txBody>
                  <a:tcPr marL="84147"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7,3</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13,2</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6,5</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4,1</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endParaRPr lang="fr-BE" sz="1100" b="0" i="0" u="none" strike="noStrike" noProof="0">
                        <a:solidFill>
                          <a:srgbClr val="000000"/>
                        </a:solidFill>
                        <a:latin typeface="Arial"/>
                      </a:endParaRPr>
                    </a:p>
                  </a:txBody>
                  <a:tcPr marL="84147"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346406">
                <a:tc>
                  <a:txBody>
                    <a:bodyPr/>
                    <a:lstStyle/>
                    <a:p>
                      <a:pPr marL="180000" lvl="0" algn="l" fontAlgn="b"/>
                      <a:r>
                        <a:rPr lang="fr-BE" sz="1100" b="0" i="0" u="none" strike="noStrike" noProof="0" smtClean="0">
                          <a:solidFill>
                            <a:srgbClr val="000000"/>
                          </a:solidFill>
                          <a:latin typeface="Arial"/>
                        </a:rPr>
                        <a:t>12 nouveaux membres </a:t>
                      </a:r>
                      <a:br>
                        <a:rPr lang="fr-BE" sz="1100" b="0" i="0" u="none" strike="noStrike" noProof="0" smtClean="0">
                          <a:solidFill>
                            <a:srgbClr val="000000"/>
                          </a:solidFill>
                          <a:latin typeface="Arial"/>
                        </a:rPr>
                      </a:br>
                      <a:r>
                        <a:rPr lang="fr-BE" sz="1100" b="0" i="0" u="none" strike="noStrike" noProof="0" smtClean="0">
                          <a:solidFill>
                            <a:srgbClr val="000000"/>
                          </a:solidFill>
                          <a:latin typeface="Arial"/>
                        </a:rPr>
                        <a:t>de l'UE</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9,4</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4,2</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11,0</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4,9</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5,3</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Turquie </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9,7</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1,2</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1,6</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1,4</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1,0</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Russie</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14,7</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1,2</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2,8</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1,4</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1,5</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Inde</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19,3</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2,6</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0,8</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0,7</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0,4</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Chine</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16,2</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1,6</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4,1</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2,3</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1,1</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Japon</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6,1</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0,7</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1,4</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1,4</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0,7</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cap="all" baseline="0" noProof="0" smtClean="0">
                          <a:solidFill>
                            <a:srgbClr val="000000"/>
                          </a:solidFill>
                          <a:latin typeface="Arial"/>
                        </a:rPr>
                        <a:t>é</a:t>
                      </a:r>
                      <a:r>
                        <a:rPr lang="fr-BE" sz="1100" b="0" i="0" u="none" strike="noStrike" noProof="0" smtClean="0">
                          <a:solidFill>
                            <a:srgbClr val="000000"/>
                          </a:solidFill>
                          <a:latin typeface="Arial"/>
                        </a:rPr>
                        <a:t>tats-Unis</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2,6</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4,4</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7,5</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6,0</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4,1</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fr-BE" sz="1100" b="0" i="0" u="none" strike="noStrike" noProof="0" smtClean="0">
                          <a:solidFill>
                            <a:srgbClr val="000000"/>
                          </a:solidFill>
                          <a:latin typeface="Arial"/>
                        </a:rPr>
                        <a:t>Autres pays</a:t>
                      </a:r>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fr-BE" sz="1100" b="0" i="1" u="none" strike="noStrike" kern="1200" noProof="0" smtClean="0">
                          <a:solidFill>
                            <a:srgbClr val="000000"/>
                          </a:solidFill>
                          <a:latin typeface="Arial"/>
                          <a:ea typeface="+mn-ea"/>
                          <a:cs typeface="+mn-cs"/>
                        </a:rPr>
                        <a:t>	9,6</a:t>
                      </a: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14,0</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19,3</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23,8</a:t>
                      </a: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fr-BE" sz="1100" b="0" i="0" u="none" strike="noStrike" kern="1200" noProof="0" smtClean="0">
                          <a:solidFill>
                            <a:srgbClr val="000000"/>
                          </a:solidFill>
                          <a:latin typeface="Arial"/>
                          <a:ea typeface="+mn-ea"/>
                          <a:cs typeface="+mn-cs"/>
                        </a:rPr>
                        <a:t>	13,1</a:t>
                      </a:r>
                      <a:endParaRPr lang="fr-BE" sz="1100" b="0" i="0" u="none" strike="noStrike" kern="1200" noProof="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endParaRPr lang="fr-BE" sz="1100" b="0" i="0" u="none" strike="noStrike" noProof="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fr-BE" sz="1100" b="0" i="1" u="none" strike="noStrike" kern="1200" noProof="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endParaRPr lang="fr-BE" sz="1100" b="0" i="0" u="none" strike="noStrike" noProof="0">
                        <a:solidFill>
                          <a:srgbClr val="000000"/>
                        </a:solidFill>
                        <a:latin typeface="Arial"/>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fr-BE" sz="1100" b="0" i="0" u="none" strike="noStrike" kern="1200" noProof="0" dirty="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76661">
                <a:tc>
                  <a:txBody>
                    <a:bodyPr/>
                    <a:lstStyle/>
                    <a:p>
                      <a:pPr marL="180000" lvl="0" algn="l" fontAlgn="b"/>
                      <a:r>
                        <a:rPr lang="nl-BE" sz="1100" b="1" i="0" u="none" strike="noStrike" dirty="0" smtClean="0">
                          <a:solidFill>
                            <a:srgbClr val="000000"/>
                          </a:solidFill>
                          <a:latin typeface="Arial"/>
                        </a:rPr>
                        <a:t>Total</a:t>
                      </a:r>
                      <a:endParaRPr lang="nl-BE" sz="1100" b="1" i="0" u="none" strike="noStrike" dirty="0">
                        <a:solidFill>
                          <a:srgbClr val="000000"/>
                        </a:solidFill>
                        <a:latin typeface="Arial"/>
                      </a:endParaRP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1" i="0" u="none" strike="noStrike" kern="1200" dirty="0" smtClean="0">
                          <a:solidFill>
                            <a:srgbClr val="000000"/>
                          </a:solidFill>
                          <a:latin typeface="Arial"/>
                          <a:ea typeface="+mn-ea"/>
                          <a:cs typeface="+mn-cs"/>
                        </a:rPr>
                        <a:t>	7,4</a:t>
                      </a:r>
                      <a:endParaRPr lang="nl-BE" sz="1100" b="1" i="0"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tabLst>
                          <a:tab pos="447675" algn="dec"/>
                        </a:tabLst>
                      </a:pPr>
                      <a:r>
                        <a:rPr lang="nl-BE" sz="1100" b="1" i="0" u="none" strike="noStrike" dirty="0" smtClean="0">
                          <a:solidFill>
                            <a:srgbClr val="000000"/>
                          </a:solidFill>
                          <a:latin typeface="Arial"/>
                        </a:rPr>
                        <a:t>	100,0</a:t>
                      </a:r>
                      <a:endParaRPr lang="nl-BE" sz="1100" b="1" i="0" u="none" strike="noStrike" dirty="0">
                        <a:solidFill>
                          <a:srgbClr val="000000"/>
                        </a:solidFill>
                        <a:latin typeface="Arial"/>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1" i="0" u="none" strike="noStrike" kern="1200" dirty="0" smtClean="0">
                          <a:solidFill>
                            <a:srgbClr val="000000"/>
                          </a:solidFill>
                          <a:latin typeface="Arial"/>
                          <a:ea typeface="+mn-ea"/>
                          <a:cs typeface="+mn-cs"/>
                        </a:rPr>
                        <a:t>	100,0</a:t>
                      </a:r>
                      <a:endParaRPr lang="nl-BE" sz="1100" b="1"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1" i="0" u="none" strike="noStrike" kern="1200" dirty="0" smtClean="0">
                          <a:solidFill>
                            <a:srgbClr val="000000"/>
                          </a:solidFill>
                          <a:latin typeface="Arial"/>
                          <a:ea typeface="+mn-ea"/>
                          <a:cs typeface="+mn-cs"/>
                        </a:rPr>
                        <a:t>	100,0</a:t>
                      </a:r>
                      <a:endParaRPr lang="nl-BE" sz="1100" b="1"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1" i="0" u="none" strike="noStrike" kern="1200" dirty="0" smtClean="0">
                          <a:solidFill>
                            <a:srgbClr val="000000"/>
                          </a:solidFill>
                          <a:latin typeface="Arial"/>
                          <a:ea typeface="+mn-ea"/>
                          <a:cs typeface="+mn-cs"/>
                        </a:rPr>
                        <a:t>	100,0</a:t>
                      </a:r>
                      <a:endParaRPr lang="nl-BE" sz="1100" b="1" i="0" u="none" strike="noStrike" kern="1200" dirty="0">
                        <a:solidFill>
                          <a:srgbClr val="000000"/>
                        </a:solidFill>
                        <a:latin typeface="Arial"/>
                        <a:ea typeface="+mn-ea"/>
                        <a:cs typeface="+mn-cs"/>
                      </a:endParaRPr>
                    </a:p>
                  </a:txBody>
                  <a:tcPr marL="5610" marR="5610" marT="5610" marB="0" anchor="b">
                    <a:lnL>
                      <a:noFill/>
                    </a:lnL>
                    <a:lnR w="6350" cap="flat" cmpd="sng" algn="ctr">
                      <a:solidFill>
                        <a:schemeClr val="tx1"/>
                      </a:solidFill>
                      <a:prstDash val="solid"/>
                      <a:round/>
                      <a:headEnd type="none" w="med" len="med"/>
                      <a:tailEnd type="none" w="med" len="med"/>
                    </a:lnR>
                    <a:lnT>
                      <a:noFill/>
                    </a:lnT>
                    <a:lnB>
                      <a:noFill/>
                    </a:lnB>
                    <a:solidFill>
                      <a:schemeClr val="bg1"/>
                    </a:solidFill>
                  </a:tcPr>
                </a:tc>
              </a:tr>
              <a:tr h="148092">
                <a:tc>
                  <a:txBody>
                    <a:bodyPr/>
                    <a:lstStyle/>
                    <a:p>
                      <a:pPr marL="180000" algn="l" fontAlgn="b"/>
                      <a:r>
                        <a:rPr lang="nl-BE" sz="1100" b="0" i="0" u="none" strike="noStrike" dirty="0">
                          <a:solidFill>
                            <a:srgbClr val="000000"/>
                          </a:solidFill>
                          <a:latin typeface="Arial"/>
                        </a:rPr>
                        <a:t> </a:t>
                      </a:r>
                    </a:p>
                  </a:txBody>
                  <a:tcPr marL="5610" marR="5610" marT="561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w="1270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a:noFill/>
                    </a:lnL>
                    <a:lnR>
                      <a:noFill/>
                    </a:lnR>
                    <a:lnT>
                      <a:noFill/>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nl-BE" sz="1100" b="0" i="0" u="none" strike="noStrike" kern="1200" dirty="0">
                          <a:solidFill>
                            <a:srgbClr val="000000"/>
                          </a:solidFill>
                          <a:latin typeface="Arial"/>
                          <a:ea typeface="+mn-ea"/>
                          <a:cs typeface="+mn-cs"/>
                        </a:rPr>
                        <a:t> </a:t>
                      </a:r>
                    </a:p>
                  </a:txBody>
                  <a:tcPr marL="5610" marR="5610" marT="5610" marB="0" anchor="b">
                    <a:lnL>
                      <a:noFill/>
                    </a:lnL>
                    <a:lnR>
                      <a:noFill/>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a:noFill/>
                    </a:lnL>
                    <a:lnR>
                      <a:noFill/>
                    </a:lnR>
                    <a:lnT>
                      <a:noFill/>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Introduction</a:t>
            </a:r>
            <a:endParaRPr lang="nl-BE" noProof="0" dirty="0"/>
          </a:p>
        </p:txBody>
      </p:sp>
      <p:sp>
        <p:nvSpPr>
          <p:cNvPr id="3" name="Text Placeholder 2"/>
          <p:cNvSpPr>
            <a:spLocks noGrp="1"/>
          </p:cNvSpPr>
          <p:nvPr>
            <p:ph type="body" sz="quarter" idx="11"/>
          </p:nvPr>
        </p:nvSpPr>
        <p:spPr>
          <a:xfrm>
            <a:off x="201169" y="572102"/>
            <a:ext cx="8942831" cy="4701948"/>
          </a:xfrm>
        </p:spPr>
        <p:txBody>
          <a:bodyPr/>
          <a:lstStyle/>
          <a:p>
            <a:r>
              <a:rPr lang="fr-BE" dirty="0" smtClean="0"/>
              <a:t>Pourquoi une étude de la Banque Nationale de Belgique?</a:t>
            </a:r>
          </a:p>
          <a:p>
            <a:pPr lvl="1"/>
            <a:r>
              <a:rPr lang="fr-BE" noProof="0" dirty="0" smtClean="0"/>
              <a:t>Politique monétaire et rôle que joue l'indexation dans la persistance de l'inflation</a:t>
            </a:r>
          </a:p>
          <a:p>
            <a:pPr lvl="1"/>
            <a:r>
              <a:rPr lang="fr-BE" dirty="0" smtClean="0"/>
              <a:t>Fonctionnement optimal de l'économie belge dans l'union monétaire</a:t>
            </a:r>
          </a:p>
          <a:p>
            <a:pPr lvl="2"/>
            <a:r>
              <a:rPr lang="fr-BE" dirty="0" smtClean="0"/>
              <a:t>L'indexation peut entraver l'absorption de chocs asymétriques</a:t>
            </a:r>
          </a:p>
          <a:p>
            <a:pPr lvl="2"/>
            <a:r>
              <a:rPr lang="fr-BE" dirty="0" smtClean="0"/>
              <a:t>L'indexation peut elle-même devenir une source d'asymétrie étant donné le degré d'indexation plus élevé en Belgique</a:t>
            </a:r>
          </a:p>
          <a:p>
            <a:pPr lvl="1"/>
            <a:r>
              <a:rPr lang="fr-BE" dirty="0" smtClean="0"/>
              <a:t>Motivation fondamentale: contribuer à protéger l'aptitude de l'économie belge à préserver la prospérité du pays</a:t>
            </a:r>
            <a:endParaRPr lang="fr-BE" noProof="0" dirty="0" smtClean="0"/>
          </a:p>
          <a:p>
            <a:r>
              <a:rPr lang="fr-BE" noProof="0" dirty="0" smtClean="0"/>
              <a:t>Délimitation du sujet</a:t>
            </a:r>
          </a:p>
          <a:p>
            <a:pPr lvl="1"/>
            <a:r>
              <a:rPr lang="fr-BE" dirty="0" smtClean="0"/>
              <a:t>Prévenir plutôt que guérir</a:t>
            </a:r>
          </a:p>
          <a:p>
            <a:pPr lvl="2"/>
            <a:r>
              <a:rPr lang="fr-BE" dirty="0" smtClean="0"/>
              <a:t>Accent sur l'analyse des conséquences structurelles et possibles alternatives pour une modulation durable ...</a:t>
            </a:r>
          </a:p>
          <a:p>
            <a:pPr lvl="2"/>
            <a:r>
              <a:rPr lang="fr-BE" dirty="0" smtClean="0"/>
              <a:t>... et non sur la correction des problèmes actuels en matière de compétitivité</a:t>
            </a:r>
            <a:endParaRPr lang="fr-BE" noProof="0" dirty="0" smtClean="0"/>
          </a:p>
          <a:p>
            <a:pPr lvl="1"/>
            <a:r>
              <a:rPr lang="fr-BE" dirty="0" smtClean="0"/>
              <a:t>Débat sur l'indexation et non sur la mesure de l'inflation</a:t>
            </a:r>
          </a:p>
          <a:p>
            <a:pPr lvl="1"/>
            <a:r>
              <a:rPr lang="fr-BE" noProof="0" dirty="0" smtClean="0"/>
              <a:t>Le principe de la compensation de l'inflation n'est pas remis en cause: le débat porte sur la meilleure manière de l'appliquer</a:t>
            </a:r>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2</a:t>
            </a:fld>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856" y="118872"/>
            <a:ext cx="8078788" cy="373062"/>
          </a:xfrm>
        </p:spPr>
        <p:txBody>
          <a:bodyPr/>
          <a:lstStyle/>
          <a:p>
            <a:r>
              <a:rPr lang="fr-FR" sz="2400" dirty="0" smtClean="0">
                <a:latin typeface="Arial"/>
                <a:cs typeface="Arial"/>
              </a:rPr>
              <a:t>Évolution des exportations de biens et de la demande dans les différents groupements de produits</a:t>
            </a:r>
            <a:endParaRPr lang="fr-FR" sz="2400" dirty="0"/>
          </a:p>
        </p:txBody>
      </p:sp>
      <p:sp>
        <p:nvSpPr>
          <p:cNvPr id="8" name="Title 1"/>
          <p:cNvSpPr txBox="1">
            <a:spLocks/>
          </p:cNvSpPr>
          <p:nvPr/>
        </p:nvSpPr>
        <p:spPr bwMode="auto">
          <a:xfrm>
            <a:off x="605312" y="858249"/>
            <a:ext cx="8078788" cy="5282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lnSpc>
                <a:spcPts val="1200"/>
              </a:lnSpc>
              <a:spcAft>
                <a:spcPts val="0"/>
              </a:spcAft>
            </a:pPr>
            <a:r>
              <a:rPr lang="fr-BE" sz="1200" dirty="0" smtClean="0">
                <a:solidFill>
                  <a:srgbClr val="003366"/>
                </a:solidFill>
                <a:latin typeface="Arial"/>
                <a:ea typeface="Times New Roman"/>
                <a:cs typeface="Arial"/>
              </a:rPr>
              <a:t>(pourcentages de variation annuelle moyenne, 1995-2008, sauf mention contraire, en valeur)</a:t>
            </a:r>
            <a:endParaRPr lang="fr-BE" sz="1400" dirty="0">
              <a:solidFill>
                <a:srgbClr val="003366"/>
              </a:solidFill>
              <a:latin typeface="Arial"/>
              <a:ea typeface="Times New Roman"/>
              <a:cs typeface="Times New Roman"/>
            </a:endParaRPr>
          </a:p>
        </p:txBody>
      </p:sp>
      <p:sp>
        <p:nvSpPr>
          <p:cNvPr id="14" name="TextBox 6"/>
          <p:cNvSpPr txBox="1">
            <a:spLocks noChangeArrowheads="1"/>
          </p:cNvSpPr>
          <p:nvPr/>
        </p:nvSpPr>
        <p:spPr bwMode="auto">
          <a:xfrm>
            <a:off x="716964" y="5706719"/>
            <a:ext cx="7379286" cy="707886"/>
          </a:xfrm>
          <a:prstGeom prst="rect">
            <a:avLst/>
          </a:prstGeom>
          <a:noFill/>
          <a:ln w="9525">
            <a:noFill/>
            <a:miter lim="800000"/>
            <a:headEnd/>
            <a:tailEnd/>
          </a:ln>
        </p:spPr>
        <p:txBody>
          <a:bodyPr wrap="square">
            <a:spAutoFit/>
          </a:bodyPr>
          <a:lstStyle/>
          <a:p>
            <a:r>
              <a:rPr lang="fr-BE" sz="800" dirty="0" smtClean="0"/>
              <a:t>Sources: CE, </a:t>
            </a:r>
            <a:r>
              <a:rPr lang="fr-BE" sz="800" dirty="0" err="1" smtClean="0"/>
              <a:t>Cnuced</a:t>
            </a:r>
            <a:r>
              <a:rPr lang="fr-BE" sz="800" dirty="0" smtClean="0"/>
              <a:t>, Eurostat, ICN.</a:t>
            </a:r>
            <a:endParaRPr lang="nl-BE" sz="800" dirty="0" smtClean="0"/>
          </a:p>
          <a:p>
            <a:pPr>
              <a:tabLst>
                <a:tab pos="180975" algn="l"/>
              </a:tabLst>
            </a:pPr>
            <a:r>
              <a:rPr lang="fr-BE" sz="800" baseline="30000" dirty="0" smtClean="0"/>
              <a:t>1 	</a:t>
            </a:r>
            <a:r>
              <a:rPr lang="fr-BE" sz="800" dirty="0" smtClean="0"/>
              <a:t>LI: produits dont la production nécessite de façon prédominante du travail, CI: produits dont la production nécessite de façon prédominante du capital, ERI: 	produits incorporant largement de la recherche et de l'innovation facilement imitables, DRI: produits incorporant largement de la recherche et de 	l'innovation difficiles à imiter, RMI: produits directement dérivés des matières premières.</a:t>
            </a:r>
            <a:endParaRPr lang="nl-BE" sz="800" dirty="0" smtClean="0"/>
          </a:p>
          <a:p>
            <a:pPr>
              <a:tabLst>
                <a:tab pos="180975" algn="l"/>
              </a:tabLst>
            </a:pPr>
            <a:r>
              <a:rPr lang="fr-BE" sz="800" baseline="30000" dirty="0" smtClean="0"/>
              <a:t>2</a:t>
            </a:r>
            <a:r>
              <a:rPr lang="fr-BE" sz="800" dirty="0" smtClean="0"/>
              <a:t> 	Pourcentages du total des exportations, moyennes 1995-2008.</a:t>
            </a:r>
            <a:endParaRPr lang="nl-BE" sz="800" dirty="0"/>
          </a:p>
        </p:txBody>
      </p:sp>
      <p:graphicFrame>
        <p:nvGraphicFramePr>
          <p:cNvPr id="44" name="Table 43"/>
          <p:cNvGraphicFramePr>
            <a:graphicFrameLocks noGrp="1"/>
          </p:cNvGraphicFramePr>
          <p:nvPr/>
        </p:nvGraphicFramePr>
        <p:xfrm>
          <a:off x="742949" y="1228718"/>
          <a:ext cx="7896224" cy="4194182"/>
        </p:xfrm>
        <a:graphic>
          <a:graphicData uri="http://schemas.openxmlformats.org/drawingml/2006/table">
            <a:tbl>
              <a:tblPr/>
              <a:tblGrid>
                <a:gridCol w="2415032"/>
                <a:gridCol w="913532"/>
                <a:gridCol w="913532"/>
                <a:gridCol w="913532"/>
                <a:gridCol w="913532"/>
                <a:gridCol w="913532"/>
                <a:gridCol w="913532"/>
              </a:tblGrid>
              <a:tr h="405607">
                <a:tc>
                  <a:txBody>
                    <a:bodyPr/>
                    <a:lstStyle/>
                    <a:p>
                      <a:pPr algn="just">
                        <a:lnSpc>
                          <a:spcPts val="1200"/>
                        </a:lnSpc>
                        <a:spcAft>
                          <a:spcPts val="0"/>
                        </a:spcAft>
                      </a:pPr>
                      <a:endParaRPr lang="fr-BE" sz="900" dirty="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smtClean="0">
                          <a:latin typeface="Arial"/>
                          <a:ea typeface="Times New Roman"/>
                          <a:cs typeface="Times New Roman"/>
                        </a:rPr>
                        <a:t>Total</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CI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LI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ERI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DRI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RMI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1225">
                <a:tc>
                  <a:txBody>
                    <a:bodyPr/>
                    <a:lstStyle/>
                    <a:p>
                      <a:pPr algn="just">
                        <a:lnSpc>
                          <a:spcPts val="1200"/>
                        </a:lnSpc>
                        <a:spcAft>
                          <a:spcPts val="0"/>
                        </a:spcAft>
                      </a:pPr>
                      <a:endParaRPr lang="fr-BE" sz="9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541225">
                <a:tc>
                  <a:txBody>
                    <a:bodyPr/>
                    <a:lstStyle/>
                    <a:p>
                      <a:pPr>
                        <a:lnSpc>
                          <a:spcPts val="1200"/>
                        </a:lnSpc>
                        <a:spcAft>
                          <a:spcPts val="0"/>
                        </a:spcAft>
                      </a:pPr>
                      <a:r>
                        <a:rPr lang="fr-FR" sz="1100" noProof="0" smtClean="0">
                          <a:latin typeface="Arial"/>
                          <a:ea typeface="Times New Roman"/>
                          <a:cs typeface="Arial"/>
                        </a:rPr>
                        <a:t>Part dans les exportations</a:t>
                      </a:r>
                      <a:r>
                        <a:rPr lang="fr-FR" sz="1100" baseline="30000" noProof="0" smtClean="0">
                          <a:latin typeface="Arial"/>
                          <a:ea typeface="Times New Roman"/>
                          <a:cs typeface="Arial"/>
                        </a:rPr>
                        <a:t>2</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Times New Roman"/>
                        </a:rPr>
                        <a:t>100,0</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25,2</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22,1</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25,1</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11,1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16,5</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41225">
                <a:tc>
                  <a:txBody>
                    <a:bodyPr/>
                    <a:lstStyle/>
                    <a:p>
                      <a:pPr>
                        <a:lnSpc>
                          <a:spcPts val="1200"/>
                        </a:lnSpc>
                        <a:spcAft>
                          <a:spcPts val="0"/>
                        </a:spcAft>
                      </a:pPr>
                      <a:r>
                        <a:rPr lang="fr-FR" sz="1100" i="1" noProof="0" smtClean="0">
                          <a:latin typeface="Arial"/>
                          <a:ea typeface="Times New Roman"/>
                          <a:cs typeface="Arial"/>
                        </a:rPr>
                        <a:t>p.m. moyenne</a:t>
                      </a:r>
                      <a:r>
                        <a:rPr lang="fr-FR" sz="1100" i="1" baseline="0" noProof="0" smtClean="0">
                          <a:latin typeface="Arial"/>
                          <a:ea typeface="Times New Roman"/>
                          <a:cs typeface="Arial"/>
                        </a:rPr>
                        <a:t> pondérée des trois pays voisins</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i="1" noProof="0" smtClean="0">
                          <a:latin typeface="Arial"/>
                          <a:ea typeface="Times New Roman"/>
                          <a:cs typeface="Times New Roman"/>
                        </a:rPr>
                        <a:t>100,0</a:t>
                      </a:r>
                      <a:endParaRPr lang="fr-FR" sz="1100" i="1"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i="1" noProof="0" smtClean="0">
                          <a:latin typeface="Arial"/>
                          <a:ea typeface="Times New Roman"/>
                          <a:cs typeface="Arial"/>
                        </a:rPr>
                        <a:t>22,6</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i="1" noProof="0" smtClean="0">
                          <a:latin typeface="Arial"/>
                          <a:ea typeface="Times New Roman"/>
                          <a:cs typeface="Arial"/>
                        </a:rPr>
                        <a:t>15,8</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i="1" noProof="0" smtClean="0">
                          <a:latin typeface="Arial"/>
                          <a:ea typeface="Times New Roman"/>
                          <a:cs typeface="Arial"/>
                        </a:rPr>
                        <a:t>20,2</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i="1">
                          <a:latin typeface="Arial"/>
                          <a:ea typeface="Times New Roman"/>
                          <a:cs typeface="Arial"/>
                        </a:rPr>
                        <a:t>24,9</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i="1">
                          <a:latin typeface="Arial"/>
                          <a:ea typeface="Times New Roman"/>
                          <a:cs typeface="Arial"/>
                        </a:rPr>
                        <a:t>16,4</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41225">
                <a:tc>
                  <a:txBody>
                    <a:bodyPr/>
                    <a:lstStyle/>
                    <a:p>
                      <a:pPr>
                        <a:lnSpc>
                          <a:spcPts val="1200"/>
                        </a:lnSpc>
                        <a:spcAft>
                          <a:spcPts val="0"/>
                        </a:spcAft>
                      </a:pP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41225">
                <a:tc>
                  <a:txBody>
                    <a:bodyPr/>
                    <a:lstStyle/>
                    <a:p>
                      <a:pPr>
                        <a:lnSpc>
                          <a:spcPts val="1200"/>
                        </a:lnSpc>
                        <a:spcAft>
                          <a:spcPts val="0"/>
                        </a:spcAft>
                      </a:pPr>
                      <a:r>
                        <a:rPr lang="fr-FR" sz="1100" noProof="0" smtClean="0">
                          <a:latin typeface="Arial"/>
                          <a:ea typeface="Times New Roman"/>
                          <a:cs typeface="Arial"/>
                        </a:rPr>
                        <a:t>Marchés</a:t>
                      </a:r>
                      <a:r>
                        <a:rPr lang="fr-FR" sz="1100" baseline="0" noProof="0" smtClean="0">
                          <a:latin typeface="Arial"/>
                          <a:ea typeface="Times New Roman"/>
                          <a:cs typeface="Arial"/>
                        </a:rPr>
                        <a:t> pertinents pour les exportations</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noProof="0" dirty="0" smtClean="0">
                          <a:latin typeface="Arial"/>
                          <a:ea typeface="Times New Roman"/>
                          <a:cs typeface="Times New Roman"/>
                        </a:rPr>
                        <a:t>8,1</a:t>
                      </a:r>
                      <a:endParaRPr lang="fr-FR" sz="11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8,3</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5,1</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9,9</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7,8</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10,7</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41225">
                <a:tc>
                  <a:txBody>
                    <a:bodyPr/>
                    <a:lstStyle/>
                    <a:p>
                      <a:pPr>
                        <a:lnSpc>
                          <a:spcPts val="1200"/>
                        </a:lnSpc>
                        <a:spcAft>
                          <a:spcPts val="0"/>
                        </a:spcAft>
                      </a:pPr>
                      <a:r>
                        <a:rPr lang="fr-FR" sz="1100" noProof="0" smtClean="0">
                          <a:latin typeface="Arial"/>
                          <a:ea typeface="Times New Roman"/>
                          <a:cs typeface="Arial"/>
                        </a:rPr>
                        <a:t>Exportations</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Times New Roman"/>
                        </a:rPr>
                        <a:t>5,4</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6,0</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3,9</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10,9</a:t>
                      </a:r>
                      <a:endParaRPr lang="fr-FR" sz="1100" noProof="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8,1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9,6</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41225">
                <a:tc>
                  <a:txBody>
                    <a:bodyPr/>
                    <a:lstStyle/>
                    <a:p>
                      <a:pPr>
                        <a:lnSpc>
                          <a:spcPts val="1200"/>
                        </a:lnSpc>
                        <a:spcAft>
                          <a:spcPts val="0"/>
                        </a:spcAft>
                      </a:pPr>
                      <a:r>
                        <a:rPr lang="fr-FR" sz="1100" noProof="0" smtClean="0">
                          <a:latin typeface="Arial"/>
                          <a:ea typeface="Times New Roman"/>
                          <a:cs typeface="Arial"/>
                        </a:rPr>
                        <a:t>Part de marché</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Times New Roman"/>
                        </a:rPr>
                        <a:t>-2,5</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-2,1</a:t>
                      </a:r>
                      <a:endParaRPr lang="fr-FR" sz="1100" noProof="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00990" algn="dec"/>
                        </a:tabLst>
                      </a:pPr>
                      <a:r>
                        <a:rPr lang="fr-FR" sz="1100" noProof="0" smtClean="0">
                          <a:latin typeface="Arial"/>
                          <a:ea typeface="Times New Roman"/>
                          <a:cs typeface="Arial"/>
                        </a:rPr>
                        <a:t>-1,1</a:t>
                      </a:r>
                      <a:endParaRPr lang="fr-FR" sz="1100" noProof="0">
                        <a:latin typeface="Arial"/>
                        <a:ea typeface="Times New Roman"/>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00990" algn="dec"/>
                        </a:tabLst>
                      </a:pPr>
                      <a:r>
                        <a:rPr lang="fr-FR" sz="1100" noProof="0" dirty="0" smtClean="0">
                          <a:latin typeface="Arial"/>
                          <a:ea typeface="Times New Roman"/>
                          <a:cs typeface="Arial"/>
                        </a:rPr>
                        <a:t>1,0</a:t>
                      </a:r>
                      <a:endParaRPr lang="fr-FR" sz="1100" noProof="0" dirty="0">
                        <a:latin typeface="Arial"/>
                        <a:ea typeface="Times New Roman"/>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0,3</a:t>
                      </a:r>
                      <a:endParaRPr lang="nl-BE" sz="1100">
                        <a:latin typeface="Arial"/>
                        <a:ea typeface="Times New Roman"/>
                        <a:cs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-1,0</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Slide Number Placeholder 3"/>
          <p:cNvSpPr>
            <a:spLocks noGrp="1"/>
          </p:cNvSpPr>
          <p:nvPr>
            <p:ph type="sldNum" sz="quarter" idx="4294967295"/>
          </p:nvPr>
        </p:nvSpPr>
        <p:spPr>
          <a:xfrm>
            <a:off x="445069" y="6594475"/>
            <a:ext cx="801688" cy="263525"/>
          </a:xfrm>
          <a:prstGeom prst="rect">
            <a:avLst/>
          </a:prstGeom>
        </p:spPr>
        <p:txBody>
          <a:bodyPr/>
          <a:lstStyle/>
          <a:p>
            <a:fld id="{98231104-DC20-4A4F-BF0A-73C2FD245991}" type="slidenum">
              <a:rPr lang="nl-NL" sz="1200" b="1">
                <a:solidFill>
                  <a:srgbClr val="4D4D4D"/>
                </a:solidFill>
              </a:rPr>
              <a:pPr/>
              <a:t>20</a:t>
            </a:fld>
            <a:endParaRPr lang="nl-NL" sz="1200" b="1">
              <a:solidFill>
                <a:srgbClr val="4D4D4D"/>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21</a:t>
            </a:fld>
            <a:endParaRPr lang="nl-NL" smtClean="0"/>
          </a:p>
        </p:txBody>
      </p:sp>
      <p:sp>
        <p:nvSpPr>
          <p:cNvPr id="5123" name="Rectangle 2"/>
          <p:cNvSpPr>
            <a:spLocks noGrp="1" noChangeArrowheads="1"/>
          </p:cNvSpPr>
          <p:nvPr>
            <p:ph type="title"/>
          </p:nvPr>
        </p:nvSpPr>
        <p:spPr/>
        <p:txBody>
          <a:bodyPr/>
          <a:lstStyle/>
          <a:p>
            <a:r>
              <a:rPr lang="fr-BE" dirty="0" smtClean="0"/>
              <a:t>Quelques indicateurs d'innovation pour la Belgique et les pays voisins</a:t>
            </a:r>
            <a:endParaRPr lang="fr-BE" dirty="0"/>
          </a:p>
        </p:txBody>
      </p:sp>
      <p:graphicFrame>
        <p:nvGraphicFramePr>
          <p:cNvPr id="6" name="Group 153"/>
          <p:cNvGraphicFramePr>
            <a:graphicFrameLocks noGrp="1"/>
          </p:cNvGraphicFramePr>
          <p:nvPr/>
        </p:nvGraphicFramePr>
        <p:xfrm>
          <a:off x="667203" y="6098929"/>
          <a:ext cx="7257533" cy="350784"/>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Sources: CE, Eurostat.</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lang="fr-BE" sz="800" baseline="30000" dirty="0" smtClean="0">
                          <a:latin typeface="+mn-lt"/>
                          <a:ea typeface="Times New Roman"/>
                          <a:cs typeface="Arial"/>
                        </a:rPr>
                        <a:t>1 	</a:t>
                      </a:r>
                      <a:r>
                        <a:rPr kumimoji="0" lang="fr-BE" sz="800" b="0" i="0" u="none" strike="noStrike" cap="none" normalizeH="0" baseline="0" dirty="0" smtClean="0">
                          <a:ln>
                            <a:noFill/>
                          </a:ln>
                          <a:solidFill>
                            <a:schemeClr val="tx1"/>
                          </a:solidFill>
                          <a:effectLst/>
                          <a:latin typeface="Arial" charset="0"/>
                          <a:ea typeface="+mn-ea"/>
                          <a:cs typeface="+mn-cs"/>
                        </a:rPr>
                        <a:t>Données établies dans le cadre de l'enquête CIS (2006-2008).</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30000" dirty="0" smtClean="0">
                          <a:ln>
                            <a:noFill/>
                          </a:ln>
                          <a:solidFill>
                            <a:schemeClr val="tx1"/>
                          </a:solidFill>
                          <a:effectLst/>
                          <a:latin typeface="Arial" charset="0"/>
                          <a:ea typeface="+mn-ea"/>
                          <a:cs typeface="+mn-cs"/>
                        </a:rPr>
                        <a:t>2	</a:t>
                      </a:r>
                      <a:r>
                        <a:rPr kumimoji="0" lang="fr-BE" sz="800" b="0" i="0" u="none" strike="noStrike" cap="none" normalizeH="0" baseline="0" dirty="0" smtClean="0">
                          <a:ln>
                            <a:noFill/>
                          </a:ln>
                          <a:solidFill>
                            <a:schemeClr val="tx1"/>
                          </a:solidFill>
                          <a:effectLst/>
                          <a:latin typeface="Arial" charset="0"/>
                          <a:ea typeface="+mn-ea"/>
                          <a:cs typeface="+mn-cs"/>
                        </a:rPr>
                        <a:t> Données 2009 </a:t>
                      </a:r>
                      <a:r>
                        <a:rPr kumimoji="0" lang="fr-BE" sz="800" b="0" i="0" u="none" strike="noStrike" cap="none" normalizeH="0" baseline="0" noProof="0" dirty="0" smtClean="0">
                          <a:ln>
                            <a:noFill/>
                          </a:ln>
                          <a:solidFill>
                            <a:schemeClr val="tx1"/>
                          </a:solidFill>
                          <a:effectLst/>
                          <a:latin typeface="Arial" charset="0"/>
                          <a:ea typeface="+mn-ea"/>
                          <a:cs typeface="+mn-cs"/>
                        </a:rPr>
                        <a:t>issues</a:t>
                      </a:r>
                      <a:r>
                        <a:rPr kumimoji="0" lang="fr-BE" sz="800" b="0" i="0" u="none" strike="noStrike" cap="none" normalizeH="0" baseline="0" dirty="0" smtClean="0">
                          <a:ln>
                            <a:noFill/>
                          </a:ln>
                          <a:solidFill>
                            <a:schemeClr val="tx1"/>
                          </a:solidFill>
                          <a:effectLst/>
                          <a:latin typeface="Arial" charset="0"/>
                          <a:ea typeface="+mn-ea"/>
                          <a:cs typeface="+mn-cs"/>
                        </a:rPr>
                        <a:t> de l'</a:t>
                      </a:r>
                      <a:r>
                        <a:rPr kumimoji="0" lang="fr-BE" sz="800" b="0" i="0" u="none" strike="noStrike" cap="none" normalizeH="0" baseline="0" dirty="0" err="1" smtClean="0">
                          <a:ln>
                            <a:noFill/>
                          </a:ln>
                          <a:solidFill>
                            <a:schemeClr val="tx1"/>
                          </a:solidFill>
                          <a:effectLst/>
                          <a:latin typeface="Arial" charset="0"/>
                          <a:ea typeface="+mn-ea"/>
                          <a:cs typeface="+mn-cs"/>
                        </a:rPr>
                        <a:t>Entrepreneurship</a:t>
                      </a:r>
                      <a:r>
                        <a:rPr kumimoji="0" lang="fr-BE" sz="800" b="0" i="0" u="none" strike="noStrike" cap="none" normalizeH="0" baseline="0" dirty="0" smtClean="0">
                          <a:ln>
                            <a:noFill/>
                          </a:ln>
                          <a:solidFill>
                            <a:schemeClr val="tx1"/>
                          </a:solidFill>
                          <a:effectLst/>
                          <a:latin typeface="Arial" charset="0"/>
                          <a:ea typeface="+mn-ea"/>
                          <a:cs typeface="+mn-cs"/>
                        </a:rPr>
                        <a:t> Survey.</a:t>
                      </a:r>
                      <a:endParaRPr kumimoji="0" lang="fr-BE" sz="800" b="0" i="0" u="none" strike="noStrike" cap="none" normalizeH="0" baseline="0" dirty="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746449" y="1222310"/>
          <a:ext cx="7810341" cy="4727088"/>
        </p:xfrm>
        <a:graphic>
          <a:graphicData uri="http://schemas.openxmlformats.org/drawingml/2006/table">
            <a:tbl>
              <a:tblPr/>
              <a:tblGrid>
                <a:gridCol w="4912709"/>
                <a:gridCol w="844293"/>
                <a:gridCol w="1084061"/>
                <a:gridCol w="969278"/>
              </a:tblGrid>
              <a:tr h="563724">
                <a:tc>
                  <a:txBody>
                    <a:bodyPr/>
                    <a:lstStyle/>
                    <a:p>
                      <a:pPr algn="just">
                        <a:lnSpc>
                          <a:spcPts val="1200"/>
                        </a:lnSpc>
                        <a:spcAft>
                          <a:spcPts val="0"/>
                        </a:spcAft>
                      </a:pP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200" b="1">
                          <a:latin typeface="Arial"/>
                          <a:ea typeface="Times New Roman"/>
                          <a:cs typeface="Arial"/>
                        </a:rPr>
                        <a:t>BE</a:t>
                      </a:r>
                      <a:endParaRPr lang="nl-BE" sz="14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200" b="1">
                          <a:latin typeface="Arial"/>
                          <a:ea typeface="Times New Roman"/>
                          <a:cs typeface="Arial"/>
                        </a:rPr>
                        <a:t>moyenne des 3 pays voisins</a:t>
                      </a:r>
                      <a:endParaRPr lang="nl-BE" sz="14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200" b="1">
                          <a:latin typeface="Arial"/>
                          <a:ea typeface="Times New Roman"/>
                          <a:cs typeface="Arial"/>
                        </a:rPr>
                        <a:t>Zone euro</a:t>
                      </a:r>
                      <a:endParaRPr lang="nl-BE" sz="14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9155">
                <a:tc>
                  <a:txBody>
                    <a:bodyPr/>
                    <a:lstStyle/>
                    <a:p>
                      <a:pPr algn="just">
                        <a:lnSpc>
                          <a:spcPts val="1200"/>
                        </a:lnSpc>
                        <a:spcAft>
                          <a:spcPts val="0"/>
                        </a:spcAft>
                      </a:pPr>
                      <a:endParaRPr lang="en-US" sz="110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29155">
                <a:tc>
                  <a:txBody>
                    <a:bodyPr/>
                    <a:lstStyle/>
                    <a:p>
                      <a:pPr>
                        <a:lnSpc>
                          <a:spcPts val="1200"/>
                        </a:lnSpc>
                        <a:spcAft>
                          <a:spcPts val="0"/>
                        </a:spcAft>
                      </a:pPr>
                      <a:r>
                        <a:rPr lang="fr-FR" sz="1100" noProof="0" smtClean="0">
                          <a:latin typeface="Arial"/>
                          <a:ea typeface="Times New Roman"/>
                          <a:cs typeface="Arial"/>
                        </a:rPr>
                        <a:t>Dépenses de R&amp;D (% PIB)</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2,00</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2,27</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2,03</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9155">
                <a:tc>
                  <a:txBody>
                    <a:bodyPr/>
                    <a:lstStyle/>
                    <a:p>
                      <a:pPr>
                        <a:lnSpc>
                          <a:spcPts val="1200"/>
                        </a:lnSpc>
                        <a:spcAft>
                          <a:spcPts val="0"/>
                        </a:spcAft>
                      </a:pPr>
                      <a:r>
                        <a:rPr lang="fr-FR" sz="1100" noProof="0" smtClean="0">
                          <a:latin typeface="Arial"/>
                          <a:ea typeface="Times New Roman"/>
                          <a:cs typeface="Arial"/>
                        </a:rPr>
                        <a:t>Dépenses de R&amp;D, financement privé (% PIB)</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1,51</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1,46</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1,32</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9155">
                <a:tc>
                  <a:txBody>
                    <a:bodyPr/>
                    <a:lstStyle/>
                    <a:p>
                      <a:pPr>
                        <a:lnSpc>
                          <a:spcPts val="1200"/>
                        </a:lnSpc>
                        <a:spcAft>
                          <a:spcPts val="0"/>
                        </a:spcAft>
                      </a:pPr>
                      <a:r>
                        <a:rPr lang="fr-FR" sz="1100" noProof="0" smtClean="0">
                          <a:latin typeface="Arial"/>
                          <a:ea typeface="Times New Roman"/>
                          <a:cs typeface="Arial"/>
                        </a:rPr>
                        <a:t>Dépenses de R&amp;D, financement public (% PIB)</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0,49</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0,81</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0,71</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7852">
                <a:tc>
                  <a:txBody>
                    <a:bodyPr/>
                    <a:lstStyle/>
                    <a:p>
                      <a:pPr>
                        <a:lnSpc>
                          <a:spcPts val="1200"/>
                        </a:lnSpc>
                        <a:spcAft>
                          <a:spcPts val="0"/>
                        </a:spcAft>
                      </a:pPr>
                      <a:r>
                        <a:rPr lang="fr-FR" sz="1100" noProof="0" smtClean="0">
                          <a:latin typeface="Arial"/>
                          <a:ea typeface="Times New Roman"/>
                          <a:cs typeface="Times New Roman"/>
                        </a:rPr>
                        <a:t>Performance en matière d'innovation (score sur le baromètre européen d'innovation)</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Times New Roman"/>
                        </a:rPr>
                        <a:t>0,62</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fr-BE" sz="1100" smtClean="0">
                          <a:latin typeface="Arial"/>
                          <a:ea typeface="Times New Roman"/>
                          <a:cs typeface="Times New Roman"/>
                        </a:rPr>
                        <a:t>0,60</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fr-BE" sz="1100" smtClean="0">
                          <a:latin typeface="Arial"/>
                          <a:ea typeface="Times New Roman"/>
                          <a:cs typeface="Times New Roman"/>
                        </a:rPr>
                        <a:t>0,50</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68514">
                <a:tc>
                  <a:txBody>
                    <a:bodyPr/>
                    <a:lstStyle/>
                    <a:p>
                      <a:pPr>
                        <a:lnSpc>
                          <a:spcPts val="1200"/>
                        </a:lnSpc>
                        <a:spcAft>
                          <a:spcPts val="0"/>
                        </a:spcAft>
                      </a:pPr>
                      <a:r>
                        <a:rPr lang="fr-FR" sz="1100" noProof="0" smtClean="0">
                          <a:latin typeface="Arial"/>
                          <a:ea typeface="Times New Roman"/>
                          <a:cs typeface="Arial"/>
                        </a:rPr>
                        <a:t>% de diplômés de l'enseignement supérieur dans la catégorie des 30‑34 ans</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43,1</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37,7</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34,1</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17488">
                <a:tc>
                  <a:txBody>
                    <a:bodyPr/>
                    <a:lstStyle/>
                    <a:p>
                      <a:pPr>
                        <a:lnSpc>
                          <a:spcPts val="1200"/>
                        </a:lnSpc>
                        <a:spcAft>
                          <a:spcPts val="0"/>
                        </a:spcAft>
                      </a:pPr>
                      <a:r>
                        <a:rPr lang="fr-FR" sz="1100" noProof="0" smtClean="0">
                          <a:latin typeface="Arial"/>
                          <a:ea typeface="Times New Roman"/>
                          <a:cs typeface="Arial"/>
                        </a:rPr>
                        <a:t>Diplômés de l'enseignement supérieur dans une orientation scientifique ou technique, sur 1000 personnes âgées de 20 à 29 ans</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11,9</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14,3</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12,8</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93744">
                <a:tc>
                  <a:txBody>
                    <a:bodyPr/>
                    <a:lstStyle/>
                    <a:p>
                      <a:pPr>
                        <a:lnSpc>
                          <a:spcPts val="1200"/>
                        </a:lnSpc>
                        <a:spcAft>
                          <a:spcPts val="0"/>
                        </a:spcAft>
                      </a:pPr>
                      <a:r>
                        <a:rPr lang="fr-FR" sz="1100" noProof="0" smtClean="0">
                          <a:latin typeface="Arial"/>
                          <a:ea typeface="Times New Roman"/>
                          <a:cs typeface="Arial"/>
                        </a:rPr>
                        <a:t>% de la population âgée de 25 à 64 ans ayant déclaré avoir suivi une formation</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6,9</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10,1</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8,0</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2492">
                <a:tc>
                  <a:txBody>
                    <a:bodyPr/>
                    <a:lstStyle/>
                    <a:p>
                      <a:pPr>
                        <a:lnSpc>
                          <a:spcPts val="1200"/>
                        </a:lnSpc>
                        <a:spcAft>
                          <a:spcPts val="0"/>
                        </a:spcAft>
                      </a:pPr>
                      <a:r>
                        <a:rPr lang="fr-FR" sz="1100" noProof="0" smtClean="0">
                          <a:latin typeface="Arial"/>
                          <a:ea typeface="Times New Roman"/>
                          <a:cs typeface="Arial"/>
                        </a:rPr>
                        <a:t>% des entreprises ayant effectué une innovation de procédé</a:t>
                      </a:r>
                      <a:r>
                        <a:rPr lang="fr-FR" sz="1100" baseline="30000" noProof="0" smtClean="0">
                          <a:latin typeface="Arial"/>
                          <a:ea typeface="Times New Roman"/>
                          <a:cs typeface="Arial"/>
                        </a:rPr>
                        <a:t>1</a:t>
                      </a:r>
                      <a:endParaRPr lang="fr-FR" sz="1100" baseline="300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33,4</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30,4</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30,2</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9155">
                <a:tc>
                  <a:txBody>
                    <a:bodyPr/>
                    <a:lstStyle/>
                    <a:p>
                      <a:pPr>
                        <a:lnSpc>
                          <a:spcPts val="1200"/>
                        </a:lnSpc>
                        <a:spcAft>
                          <a:spcPts val="0"/>
                        </a:spcAft>
                      </a:pPr>
                      <a:r>
                        <a:rPr lang="fr-FR" sz="1100" noProof="0" smtClean="0">
                          <a:latin typeface="Arial"/>
                          <a:ea typeface="Times New Roman"/>
                          <a:cs typeface="Arial"/>
                        </a:rPr>
                        <a:t>% du chiffre d'affaires réalisé par les nouveaux produits</a:t>
                      </a:r>
                      <a:r>
                        <a:rPr lang="fr-FR" sz="1100" baseline="30000" noProof="0" smtClean="0">
                          <a:latin typeface="+mn-lt"/>
                          <a:ea typeface="Times New Roman"/>
                          <a:cs typeface="Arial"/>
                        </a:rPr>
                        <a:t>1</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9,5</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14,8</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14,0</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55833">
                <a:tc>
                  <a:txBody>
                    <a:bodyPr/>
                    <a:lstStyle/>
                    <a:p>
                      <a:pPr>
                        <a:lnSpc>
                          <a:spcPts val="1200"/>
                        </a:lnSpc>
                        <a:spcAft>
                          <a:spcPts val="0"/>
                        </a:spcAft>
                      </a:pPr>
                      <a:r>
                        <a:rPr lang="fr-FR" sz="1100" noProof="0" smtClean="0">
                          <a:latin typeface="Arial"/>
                          <a:ea typeface="Times New Roman"/>
                          <a:cs typeface="Arial"/>
                        </a:rPr>
                        <a:t>% des entreprises novatrices pour lesquelles la conquête de nouveaux marchés est un objectif important de l'innovation</a:t>
                      </a:r>
                      <a:r>
                        <a:rPr lang="fr-FR" sz="1100" baseline="30000" noProof="0" smtClean="0">
                          <a:latin typeface="+mn-lt"/>
                          <a:ea typeface="Times New Roman"/>
                          <a:cs typeface="Arial"/>
                        </a:rPr>
                        <a:t>1</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FR" sz="1100" noProof="0" smtClean="0">
                          <a:latin typeface="Arial"/>
                          <a:ea typeface="Times New Roman"/>
                          <a:cs typeface="Arial"/>
                        </a:rPr>
                        <a:t>27,1</a:t>
                      </a:r>
                      <a:endParaRPr lang="fr-FR" sz="1100" noProof="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42,0</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36,5</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55833">
                <a:tc>
                  <a:txBody>
                    <a:bodyPr/>
                    <a:lstStyle/>
                    <a:p>
                      <a:pPr>
                        <a:lnSpc>
                          <a:spcPts val="1200"/>
                        </a:lnSpc>
                        <a:spcAft>
                          <a:spcPts val="0"/>
                        </a:spcAft>
                      </a:pPr>
                      <a:r>
                        <a:rPr lang="fr-FR" sz="1100" noProof="0" smtClean="0">
                          <a:latin typeface="Arial"/>
                          <a:ea typeface="Times New Roman"/>
                          <a:cs typeface="Times New Roman"/>
                        </a:rPr>
                        <a:t>% des entreprises ayant procédé à une innovation de marketing</a:t>
                      </a:r>
                      <a:r>
                        <a:rPr lang="fr-FR" sz="1100" baseline="30000" noProof="0" smtClean="0">
                          <a:latin typeface="+mn-lt"/>
                          <a:ea typeface="Times New Roman"/>
                          <a:cs typeface="Arial"/>
                        </a:rPr>
                        <a:t>1</a:t>
                      </a:r>
                      <a:endParaRPr lang="fr-FR" sz="1100" noProof="0" smtClean="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fr-FR" sz="1100" noProof="0" smtClean="0">
                          <a:latin typeface="Arial"/>
                          <a:ea typeface="Times New Roman"/>
                          <a:cs typeface="Times New Roman"/>
                        </a:rPr>
                        <a:t>29,5</a:t>
                      </a:r>
                      <a:endParaRPr lang="fr-FR" sz="1100" noProof="0">
                        <a:latin typeface="Arial"/>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smtClean="0">
                          <a:latin typeface="Arial"/>
                          <a:ea typeface="Times New Roman"/>
                          <a:cs typeface="Times New Roman"/>
                        </a:rPr>
                        <a:t>31,6</a:t>
                      </a:r>
                      <a:endParaRPr lang="en-US" sz="1100">
                        <a:latin typeface="Arial"/>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27,1</a:t>
                      </a:r>
                      <a:endParaRPr lang="en-US" sz="1100" dirty="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r>
              <a:tr h="355833">
                <a:tc>
                  <a:txBody>
                    <a:bodyPr/>
                    <a:lstStyle/>
                    <a:p>
                      <a:pPr>
                        <a:lnSpc>
                          <a:spcPts val="1200"/>
                        </a:lnSpc>
                        <a:spcAft>
                          <a:spcPts val="0"/>
                        </a:spcAft>
                      </a:pPr>
                      <a:r>
                        <a:rPr lang="fr-FR" sz="1100" noProof="0" smtClean="0">
                          <a:latin typeface="Arial"/>
                          <a:ea typeface="Times New Roman"/>
                          <a:cs typeface="Times New Roman"/>
                        </a:rPr>
                        <a:t>Activité entrepreneuriale en préparation ou récemment entamée</a:t>
                      </a:r>
                      <a:r>
                        <a:rPr lang="fr-FR" sz="1100" baseline="30000" noProof="0" smtClean="0">
                          <a:latin typeface="+mn-lt"/>
                          <a:ea typeface="Times New Roman"/>
                          <a:cs typeface="Arial"/>
                        </a:rPr>
                        <a:t>2</a:t>
                      </a:r>
                      <a:r>
                        <a:rPr lang="fr-FR" sz="1100" noProof="0" smtClean="0">
                          <a:latin typeface="Arial"/>
                          <a:ea typeface="Times New Roman"/>
                          <a:cs typeface="Times New Roman"/>
                        </a:rPr>
                        <a:t> (pourcentages</a:t>
                      </a:r>
                      <a:r>
                        <a:rPr lang="fr-FR" sz="1100" baseline="0" noProof="0" smtClean="0">
                          <a:latin typeface="Arial"/>
                          <a:ea typeface="Times New Roman"/>
                          <a:cs typeface="Times New Roman"/>
                        </a:rPr>
                        <a:t> des personnes interrogées)</a:t>
                      </a:r>
                      <a:endParaRPr lang="fr-FR" sz="1100" noProof="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fr-FR" sz="1100" noProof="0" dirty="0" smtClean="0">
                          <a:latin typeface="Arial"/>
                          <a:ea typeface="Times New Roman"/>
                          <a:cs typeface="Times New Roman"/>
                        </a:rPr>
                        <a:t>5,2</a:t>
                      </a:r>
                      <a:endParaRPr lang="fr-FR" sz="1100" noProof="0" dirty="0">
                        <a:latin typeface="Arial"/>
                        <a:ea typeface="Times New Roman"/>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7,1</a:t>
                      </a:r>
                      <a:endParaRPr lang="en-US" sz="1100">
                        <a:latin typeface="Arial"/>
                        <a:ea typeface="Times New Roman"/>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6,9</a:t>
                      </a:r>
                      <a:endParaRPr lang="en-US" sz="1100" dirty="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Rectangle 2"/>
          <p:cNvSpPr txBox="1">
            <a:spLocks noChangeArrowheads="1"/>
          </p:cNvSpPr>
          <p:nvPr/>
        </p:nvSpPr>
        <p:spPr bwMode="auto">
          <a:xfrm>
            <a:off x="647246" y="754711"/>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1200" i="0" u="none" strike="noStrike" kern="0" cap="none" spc="0" normalizeH="0" baseline="0" noProof="0" dirty="0" smtClean="0">
                <a:ln>
                  <a:noFill/>
                </a:ln>
                <a:solidFill>
                  <a:srgbClr val="003366"/>
                </a:solidFill>
                <a:effectLst/>
                <a:uLnTx/>
                <a:uFillTx/>
                <a:latin typeface="+mj-lt"/>
                <a:ea typeface="+mj-ea"/>
                <a:cs typeface="+mj-cs"/>
              </a:rPr>
              <a:t>(Moyennes</a:t>
            </a:r>
            <a:r>
              <a:rPr kumimoji="0" lang="fr-BE" sz="1200" i="0" u="none" strike="noStrike" kern="0" cap="none" spc="0" normalizeH="0" noProof="0" dirty="0" smtClean="0">
                <a:ln>
                  <a:noFill/>
                </a:ln>
                <a:solidFill>
                  <a:srgbClr val="003366"/>
                </a:solidFill>
                <a:effectLst/>
                <a:uLnTx/>
                <a:uFillTx/>
                <a:latin typeface="+mj-lt"/>
                <a:ea typeface="+mj-ea"/>
                <a:cs typeface="+mj-cs"/>
              </a:rPr>
              <a:t> 2008-2010, sauf mention contraire)</a:t>
            </a:r>
            <a:endParaRPr kumimoji="0" lang="nl-BE" sz="1200" i="0" u="none" strike="noStrike" kern="0" cap="none" spc="0" normalizeH="0" baseline="0" noProof="0" dirty="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22</a:t>
            </a:fld>
            <a:endParaRPr lang="nl-NL" smtClean="0"/>
          </a:p>
        </p:txBody>
      </p:sp>
      <p:sp>
        <p:nvSpPr>
          <p:cNvPr id="5123" name="Rectangle 2"/>
          <p:cNvSpPr>
            <a:spLocks noGrp="1" noChangeArrowheads="1"/>
          </p:cNvSpPr>
          <p:nvPr>
            <p:ph type="title"/>
          </p:nvPr>
        </p:nvSpPr>
        <p:spPr/>
        <p:txBody>
          <a:bodyPr/>
          <a:lstStyle/>
          <a:p>
            <a:r>
              <a:rPr lang="fr-BE" dirty="0" smtClean="0"/>
              <a:t>Structure des coûts: coûts directs et coûts cumulés </a:t>
            </a:r>
            <a:endParaRPr lang="nl-BE" dirty="0"/>
          </a:p>
        </p:txBody>
      </p:sp>
      <p:sp>
        <p:nvSpPr>
          <p:cNvPr id="5124" name="Text Box 4"/>
          <p:cNvSpPr txBox="1">
            <a:spLocks noChangeArrowheads="1"/>
          </p:cNvSpPr>
          <p:nvPr/>
        </p:nvSpPr>
        <p:spPr bwMode="auto">
          <a:xfrm>
            <a:off x="633413" y="493713"/>
            <a:ext cx="8085137" cy="307777"/>
          </a:xfrm>
          <a:prstGeom prst="rect">
            <a:avLst/>
          </a:prstGeom>
          <a:noFill/>
          <a:ln w="9525">
            <a:noFill/>
            <a:miter lim="800000"/>
            <a:headEnd/>
            <a:tailEnd/>
          </a:ln>
        </p:spPr>
        <p:txBody>
          <a:bodyPr>
            <a:spAutoFit/>
          </a:bodyPr>
          <a:lstStyle/>
          <a:p>
            <a:r>
              <a:rPr lang="fr-BE" sz="1400" dirty="0" smtClean="0">
                <a:solidFill>
                  <a:srgbClr val="003366"/>
                </a:solidFill>
              </a:rPr>
              <a:t>(pourcentages du total, données 2005)</a:t>
            </a:r>
            <a:endParaRPr lang="nl-BE" sz="1400" dirty="0">
              <a:solidFill>
                <a:srgbClr val="003366"/>
              </a:solidFill>
            </a:endParaRPr>
          </a:p>
        </p:txBody>
      </p:sp>
      <p:graphicFrame>
        <p:nvGraphicFramePr>
          <p:cNvPr id="6"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Sources: Eurostat, ICN, BNB.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pic>
        <p:nvPicPr>
          <p:cNvPr id="8" name="Picture 7" descr="\\Lanprd\dfs\PUB\RES\library\stxnraj\Tekenaars\Duprez Cedric\dir Com mei2012\cd_mei2012_03F.jpg"/>
          <p:cNvPicPr/>
          <p:nvPr/>
        </p:nvPicPr>
        <p:blipFill>
          <a:blip r:embed="rId2" cstate="print"/>
          <a:srcRect/>
          <a:stretch>
            <a:fillRect/>
          </a:stretch>
        </p:blipFill>
        <p:spPr bwMode="auto">
          <a:xfrm>
            <a:off x="736270" y="1070552"/>
            <a:ext cx="7897091" cy="4868883"/>
          </a:xfrm>
          <a:prstGeom prst="rect">
            <a:avLst/>
          </a:prstGeom>
          <a:noFill/>
          <a:ln w="9525">
            <a:noFill/>
            <a:miter lim="800000"/>
            <a:headEnd/>
            <a:tailEnd/>
          </a:ln>
        </p:spPr>
      </p:pic>
      <p:sp>
        <p:nvSpPr>
          <p:cNvPr id="9" name="TextBox 8"/>
          <p:cNvSpPr txBox="1"/>
          <p:nvPr/>
        </p:nvSpPr>
        <p:spPr bwMode="auto">
          <a:xfrm rot="16200000">
            <a:off x="6837533" y="3146593"/>
            <a:ext cx="1050881" cy="15542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r">
              <a:lnSpc>
                <a:spcPct val="150000"/>
              </a:lnSpc>
              <a:spcBef>
                <a:spcPts val="0"/>
              </a:spcBef>
              <a:buClr>
                <a:srgbClr val="CC3300"/>
              </a:buClr>
              <a:buSzPct val="135000"/>
            </a:pPr>
            <a:endParaRPr kumimoji="0" lang="fr-BE" sz="1000" b="0" i="0" u="none" strike="noStrike" kern="0" cap="none" spc="0" normalizeH="0" baseline="0" noProof="0" smtClean="0">
              <a:ln>
                <a:noFill/>
              </a:ln>
              <a:solidFill>
                <a:schemeClr val="tx1"/>
              </a:solidFill>
              <a:effectLst/>
              <a:uLnTx/>
              <a:uFillTx/>
              <a:latin typeface="+mn-lt"/>
              <a:ea typeface="+mn-ea"/>
              <a:cs typeface="+mn-cs"/>
            </a:endParaRPr>
          </a:p>
          <a:p>
            <a:pPr algn="r">
              <a:lnSpc>
                <a:spcPct val="150000"/>
              </a:lnSpc>
              <a:spcBef>
                <a:spcPts val="600"/>
              </a:spcBef>
              <a:buClr>
                <a:srgbClr val="CC3300"/>
              </a:buClr>
              <a:buSzPct val="135000"/>
            </a:pPr>
            <a:r>
              <a:rPr kumimoji="0" lang="fr-BE" sz="1000" b="0" i="0" u="none" strike="noStrike" kern="0" cap="none" spc="0" normalizeH="0" baseline="0" noProof="0" smtClean="0">
                <a:ln>
                  <a:noFill/>
                </a:ln>
                <a:solidFill>
                  <a:schemeClr val="tx1"/>
                </a:solidFill>
                <a:effectLst/>
                <a:uLnTx/>
                <a:uFillTx/>
                <a:latin typeface="+mn-lt"/>
                <a:ea typeface="+mn-ea"/>
                <a:cs typeface="+mn-cs"/>
              </a:rPr>
              <a:t>BE Cumulés</a:t>
            </a:r>
          </a:p>
          <a:p>
            <a:pPr algn="r">
              <a:lnSpc>
                <a:spcPct val="150000"/>
              </a:lnSpc>
              <a:spcBef>
                <a:spcPts val="600"/>
              </a:spcBef>
              <a:buClr>
                <a:srgbClr val="CC3300"/>
              </a:buClr>
              <a:buSzPct val="135000"/>
            </a:pPr>
            <a:r>
              <a:rPr lang="fr-BE" sz="1000" kern="0" smtClean="0">
                <a:latin typeface="+mn-lt"/>
              </a:rPr>
              <a:t>DE Cumulés</a:t>
            </a:r>
          </a:p>
          <a:p>
            <a:pPr algn="r">
              <a:lnSpc>
                <a:spcPct val="150000"/>
              </a:lnSpc>
              <a:spcBef>
                <a:spcPts val="600"/>
              </a:spcBef>
              <a:buClr>
                <a:srgbClr val="CC3300"/>
              </a:buClr>
              <a:buSzPct val="135000"/>
            </a:pPr>
            <a:r>
              <a:rPr kumimoji="0" lang="fr-BE" sz="1000" b="0" i="0" u="none" strike="noStrike" kern="0" cap="none" spc="0" normalizeH="0" baseline="0" noProof="0" smtClean="0">
                <a:ln>
                  <a:noFill/>
                </a:ln>
                <a:solidFill>
                  <a:schemeClr val="tx1"/>
                </a:solidFill>
                <a:effectLst/>
                <a:uLnTx/>
                <a:uFillTx/>
                <a:latin typeface="+mn-lt"/>
                <a:ea typeface="+mn-ea"/>
                <a:cs typeface="+mn-cs"/>
              </a:rPr>
              <a:t>FR Cumulés</a:t>
            </a:r>
          </a:p>
          <a:p>
            <a:pPr algn="r">
              <a:lnSpc>
                <a:spcPct val="150000"/>
              </a:lnSpc>
              <a:spcBef>
                <a:spcPts val="600"/>
              </a:spcBef>
              <a:buClr>
                <a:srgbClr val="CC3300"/>
              </a:buClr>
              <a:buSzPct val="135000"/>
            </a:pPr>
            <a:r>
              <a:rPr lang="fr-BE" sz="1000" kern="0" smtClean="0">
                <a:latin typeface="+mn-lt"/>
              </a:rPr>
              <a:t>NL Cumulés</a:t>
            </a:r>
            <a:endParaRPr kumimoji="0" lang="en-US"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10" name="TextBox 9"/>
          <p:cNvSpPr txBox="1"/>
          <p:nvPr/>
        </p:nvSpPr>
        <p:spPr bwMode="auto">
          <a:xfrm>
            <a:off x="1746000" y="4615857"/>
            <a:ext cx="2434856" cy="274370"/>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BE" sz="900" b="1" i="0" u="none" strike="noStrike" kern="0" cap="none" spc="0" normalizeH="0" baseline="0" noProof="0" dirty="0" smtClean="0">
                <a:ln>
                  <a:noFill/>
                </a:ln>
                <a:solidFill>
                  <a:schemeClr val="tx1"/>
                </a:solidFill>
                <a:effectLst/>
                <a:uLnTx/>
                <a:uFillTx/>
                <a:latin typeface="+mn-lt"/>
                <a:ea typeface="+mn-ea"/>
                <a:cs typeface="+mn-cs"/>
              </a:rPr>
              <a:t>Inputs intermédiaires intérieurs</a:t>
            </a:r>
            <a:endParaRPr kumimoji="0" lang="en-US" sz="9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bwMode="auto">
          <a:xfrm>
            <a:off x="1744847" y="4320582"/>
            <a:ext cx="2434856" cy="274370"/>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BE" sz="900" b="1" i="0" u="none" strike="noStrike" kern="0" cap="none" spc="0" normalizeH="0" baseline="0" noProof="0" dirty="0" smtClean="0">
                <a:ln>
                  <a:noFill/>
                </a:ln>
                <a:solidFill>
                  <a:schemeClr val="tx1"/>
                </a:solidFill>
                <a:effectLst/>
                <a:uLnTx/>
                <a:uFillTx/>
                <a:latin typeface="+mn-lt"/>
                <a:ea typeface="+mn-ea"/>
                <a:cs typeface="+mn-cs"/>
              </a:rPr>
              <a:t>Importations</a:t>
            </a:r>
            <a:r>
              <a:rPr kumimoji="0" lang="fr-BE" sz="900" b="1" i="0" u="none" strike="noStrike" kern="0" cap="none" spc="0" normalizeH="0" noProof="0" dirty="0" smtClean="0">
                <a:ln>
                  <a:noFill/>
                </a:ln>
                <a:solidFill>
                  <a:schemeClr val="tx1"/>
                </a:solidFill>
                <a:effectLst/>
                <a:uLnTx/>
                <a:uFillTx/>
                <a:latin typeface="+mn-lt"/>
                <a:ea typeface="+mn-ea"/>
                <a:cs typeface="+mn-cs"/>
              </a:rPr>
              <a:t> intermédiaires</a:t>
            </a:r>
            <a:endParaRPr kumimoji="0" lang="en-US" sz="9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2" name="TextBox 11"/>
          <p:cNvSpPr txBox="1"/>
          <p:nvPr/>
        </p:nvSpPr>
        <p:spPr bwMode="auto">
          <a:xfrm>
            <a:off x="1746000" y="4920657"/>
            <a:ext cx="2434856" cy="274370"/>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BE" sz="900" b="1" i="0" u="none" strike="noStrike" kern="0" cap="none" spc="0" normalizeH="0" baseline="0" noProof="0" dirty="0" smtClean="0">
                <a:ln>
                  <a:noFill/>
                </a:ln>
                <a:solidFill>
                  <a:schemeClr val="tx1"/>
                </a:solidFill>
                <a:effectLst/>
                <a:uLnTx/>
                <a:uFillTx/>
                <a:latin typeface="+mn-lt"/>
                <a:ea typeface="+mn-ea"/>
                <a:cs typeface="+mn-cs"/>
              </a:rPr>
              <a:t>Rémunération des salariés</a:t>
            </a:r>
            <a:endParaRPr kumimoji="0" lang="en-US" sz="9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3" name="TextBox 12"/>
          <p:cNvSpPr txBox="1"/>
          <p:nvPr/>
        </p:nvSpPr>
        <p:spPr bwMode="auto">
          <a:xfrm>
            <a:off x="1745999" y="5225457"/>
            <a:ext cx="2949825" cy="30008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BE" sz="900" b="1" i="0" u="none" strike="noStrike" kern="0" cap="none" spc="0" normalizeH="0" baseline="0" noProof="0" dirty="0" smtClean="0">
                <a:ln>
                  <a:noFill/>
                </a:ln>
                <a:solidFill>
                  <a:schemeClr val="tx1"/>
                </a:solidFill>
                <a:effectLst/>
                <a:uLnTx/>
                <a:uFillTx/>
                <a:latin typeface="+mn-lt"/>
                <a:ea typeface="+mn-ea"/>
                <a:cs typeface="+mn-cs"/>
              </a:rPr>
              <a:t>Excédent brut d'exploitation et revenu</a:t>
            </a:r>
            <a:r>
              <a:rPr kumimoji="0" lang="fr-BE" sz="900" b="1" i="0" u="none" strike="noStrike" kern="0" cap="none" spc="0" normalizeH="0" noProof="0" dirty="0" smtClean="0">
                <a:ln>
                  <a:noFill/>
                </a:ln>
                <a:solidFill>
                  <a:schemeClr val="tx1"/>
                </a:solidFill>
                <a:effectLst/>
                <a:uLnTx/>
                <a:uFillTx/>
                <a:latin typeface="+mn-lt"/>
                <a:ea typeface="+mn-ea"/>
                <a:cs typeface="+mn-cs"/>
              </a:rPr>
              <a:t> </a:t>
            </a:r>
            <a:r>
              <a:rPr lang="fr-BE" sz="900" b="1" kern="0" dirty="0" smtClean="0"/>
              <a:t>mixte </a:t>
            </a:r>
            <a:r>
              <a:rPr kumimoji="0" lang="fr-BE" sz="900" b="1" i="0" u="none" strike="noStrike" kern="0" cap="none" spc="0" normalizeH="0" baseline="0" noProof="0" dirty="0" smtClean="0">
                <a:ln>
                  <a:noFill/>
                </a:ln>
                <a:solidFill>
                  <a:schemeClr val="tx1"/>
                </a:solidFill>
                <a:effectLst/>
                <a:uLnTx/>
                <a:uFillTx/>
                <a:latin typeface="+mn-lt"/>
                <a:ea typeface="+mn-ea"/>
                <a:cs typeface="+mn-cs"/>
              </a:rPr>
              <a:t>brut</a:t>
            </a:r>
            <a:endParaRPr kumimoji="0" lang="en-US" sz="9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TextBox 13"/>
          <p:cNvSpPr txBox="1"/>
          <p:nvPr/>
        </p:nvSpPr>
        <p:spPr bwMode="auto">
          <a:xfrm>
            <a:off x="1744847" y="5530257"/>
            <a:ext cx="2434856" cy="274370"/>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BE" sz="900" b="1" i="0" u="none" strike="noStrike" kern="0" cap="none" spc="0" normalizeH="0" baseline="0" noProof="0" dirty="0" smtClean="0">
                <a:ln>
                  <a:noFill/>
                </a:ln>
                <a:solidFill>
                  <a:schemeClr val="tx1"/>
                </a:solidFill>
                <a:effectLst/>
                <a:uLnTx/>
                <a:uFillTx/>
                <a:latin typeface="+mn-lt"/>
                <a:ea typeface="+mn-ea"/>
                <a:cs typeface="+mn-cs"/>
              </a:rPr>
              <a:t>Taxes</a:t>
            </a:r>
            <a:endParaRPr kumimoji="0" lang="en-US" sz="9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606" y="0"/>
            <a:ext cx="8078788" cy="373062"/>
          </a:xfrm>
        </p:spPr>
        <p:txBody>
          <a:bodyPr/>
          <a:lstStyle/>
          <a:p>
            <a:r>
              <a:rPr lang="fr-BE" dirty="0" smtClean="0"/>
              <a:t>Importance relative des facteurs prix: évolution du cours de change réel et des parts de marché sur la période 2000-2010</a:t>
            </a:r>
            <a:br>
              <a:rPr lang="fr-BE" dirty="0" smtClean="0"/>
            </a:br>
            <a:r>
              <a:rPr lang="fr-BE" sz="1400" dirty="0" smtClean="0"/>
              <a:t>(pourcentages de la variation annuelle moyenne)</a:t>
            </a:r>
            <a:endParaRPr lang="fr-BE" dirty="0"/>
          </a:p>
        </p:txBody>
      </p:sp>
      <p:sp>
        <p:nvSpPr>
          <p:cNvPr id="3" name="Text Placeholder 2"/>
          <p:cNvSpPr>
            <a:spLocks noGrp="1"/>
          </p:cNvSpPr>
          <p:nvPr>
            <p:ph type="body" sz="quarter" idx="11"/>
          </p:nvPr>
        </p:nvSpPr>
        <p:spPr>
          <a:xfrm>
            <a:off x="6359236" y="1563770"/>
            <a:ext cx="2632364" cy="3513055"/>
          </a:xfrm>
        </p:spPr>
        <p:txBody>
          <a:bodyPr/>
          <a:lstStyle/>
          <a:p>
            <a:pPr>
              <a:lnSpc>
                <a:spcPct val="100000"/>
              </a:lnSpc>
            </a:pPr>
            <a:r>
              <a:rPr lang="fr-BE" sz="1600" dirty="0" smtClean="0"/>
              <a:t>Même si les facteurs hors prix jouent un rôle important ...</a:t>
            </a:r>
          </a:p>
          <a:p>
            <a:pPr>
              <a:lnSpc>
                <a:spcPct val="100000"/>
              </a:lnSpc>
            </a:pPr>
            <a:endParaRPr lang="fr-BE" sz="1600" dirty="0" smtClean="0"/>
          </a:p>
          <a:p>
            <a:pPr>
              <a:lnSpc>
                <a:spcPct val="100000"/>
              </a:lnSpc>
            </a:pPr>
            <a:r>
              <a:rPr lang="fr-BE" sz="1600" dirty="0" smtClean="0"/>
              <a:t>L'évolution des coûts salariaux par unité produite reste déterminante pour la compétitivité d'une économie.</a:t>
            </a:r>
          </a:p>
          <a:p>
            <a:pPr>
              <a:lnSpc>
                <a:spcPct val="100000"/>
              </a:lnSpc>
            </a:pPr>
            <a:endParaRPr lang="fr-BE" sz="1600" dirty="0" smtClean="0"/>
          </a:p>
          <a:p>
            <a:pPr>
              <a:lnSpc>
                <a:spcPct val="100000"/>
              </a:lnSpc>
            </a:pPr>
            <a:endParaRPr lang="fr-BE" sz="1600" dirty="0" smtClean="0"/>
          </a:p>
          <a:p>
            <a:pPr>
              <a:lnSpc>
                <a:spcPct val="100000"/>
              </a:lnSpc>
            </a:pPr>
            <a:endParaRPr lang="en-US" dirty="0"/>
          </a:p>
        </p:txBody>
      </p:sp>
      <p:sp>
        <p:nvSpPr>
          <p:cNvPr id="6" name="Text Box 3"/>
          <p:cNvSpPr txBox="1">
            <a:spLocks noChangeArrowheads="1"/>
          </p:cNvSpPr>
          <p:nvPr/>
        </p:nvSpPr>
        <p:spPr bwMode="auto">
          <a:xfrm>
            <a:off x="509966" y="5829380"/>
            <a:ext cx="7170994" cy="707886"/>
          </a:xfrm>
          <a:prstGeom prst="rect">
            <a:avLst/>
          </a:prstGeom>
          <a:noFill/>
          <a:ln w="9525">
            <a:noFill/>
            <a:miter lim="800000"/>
            <a:headEnd/>
            <a:tailEnd/>
          </a:ln>
        </p:spPr>
        <p:txBody>
          <a:bodyPr wrap="square">
            <a:spAutoFit/>
          </a:bodyPr>
          <a:lstStyle/>
          <a:p>
            <a:r>
              <a:rPr lang="fr-BE" sz="800" dirty="0" smtClean="0"/>
              <a:t>Source: CE.</a:t>
            </a:r>
            <a:endParaRPr lang="nl-BE" sz="800" dirty="0" smtClean="0"/>
          </a:p>
          <a:p>
            <a:pPr marL="182563" indent="-182563">
              <a:tabLst>
                <a:tab pos="180975" algn="l"/>
              </a:tabLst>
            </a:pPr>
            <a:r>
              <a:rPr lang="fr-BE" sz="800" baseline="30000" dirty="0" smtClean="0"/>
              <a:t>1</a:t>
            </a:r>
            <a:r>
              <a:rPr lang="fr-BE" sz="800" dirty="0" smtClean="0"/>
              <a:t> 	Performances des exportations de biens et services par rapport aux marchés. Les marchés sont calculés sur la base des importations de biens et services de 35 pays partenaires, pondérées par l'importance de ceux-ci dans les exportations.</a:t>
            </a:r>
            <a:endParaRPr lang="nl-BE" sz="800" dirty="0" smtClean="0"/>
          </a:p>
          <a:p>
            <a:pPr marL="182563" indent="-182563">
              <a:tabLst>
                <a:tab pos="180975" algn="l"/>
              </a:tabLst>
            </a:pPr>
            <a:r>
              <a:rPr lang="fr-BE" sz="800" baseline="30000" dirty="0" smtClean="0"/>
              <a:t>2</a:t>
            </a:r>
            <a:r>
              <a:rPr lang="fr-BE" sz="800" dirty="0" smtClean="0"/>
              <a:t> 	Le cours de change effectif réel est déflaté sur la base des coûts salariaux par unité produite et est calculé par rapport à une sélection de 35 pays industrialisés. Une variation positive du cours de change effectif réel reflète une évolution négative de la compétitivité.</a:t>
            </a:r>
            <a:endParaRPr lang="nl-BE" sz="800" dirty="0"/>
          </a:p>
        </p:txBody>
      </p:sp>
      <p:graphicFrame>
        <p:nvGraphicFramePr>
          <p:cNvPr id="7" name="Chart 6"/>
          <p:cNvGraphicFramePr/>
          <p:nvPr/>
        </p:nvGraphicFramePr>
        <p:xfrm>
          <a:off x="581026" y="1228725"/>
          <a:ext cx="5844540" cy="462915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3"/>
          <p:cNvSpPr>
            <a:spLocks noGrp="1"/>
          </p:cNvSpPr>
          <p:nvPr>
            <p:ph type="sldNum" sz="quarter" idx="4294967295"/>
          </p:nvPr>
        </p:nvSpPr>
        <p:spPr>
          <a:xfrm>
            <a:off x="486011" y="6594475"/>
            <a:ext cx="1274549" cy="263525"/>
          </a:xfrm>
          <a:prstGeom prst="rect">
            <a:avLst/>
          </a:prstGeom>
          <a:noFill/>
        </p:spPr>
        <p:txBody>
          <a:bodyPr/>
          <a:lstStyle/>
          <a:p>
            <a:pPr algn="l"/>
            <a:fld id="{775E68E3-F725-4C31-A3BD-EB3B406A9D91}" type="slidenum">
              <a:rPr lang="nl-NL" sz="1200" b="1" smtClean="0">
                <a:solidFill>
                  <a:srgbClr val="4D4D4D"/>
                </a:solidFill>
              </a:rPr>
              <a:pPr algn="l"/>
              <a:t>23</a:t>
            </a:fld>
            <a:endParaRPr lang="nl-NL" sz="1200" b="1" dirty="0" smtClean="0">
              <a:solidFill>
                <a:srgbClr val="4D4D4D"/>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9" y="188641"/>
            <a:ext cx="8410575" cy="432048"/>
          </a:xfrm>
        </p:spPr>
        <p:txBody>
          <a:bodyPr>
            <a:noAutofit/>
          </a:bodyPr>
          <a:lstStyle/>
          <a:p>
            <a:pPr algn="l"/>
            <a:r>
              <a:rPr lang="fr-BE" sz="2000" b="1" dirty="0"/>
              <a:t>Coûts salariaux horaires dans le secteur des entreprises</a:t>
            </a:r>
            <a:r>
              <a:rPr lang="fr-BE" sz="2000" b="1" baseline="30000" dirty="0"/>
              <a:t>1</a:t>
            </a:r>
            <a:r>
              <a:rPr lang="fr-BE" sz="2000" b="1" dirty="0"/>
              <a:t> en 2011</a:t>
            </a:r>
            <a:r>
              <a:rPr lang="fr-BE" sz="2000" b="1" baseline="30000" dirty="0"/>
              <a:t>2</a:t>
            </a:r>
            <a:r>
              <a:rPr lang="fr-BE" sz="2000" b="1" dirty="0" smtClean="0"/>
              <a:t> </a:t>
            </a:r>
            <a:br>
              <a:rPr lang="fr-BE" sz="2000" b="1" dirty="0" smtClean="0"/>
            </a:br>
            <a:r>
              <a:rPr lang="fr-BE" sz="1400" b="0" dirty="0" smtClean="0"/>
              <a:t>(</a:t>
            </a:r>
            <a:r>
              <a:rPr lang="fr-BE" sz="1400" b="0" dirty="0"/>
              <a:t>en euros)</a:t>
            </a:r>
            <a:r>
              <a:rPr lang="fr-BE" sz="1600" dirty="0" smtClean="0"/>
              <a:t> </a:t>
            </a:r>
            <a:endParaRPr lang="fr-BE" sz="2000" dirty="0"/>
          </a:p>
        </p:txBody>
      </p:sp>
      <p:sp>
        <p:nvSpPr>
          <p:cNvPr id="3" name="Subtitle 2"/>
          <p:cNvSpPr>
            <a:spLocks noGrp="1"/>
          </p:cNvSpPr>
          <p:nvPr>
            <p:ph type="subTitle" idx="1"/>
          </p:nvPr>
        </p:nvSpPr>
        <p:spPr>
          <a:xfrm>
            <a:off x="257175" y="5585048"/>
            <a:ext cx="7720533" cy="980728"/>
          </a:xfrm>
        </p:spPr>
        <p:txBody>
          <a:bodyPr>
            <a:normAutofit/>
          </a:bodyPr>
          <a:lstStyle/>
          <a:p>
            <a:pPr algn="l"/>
            <a:r>
              <a:rPr lang="fr-BE" sz="900" dirty="0">
                <a:solidFill>
                  <a:schemeClr val="tx1"/>
                </a:solidFill>
              </a:rPr>
              <a:t>Source: Eurostat.</a:t>
            </a:r>
            <a:r>
              <a:rPr lang="fr-BE" sz="900" dirty="0" smtClean="0">
                <a:solidFill>
                  <a:schemeClr val="tx1"/>
                </a:solidFill>
              </a:rPr>
              <a:t> </a:t>
            </a:r>
          </a:p>
          <a:p>
            <a:pPr algn="l">
              <a:tabLst>
                <a:tab pos="85725" algn="l"/>
              </a:tabLst>
            </a:pPr>
            <a:r>
              <a:rPr lang="fr-BE" sz="900" baseline="30000" dirty="0" smtClean="0">
                <a:solidFill>
                  <a:schemeClr val="tx1"/>
                </a:solidFill>
              </a:rPr>
              <a:t>1	</a:t>
            </a:r>
            <a:r>
              <a:rPr lang="fr-BE" sz="900" dirty="0" smtClean="0">
                <a:solidFill>
                  <a:schemeClr val="tx1"/>
                </a:solidFill>
              </a:rPr>
              <a:t>Dans </a:t>
            </a:r>
            <a:r>
              <a:rPr lang="fr-BE" sz="900" dirty="0">
                <a:solidFill>
                  <a:schemeClr val="tx1"/>
                </a:solidFill>
              </a:rPr>
              <a:t>les entreprises qui comptent au moins 10 salariés.</a:t>
            </a:r>
            <a:r>
              <a:rPr lang="fr-BE" sz="900" dirty="0" smtClean="0">
                <a:solidFill>
                  <a:schemeClr val="tx1"/>
                </a:solidFill>
              </a:rPr>
              <a:t> </a:t>
            </a:r>
          </a:p>
          <a:p>
            <a:pPr algn="l">
              <a:tabLst>
                <a:tab pos="85725" algn="l"/>
              </a:tabLst>
            </a:pPr>
            <a:r>
              <a:rPr lang="fr-BE" sz="900" baseline="30000" dirty="0" smtClean="0">
                <a:solidFill>
                  <a:schemeClr val="tx1"/>
                </a:solidFill>
              </a:rPr>
              <a:t>2</a:t>
            </a:r>
            <a:r>
              <a:rPr lang="fr-BE" sz="900" dirty="0" smtClean="0">
                <a:solidFill>
                  <a:schemeClr val="tx1"/>
                </a:solidFill>
              </a:rPr>
              <a:t> 	2010 </a:t>
            </a:r>
            <a:r>
              <a:rPr lang="fr-BE" sz="900" dirty="0">
                <a:solidFill>
                  <a:schemeClr val="tx1"/>
                </a:solidFill>
              </a:rPr>
              <a:t>pour la </a:t>
            </a:r>
            <a:r>
              <a:rPr lang="fr-BE" sz="900" dirty="0" smtClean="0">
                <a:solidFill>
                  <a:schemeClr val="tx1"/>
                </a:solidFill>
              </a:rPr>
              <a:t>Grèce</a:t>
            </a:r>
            <a:r>
              <a:rPr lang="fr-BE" sz="900" dirty="0">
                <a:solidFill>
                  <a:schemeClr val="tx1"/>
                </a:solidFill>
              </a:rPr>
              <a:t>.</a:t>
            </a:r>
            <a:endParaRPr lang="fr-BE" sz="900" dirty="0" smtClean="0">
              <a:solidFill>
                <a:schemeClr val="tx1"/>
              </a:solidFill>
            </a:endParaRPr>
          </a:p>
          <a:p>
            <a:pPr algn="l">
              <a:tabLst>
                <a:tab pos="85725" algn="l"/>
              </a:tabLst>
            </a:pPr>
            <a:r>
              <a:rPr lang="fr-BE" sz="900" baseline="30000" dirty="0" smtClean="0">
                <a:solidFill>
                  <a:schemeClr val="tx1"/>
                </a:solidFill>
              </a:rPr>
              <a:t>3</a:t>
            </a:r>
            <a:r>
              <a:rPr lang="fr-BE" sz="900" dirty="0" smtClean="0">
                <a:solidFill>
                  <a:schemeClr val="tx1"/>
                </a:solidFill>
              </a:rPr>
              <a:t>	Coût </a:t>
            </a:r>
            <a:r>
              <a:rPr lang="fr-BE" sz="900" dirty="0">
                <a:solidFill>
                  <a:schemeClr val="tx1"/>
                </a:solidFill>
              </a:rPr>
              <a:t>salarial moins charges fiscales et parafiscales estimées.</a:t>
            </a:r>
            <a:r>
              <a:rPr lang="fr-BE" sz="900" dirty="0" smtClean="0">
                <a:solidFill>
                  <a:schemeClr val="tx1"/>
                </a:solidFill>
              </a:rPr>
              <a:t> </a:t>
            </a:r>
          </a:p>
          <a:p>
            <a:pPr algn="l">
              <a:tabLst>
                <a:tab pos="85725" algn="l"/>
              </a:tabLst>
            </a:pPr>
            <a:r>
              <a:rPr lang="fr-BE" sz="900" baseline="30000" dirty="0" smtClean="0">
                <a:solidFill>
                  <a:schemeClr val="tx1"/>
                </a:solidFill>
              </a:rPr>
              <a:t>4	</a:t>
            </a:r>
            <a:r>
              <a:rPr lang="fr-BE" sz="900" dirty="0" smtClean="0">
                <a:solidFill>
                  <a:schemeClr val="tx1"/>
                </a:solidFill>
              </a:rPr>
              <a:t>Estimation </a:t>
            </a:r>
            <a:r>
              <a:rPr lang="fr-BE" sz="900" dirty="0">
                <a:solidFill>
                  <a:schemeClr val="tx1"/>
                </a:solidFill>
              </a:rPr>
              <a:t>réalisée en appliquant le taux d'imposition implicite sur le travail (cotisations patronales et personnelles à la sécurité sociale et </a:t>
            </a:r>
            <a:r>
              <a:rPr lang="fr-BE" sz="900" dirty="0" smtClean="0">
                <a:solidFill>
                  <a:schemeClr val="tx1"/>
                </a:solidFill>
              </a:rPr>
              <a:t>	impôt </a:t>
            </a:r>
            <a:r>
              <a:rPr lang="fr-BE" sz="900" dirty="0">
                <a:solidFill>
                  <a:schemeClr val="tx1"/>
                </a:solidFill>
              </a:rPr>
              <a:t>des personnes physiques) </a:t>
            </a:r>
            <a:r>
              <a:rPr lang="fr-BE" sz="900" dirty="0" smtClean="0">
                <a:solidFill>
                  <a:schemeClr val="tx1"/>
                </a:solidFill>
              </a:rPr>
              <a:t>calculé sur la base de données macroéconomiques pour l'année </a:t>
            </a:r>
            <a:r>
              <a:rPr lang="fr-BE" sz="900" dirty="0">
                <a:solidFill>
                  <a:schemeClr val="tx1"/>
                </a:solidFill>
              </a:rPr>
              <a:t>2010 au coût salarial horaire. </a:t>
            </a:r>
          </a:p>
        </p:txBody>
      </p:sp>
      <p:sp>
        <p:nvSpPr>
          <p:cNvPr id="6" name="TextBox 5"/>
          <p:cNvSpPr txBox="1"/>
          <p:nvPr/>
        </p:nvSpPr>
        <p:spPr bwMode="auto">
          <a:xfrm>
            <a:off x="5991224" y="5343525"/>
            <a:ext cx="190501" cy="227178"/>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000" b="0" i="0" u="none" strike="noStrike" kern="0" cap="none" spc="0" normalizeH="0" baseline="30000" noProof="0" dirty="0" smtClean="0">
                <a:ln>
                  <a:noFill/>
                </a:ln>
                <a:solidFill>
                  <a:schemeClr val="tx1"/>
                </a:solidFill>
                <a:effectLst/>
                <a:uLnTx/>
                <a:uFillTx/>
                <a:latin typeface="+mn-lt"/>
                <a:ea typeface="+mn-ea"/>
                <a:cs typeface="+mn-cs"/>
              </a:rPr>
              <a:t>4</a:t>
            </a:r>
          </a:p>
        </p:txBody>
      </p:sp>
      <p:graphicFrame>
        <p:nvGraphicFramePr>
          <p:cNvPr id="4" name="Chart 3"/>
          <p:cNvGraphicFramePr/>
          <p:nvPr/>
        </p:nvGraphicFramePr>
        <p:xfrm>
          <a:off x="611560" y="908720"/>
          <a:ext cx="7848872"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p:cNvSpPr>
            <a:spLocks noGrp="1"/>
          </p:cNvSpPr>
          <p:nvPr>
            <p:ph type="sldNum" sz="quarter" idx="4294967295"/>
          </p:nvPr>
        </p:nvSpPr>
        <p:spPr>
          <a:xfrm>
            <a:off x="486011" y="6594475"/>
            <a:ext cx="1274549" cy="263525"/>
          </a:xfrm>
          <a:prstGeom prst="rect">
            <a:avLst/>
          </a:prstGeom>
          <a:noFill/>
        </p:spPr>
        <p:txBody>
          <a:bodyPr/>
          <a:lstStyle/>
          <a:p>
            <a:pPr algn="l"/>
            <a:fld id="{775E68E3-F725-4C31-A3BD-EB3B406A9D91}" type="slidenum">
              <a:rPr lang="nl-NL" sz="1200" b="1" smtClean="0">
                <a:solidFill>
                  <a:srgbClr val="4D4D4D"/>
                </a:solidFill>
              </a:rPr>
              <a:pPr algn="l"/>
              <a:t>24</a:t>
            </a:fld>
            <a:endParaRPr lang="nl-NL" sz="1200" b="1" dirty="0" smtClean="0">
              <a:solidFill>
                <a:srgbClr val="4D4D4D"/>
              </a:solidFill>
            </a:endParaRPr>
          </a:p>
        </p:txBody>
      </p:sp>
      <p:sp>
        <p:nvSpPr>
          <p:cNvPr id="8" name="Rectangle 7"/>
          <p:cNvSpPr/>
          <p:nvPr/>
        </p:nvSpPr>
        <p:spPr>
          <a:xfrm>
            <a:off x="1752600" y="1419225"/>
            <a:ext cx="314325" cy="39243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Conclusions concernant la compétitivité de l'économie belge au sens large</a:t>
            </a:r>
            <a:endParaRPr lang="fr-FR" dirty="0"/>
          </a:p>
        </p:txBody>
      </p:sp>
      <p:sp>
        <p:nvSpPr>
          <p:cNvPr id="3" name="Text Placeholder 2"/>
          <p:cNvSpPr>
            <a:spLocks noGrp="1"/>
          </p:cNvSpPr>
          <p:nvPr>
            <p:ph type="body" sz="quarter" idx="11"/>
          </p:nvPr>
        </p:nvSpPr>
        <p:spPr/>
        <p:txBody>
          <a:bodyPr/>
          <a:lstStyle/>
          <a:p>
            <a:r>
              <a:rPr lang="fr-FR" dirty="0" smtClean="0"/>
              <a:t>Image nuancée: de bonnes performances dans le passé; des atouts pour l'avenir, mais aussi des défis</a:t>
            </a:r>
          </a:p>
          <a:p>
            <a:r>
              <a:rPr lang="fr-FR" dirty="0" smtClean="0"/>
              <a:t>Défis:</a:t>
            </a:r>
          </a:p>
          <a:p>
            <a:pPr lvl="1"/>
            <a:r>
              <a:rPr lang="fr-FR" dirty="0" smtClean="0"/>
              <a:t>finances publiques</a:t>
            </a:r>
          </a:p>
          <a:p>
            <a:pPr lvl="1"/>
            <a:r>
              <a:rPr lang="fr-FR" dirty="0" smtClean="0"/>
              <a:t>marché du travail</a:t>
            </a:r>
          </a:p>
          <a:p>
            <a:pPr lvl="1"/>
            <a:r>
              <a:rPr lang="fr-FR" dirty="0" smtClean="0"/>
              <a:t>compétitivité extérieure</a:t>
            </a:r>
          </a:p>
          <a:p>
            <a:r>
              <a:rPr lang="fr-FR" dirty="0" smtClean="0"/>
              <a:t>La maîtrise de l'évolution des coûts (salariaux) reste importante, tant du point de vue de la compétitivité extérieure que de la nécessaire création d'emplois</a:t>
            </a:r>
          </a:p>
          <a:p>
            <a:pPr lvl="1"/>
            <a:r>
              <a:rPr lang="fr-FR" dirty="0" smtClean="0"/>
              <a:t>d'autres éléments sont aussi importants: compétitivité hors prix, amélioration de l'offre de travail, etc.</a:t>
            </a:r>
          </a:p>
          <a:p>
            <a:r>
              <a:rPr lang="fr-FR" dirty="0" smtClean="0"/>
              <a:t>L'indexation est un facteur qui contribue à l'évolution des coûts</a:t>
            </a:r>
          </a:p>
          <a:p>
            <a:pPr lvl="1"/>
            <a:r>
              <a:rPr lang="fr-FR" dirty="0" smtClean="0"/>
              <a:t>une réflexion sur l'indexation s'impose</a:t>
            </a:r>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25</a:t>
            </a:fld>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5939" y="2537300"/>
            <a:ext cx="8757501" cy="900844"/>
          </a:xfrm>
        </p:spPr>
        <p:txBody>
          <a:bodyPr/>
          <a:lstStyle/>
          <a:p>
            <a:r>
              <a:rPr lang="fr-FR" dirty="0" smtClean="0"/>
              <a:t>Position unique de la Belgique en matière d'indexation et plaidoyers en faveur d'une réforme</a:t>
            </a:r>
          </a:p>
          <a:p>
            <a:pPr lvl="1">
              <a:buNone/>
            </a:pPr>
            <a:endParaRPr lang="fr-FR" dirty="0" smtClean="0"/>
          </a:p>
          <a:p>
            <a:endParaRPr lang="fr-FR" dirty="0" smtClean="0"/>
          </a:p>
          <a:p>
            <a:pPr>
              <a:buNone/>
            </a:pPr>
            <a:endParaRPr lang="fr-FR" dirty="0" smtClean="0"/>
          </a:p>
          <a:p>
            <a:pPr lvl="1"/>
            <a:endParaRPr lang="fr-FR" dirty="0" smtClean="0"/>
          </a:p>
          <a:p>
            <a:pPr>
              <a:buNone/>
            </a:pPr>
            <a:endParaRPr lang="fr-FR" dirty="0" smtClean="0"/>
          </a:p>
          <a:p>
            <a:pPr>
              <a:buNone/>
            </a:pPr>
            <a:endParaRPr lang="fr-FR"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26</a:t>
            </a:fld>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4999" y="71438"/>
            <a:ext cx="8509001" cy="373062"/>
          </a:xfrm>
        </p:spPr>
        <p:txBody>
          <a:bodyPr/>
          <a:lstStyle/>
          <a:p>
            <a:r>
              <a:rPr lang="fr-FR" dirty="0" smtClean="0"/>
              <a:t>Le degré d'indexation automatique des salaires sur la base de l'évolution observée de l'indice des prix à la consommation est très élevé</a:t>
            </a:r>
            <a:br>
              <a:rPr lang="fr-FR" dirty="0" smtClean="0"/>
            </a:br>
            <a:r>
              <a:rPr lang="fr-FR" sz="1600" dirty="0" smtClean="0"/>
              <a:t/>
            </a:r>
            <a:br>
              <a:rPr lang="fr-FR" sz="1600" dirty="0" smtClean="0"/>
            </a:br>
            <a:r>
              <a:rPr lang="fr-FR" sz="1200" dirty="0" smtClean="0">
                <a:solidFill>
                  <a:schemeClr val="tx1"/>
                </a:solidFill>
              </a:rPr>
              <a:t>Entreprises qui mènent une politique dans le cadre de laquelle les salaires sont adaptés à l'inflation</a:t>
            </a:r>
            <a:r>
              <a:rPr lang="fr-FR" sz="1200" baseline="30000" dirty="0" smtClean="0">
                <a:solidFill>
                  <a:schemeClr val="tx1"/>
                </a:solidFill>
              </a:rPr>
              <a:t>1</a:t>
            </a:r>
            <a:r>
              <a:rPr lang="fr-FR" dirty="0" smtClean="0">
                <a:solidFill>
                  <a:schemeClr val="tx1"/>
                </a:solidFill>
              </a:rPr>
              <a:t/>
            </a:r>
            <a:br>
              <a:rPr lang="fr-FR" dirty="0" smtClean="0">
                <a:solidFill>
                  <a:schemeClr val="tx1"/>
                </a:solidFill>
              </a:rPr>
            </a:br>
            <a:r>
              <a:rPr lang="fr-FR" sz="1000" b="0" dirty="0" smtClean="0">
                <a:solidFill>
                  <a:schemeClr val="tx1"/>
                </a:solidFill>
              </a:rPr>
              <a:t>(pourcentages du nombre total d'entreprises)</a:t>
            </a:r>
            <a:endParaRPr lang="fr-FR" sz="1000" b="0" dirty="0">
              <a:solidFill>
                <a:schemeClr val="tx1"/>
              </a:solidFill>
            </a:endParaRPr>
          </a:p>
        </p:txBody>
      </p:sp>
      <p:graphicFrame>
        <p:nvGraphicFramePr>
          <p:cNvPr id="7" name="Table Placeholder 6"/>
          <p:cNvGraphicFramePr>
            <a:graphicFrameLocks noGrp="1"/>
          </p:cNvGraphicFramePr>
          <p:nvPr>
            <p:ph type="tbl" sz="quarter" idx="11"/>
          </p:nvPr>
        </p:nvGraphicFramePr>
        <p:xfrm>
          <a:off x="671230" y="1865376"/>
          <a:ext cx="8021640" cy="3659124"/>
        </p:xfrm>
        <a:graphic>
          <a:graphicData uri="http://schemas.openxmlformats.org/drawingml/2006/table">
            <a:tbl>
              <a:tblPr firstRow="1" bandRow="1">
                <a:tableStyleId>{5C22544A-7EE6-4342-B048-85BDC9FD1C3A}</a:tableStyleId>
              </a:tblPr>
              <a:tblGrid>
                <a:gridCol w="1706021"/>
                <a:gridCol w="948337"/>
                <a:gridCol w="948337"/>
                <a:gridCol w="948337"/>
                <a:gridCol w="948337"/>
                <a:gridCol w="948337"/>
                <a:gridCol w="1573934"/>
              </a:tblGrid>
              <a:tr h="371856">
                <a:tc>
                  <a:txBody>
                    <a:bodyPr/>
                    <a:lstStyle/>
                    <a:p>
                      <a:pPr marL="36000"/>
                      <a:endParaRPr lang="fr-FR" sz="1000" b="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36000" algn="ctr"/>
                      <a:r>
                        <a:rPr lang="fr-FR" sz="1000" b="0" noProof="0" dirty="0" smtClean="0">
                          <a:solidFill>
                            <a:schemeClr val="tx1"/>
                          </a:solidFill>
                        </a:rPr>
                        <a:t>Informations spécifiques à chaque entreprise²</a:t>
                      </a:r>
                      <a:endParaRPr lang="fr-FR" sz="1000" b="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36000" algn="ctr"/>
                      <a:r>
                        <a:rPr lang="fr-FR" sz="1000" b="0" noProof="0" smtClean="0">
                          <a:solidFill>
                            <a:schemeClr val="tx1"/>
                          </a:solidFill>
                        </a:rPr>
                        <a:t>Informations spécifiques</a:t>
                      </a:r>
                      <a:r>
                        <a:rPr lang="fr-FR" sz="1000" b="0" baseline="0" noProof="0" smtClean="0">
                          <a:solidFill>
                            <a:schemeClr val="tx1"/>
                          </a:solidFill>
                        </a:rPr>
                        <a:t> à chaque pays</a:t>
                      </a:r>
                      <a:r>
                        <a:rPr lang="fr-FR" sz="1000" b="0" noProof="0" smtClean="0">
                          <a:solidFill>
                            <a:schemeClr val="tx1"/>
                          </a:solidFill>
                        </a:rPr>
                        <a:t>: taux</a:t>
                      </a:r>
                      <a:r>
                        <a:rPr lang="fr-FR" sz="1000" b="0" baseline="0" noProof="0" smtClean="0">
                          <a:solidFill>
                            <a:schemeClr val="tx1"/>
                          </a:solidFill>
                        </a:rPr>
                        <a:t> de couverture des clauses d'indexation i</a:t>
                      </a:r>
                      <a:r>
                        <a:rPr lang="fr-FR" sz="1000" b="0" noProof="0" smtClean="0">
                          <a:solidFill>
                            <a:schemeClr val="tx1"/>
                          </a:solidFill>
                        </a:rPr>
                        <a:t>nstitutionnalisées³</a:t>
                      </a:r>
                      <a:endParaRPr lang="fr-FR" sz="1000" b="0" noProof="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1088">
                <a:tc>
                  <a:txBody>
                    <a:bodyPr/>
                    <a:lstStyle/>
                    <a:p>
                      <a:pPr marL="36000"/>
                      <a:endParaRPr lang="fr-FR" sz="1000" b="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6000" algn="ctr"/>
                      <a:r>
                        <a:rPr lang="fr-FR" sz="1000" b="0" noProof="0" smtClean="0">
                          <a:solidFill>
                            <a:schemeClr val="tx1"/>
                          </a:solidFill>
                        </a:rPr>
                        <a:t>Liaison</a:t>
                      </a:r>
                      <a:r>
                        <a:rPr lang="fr-FR" sz="1000" b="0" baseline="0" noProof="0" smtClean="0">
                          <a:solidFill>
                            <a:schemeClr val="tx1"/>
                          </a:solidFill>
                        </a:rPr>
                        <a:t> a</a:t>
                      </a:r>
                      <a:r>
                        <a:rPr lang="fr-FR" sz="1000" b="0" noProof="0" smtClean="0">
                          <a:solidFill>
                            <a:schemeClr val="tx1"/>
                          </a:solidFill>
                        </a:rPr>
                        <a:t>utomatique des salaires à l'inflation</a:t>
                      </a:r>
                      <a:endParaRPr lang="fr-FR" sz="1000" b="0" noProof="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36000" marR="0" indent="0" algn="ctr" defTabSz="914400" rtl="0" eaLnBrk="1" fontAlgn="auto" latinLnBrk="0" hangingPunct="1">
                        <a:lnSpc>
                          <a:spcPct val="100000"/>
                        </a:lnSpc>
                        <a:spcBef>
                          <a:spcPts val="0"/>
                        </a:spcBef>
                        <a:spcAft>
                          <a:spcPts val="0"/>
                        </a:spcAft>
                        <a:buClrTx/>
                        <a:buSzTx/>
                        <a:buFontTx/>
                        <a:buNone/>
                        <a:tabLst/>
                        <a:defRPr/>
                      </a:pPr>
                      <a:r>
                        <a:rPr lang="fr-FR" sz="1000" b="0" noProof="0" smtClean="0">
                          <a:solidFill>
                            <a:schemeClr val="tx1"/>
                          </a:solidFill>
                        </a:rPr>
                        <a:t>Pas de règle formelle,</a:t>
                      </a:r>
                      <a:r>
                        <a:rPr lang="fr-FR" sz="1000" b="0" baseline="0" noProof="0" smtClean="0">
                          <a:solidFill>
                            <a:schemeClr val="tx1"/>
                          </a:solidFill>
                        </a:rPr>
                        <a:t> mais il est tenu compte de l'inflation</a:t>
                      </a:r>
                      <a:endParaRPr lang="fr-FR" sz="1000" b="0" noProof="0" smtClean="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36000" marR="0" indent="0" algn="ctr" defTabSz="914400" rtl="0" eaLnBrk="1" fontAlgn="auto" latinLnBrk="0" hangingPunct="1">
                        <a:lnSpc>
                          <a:spcPct val="100000"/>
                        </a:lnSpc>
                        <a:spcBef>
                          <a:spcPts val="0"/>
                        </a:spcBef>
                        <a:spcAft>
                          <a:spcPts val="0"/>
                        </a:spcAft>
                        <a:buClrTx/>
                        <a:buSzTx/>
                        <a:buFontTx/>
                        <a:buNone/>
                        <a:tabLst/>
                        <a:defRPr/>
                      </a:pPr>
                      <a:r>
                        <a:rPr lang="fr-FR" sz="1000" b="0" noProof="0" smtClean="0">
                          <a:solidFill>
                            <a:schemeClr val="tx1"/>
                          </a:solidFill>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774">
                <a:tc>
                  <a:txBody>
                    <a:bodyPr/>
                    <a:lstStyle/>
                    <a:p>
                      <a:pPr marL="36000"/>
                      <a:endParaRPr lang="fr-FR" sz="1000" b="0" noProof="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b="0" i="0" u="none" strike="noStrike" noProof="0" smtClean="0">
                          <a:solidFill>
                            <a:schemeClr val="tx1"/>
                          </a:solidFill>
                          <a:latin typeface="Arial"/>
                          <a:cs typeface="Arial"/>
                        </a:rPr>
                        <a:t>Observée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b="0" i="0" u="none" strike="noStrike" noProof="0" smtClean="0">
                          <a:solidFill>
                            <a:schemeClr val="tx1"/>
                          </a:solidFill>
                          <a:latin typeface="Arial"/>
                          <a:cs typeface="Arial"/>
                        </a:rPr>
                        <a:t>Attendue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b="0" i="0" u="none" strike="noStrike" noProof="0" smtClean="0">
                          <a:solidFill>
                            <a:schemeClr val="tx1"/>
                          </a:solidFill>
                          <a:latin typeface="Arial"/>
                          <a:cs typeface="Arial"/>
                        </a:rPr>
                        <a:t>Observée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r-FR" sz="1000" b="0" i="0" u="none" strike="noStrike" noProof="0" smtClean="0">
                          <a:solidFill>
                            <a:schemeClr val="tx1"/>
                          </a:solidFill>
                          <a:latin typeface="Arial"/>
                          <a:cs typeface="Arial"/>
                        </a:rPr>
                        <a:t>Attendue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36000"/>
                      <a:endParaRPr lang="fr-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63529">
                <a:tc>
                  <a:txBody>
                    <a:bodyPr/>
                    <a:lstStyle/>
                    <a:p>
                      <a:pPr marL="36000" algn="just" fontAlgn="b"/>
                      <a:r>
                        <a:rPr lang="fr-FR" sz="1000" b="0" i="0" u="none" strike="noStrike" noProof="0" smtClean="0">
                          <a:solidFill>
                            <a:schemeClr val="tx1"/>
                          </a:solidFill>
                          <a:latin typeface="Arial"/>
                          <a:cs typeface="Arial"/>
                        </a:rPr>
                        <a:t>Luxembourg</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536575" algn="dec"/>
                        </a:tabLst>
                      </a:pPr>
                      <a:r>
                        <a:rPr lang="fr-FR" sz="1000" b="0" i="0" u="none" strike="noStrike" noProof="0" smtClean="0">
                          <a:solidFill>
                            <a:schemeClr val="tx1"/>
                          </a:solidFill>
                          <a:latin typeface="Arial"/>
                          <a:cs typeface="Arial"/>
                        </a:rPr>
                        <a:t>	100</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0,0</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0,0</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0,0</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100</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Élevé</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1" i="0" u="none" strike="noStrike" noProof="0" smtClean="0">
                          <a:solidFill>
                            <a:schemeClr val="tx1"/>
                          </a:solidFill>
                          <a:latin typeface="Arial"/>
                          <a:cs typeface="Arial"/>
                        </a:rPr>
                        <a:t>Belgique</a:t>
                      </a:r>
                      <a:endParaRPr lang="fr-FR" sz="1000" b="1"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kern="1200" noProof="0" smtClean="0">
                          <a:solidFill>
                            <a:schemeClr val="tx1"/>
                          </a:solidFill>
                          <a:latin typeface="Arial"/>
                          <a:ea typeface="+mn-ea"/>
                          <a:cs typeface="Arial"/>
                        </a:rPr>
                        <a:t>	98,2</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kern="1200" noProof="0" smtClean="0">
                          <a:solidFill>
                            <a:schemeClr val="tx1"/>
                          </a:solidFill>
                          <a:latin typeface="Arial"/>
                          <a:ea typeface="+mn-ea"/>
                          <a:cs typeface="Arial"/>
                        </a:rPr>
                        <a:t>	0,0</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kern="1200" noProof="0" smtClean="0">
                          <a:solidFill>
                            <a:schemeClr val="tx1"/>
                          </a:solidFill>
                          <a:latin typeface="Arial"/>
                          <a:ea typeface="+mn-ea"/>
                          <a:cs typeface="Arial"/>
                        </a:rPr>
                        <a:t>	0,0</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kern="1200" noProof="0" smtClean="0">
                          <a:solidFill>
                            <a:schemeClr val="tx1"/>
                          </a:solidFill>
                          <a:latin typeface="Arial"/>
                          <a:ea typeface="+mn-ea"/>
                          <a:cs typeface="Arial"/>
                        </a:rPr>
                        <a:t>	0,0</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kern="1200" noProof="0" smtClean="0">
                          <a:solidFill>
                            <a:schemeClr val="tx1"/>
                          </a:solidFill>
                          <a:latin typeface="Arial"/>
                          <a:ea typeface="+mn-ea"/>
                          <a:cs typeface="Arial"/>
                        </a:rPr>
                        <a:t>	98,2</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1" i="0" u="none" strike="noStrike" noProof="0" smtClean="0">
                          <a:solidFill>
                            <a:schemeClr val="tx1"/>
                          </a:solidFill>
                          <a:latin typeface="Arial"/>
                          <a:cs typeface="Arial"/>
                        </a:rPr>
                        <a:t>Élevé</a:t>
                      </a:r>
                      <a:endParaRPr lang="fr-FR" sz="1000" b="1"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Espagne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38,3</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16,2</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10,9</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5,0</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70,4</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Élevé</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Slovénie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20,3</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2,7</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32,2</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5,1</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60,3</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Faible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Slovaquie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16,1</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4,8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24,4</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9,6</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59,9</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l" fontAlgn="t"/>
                      <a:r>
                        <a:rPr lang="fr-FR" sz="1000" b="0" i="0" u="none" strike="noStrike" noProof="0" smtClean="0">
                          <a:solidFill>
                            <a:schemeClr val="tx1"/>
                          </a:solidFill>
                          <a:latin typeface="Arial"/>
                          <a:cs typeface="Arial"/>
                        </a:rPr>
                        <a:t>n.</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6769">
                <a:tc>
                  <a:txBody>
                    <a:bodyPr/>
                    <a:lstStyle/>
                    <a:p>
                      <a:pPr marL="36000" algn="just" fontAlgn="b"/>
                      <a:r>
                        <a:rPr lang="fr-FR" sz="1000" b="0" i="0" u="none" strike="noStrike" noProof="0" smtClean="0">
                          <a:solidFill>
                            <a:schemeClr val="tx1"/>
                          </a:solidFill>
                          <a:latin typeface="Arial"/>
                          <a:cs typeface="Arial"/>
                        </a:rPr>
                        <a:t>Estonie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35,4</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20,8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53,8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Nul</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Portugal</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2,7</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6,5</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13,3</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29,1</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51,8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Nul</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Chypre</a:t>
                      </a:r>
                      <a:r>
                        <a:rPr lang="fr-FR" sz="1000" b="0" i="0" u="none" strike="noStrike" baseline="30000" noProof="0" smtClean="0">
                          <a:solidFill>
                            <a:schemeClr val="tx1"/>
                          </a:solidFill>
                          <a:latin typeface="Arial"/>
                          <a:cs typeface="Arial"/>
                        </a:rPr>
                        <a:t>4</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38,7</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2,1</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6,4</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48,5</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Élevé</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Grèce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14,8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5,2</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12,1</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10,6</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47,1</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Nul</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France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8,9</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2,0</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21,2</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8,0</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33,1</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Très faible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Autriche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8,6</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1,3</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9,2</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2,8</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23,6</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Très</a:t>
                      </a:r>
                      <a:r>
                        <a:rPr lang="fr-FR" sz="1000" b="0" i="0" u="none" strike="noStrike" baseline="0" noProof="0" smtClean="0">
                          <a:solidFill>
                            <a:schemeClr val="tx1"/>
                          </a:solidFill>
                          <a:latin typeface="Arial"/>
                          <a:cs typeface="Arial"/>
                        </a:rPr>
                        <a:t> faible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fr-FR" sz="1000" b="0" i="0" u="none" strike="noStrike" noProof="0" smtClean="0">
                          <a:solidFill>
                            <a:schemeClr val="tx1"/>
                          </a:solidFill>
                          <a:latin typeface="Arial"/>
                          <a:cs typeface="Arial"/>
                        </a:rPr>
                        <a:t>Italie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1,2</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0,5</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2,6</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1,5</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0" i="0" u="none" strike="noStrike" kern="1200" noProof="0" smtClean="0">
                          <a:solidFill>
                            <a:schemeClr val="tx1"/>
                          </a:solidFill>
                          <a:latin typeface="Arial"/>
                          <a:ea typeface="+mn-ea"/>
                          <a:cs typeface="Arial"/>
                        </a:rPr>
                        <a:t>	6,2</a:t>
                      </a:r>
                      <a:endParaRPr lang="fr-FR" sz="1000" b="0"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fr-FR" sz="1000" b="0" i="0" u="none" strike="noStrike" noProof="0" smtClean="0">
                          <a:solidFill>
                            <a:schemeClr val="tx1"/>
                          </a:solidFill>
                          <a:latin typeface="Arial"/>
                          <a:cs typeface="Arial"/>
                        </a:rPr>
                        <a:t>Très</a:t>
                      </a:r>
                      <a:r>
                        <a:rPr lang="fr-FR" sz="1000" b="0" i="0" u="none" strike="noStrike" baseline="0" noProof="0" smtClean="0">
                          <a:solidFill>
                            <a:schemeClr val="tx1"/>
                          </a:solidFill>
                          <a:latin typeface="Arial"/>
                          <a:cs typeface="Arial"/>
                        </a:rPr>
                        <a:t> faible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0145">
                <a:tc>
                  <a:txBody>
                    <a:bodyPr/>
                    <a:lstStyle/>
                    <a:p>
                      <a:pPr marL="36000" algn="just" fontAlgn="b"/>
                      <a:r>
                        <a:rPr lang="fr-FR" sz="1000" b="0" i="0" u="none" strike="noStrike" noProof="0" smtClean="0">
                          <a:solidFill>
                            <a:schemeClr val="tx1"/>
                          </a:solidFill>
                          <a:latin typeface="Arial"/>
                          <a:cs typeface="Arial"/>
                        </a:rPr>
                        <a:t>Allemagne</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fontAlgn="b">
                        <a:tabLst/>
                      </a:pPr>
                      <a:r>
                        <a:rPr lang="fr-FR" sz="1000" b="0" i="0" u="none" strike="noStrike" noProof="0" smtClean="0">
                          <a:solidFill>
                            <a:schemeClr val="tx1"/>
                          </a:solidFill>
                          <a:latin typeface="Arial"/>
                          <a:cs typeface="Arial"/>
                        </a:rPr>
                        <a:t>n.</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fontAlgn="b">
                        <a:tabLst/>
                      </a:pPr>
                      <a:r>
                        <a:rPr lang="fr-FR" sz="1000" b="0" i="0" u="none" strike="noStrike" noProof="0" smtClean="0">
                          <a:solidFill>
                            <a:schemeClr val="tx1"/>
                          </a:solidFill>
                          <a:latin typeface="Arial"/>
                          <a:cs typeface="Arial"/>
                        </a:rPr>
                        <a:t>n.</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fontAlgn="b">
                        <a:tabLst/>
                      </a:pPr>
                      <a:r>
                        <a:rPr lang="fr-FR" sz="1000" b="0" i="0" u="none" strike="noStrike" noProof="0" smtClean="0">
                          <a:solidFill>
                            <a:schemeClr val="tx1"/>
                          </a:solidFill>
                          <a:latin typeface="Arial"/>
                          <a:cs typeface="Arial"/>
                        </a:rPr>
                        <a:t>n.</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fontAlgn="b">
                        <a:tabLst/>
                      </a:pPr>
                      <a:r>
                        <a:rPr lang="fr-FR" sz="1000" b="0" i="0" u="none" strike="noStrike" noProof="0" smtClean="0">
                          <a:solidFill>
                            <a:schemeClr val="tx1"/>
                          </a:solidFill>
                          <a:latin typeface="Arial"/>
                          <a:cs typeface="Arial"/>
                        </a:rPr>
                        <a:t>n.</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fontAlgn="b">
                        <a:tabLst/>
                      </a:pPr>
                      <a:r>
                        <a:rPr lang="fr-FR" sz="1000" b="0" i="0" u="none" strike="noStrike" noProof="0" smtClean="0">
                          <a:solidFill>
                            <a:schemeClr val="tx1"/>
                          </a:solidFill>
                          <a:latin typeface="Arial"/>
                          <a:cs typeface="Arial"/>
                        </a:rPr>
                        <a:t>n.</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l" fontAlgn="t"/>
                      <a:r>
                        <a:rPr lang="fr-FR" sz="1000" b="0" i="0" u="none" strike="noStrike" noProof="0" smtClean="0">
                          <a:solidFill>
                            <a:schemeClr val="tx1"/>
                          </a:solidFill>
                          <a:latin typeface="Arial"/>
                          <a:cs typeface="Arial"/>
                        </a:rPr>
                        <a:t>Nul</a:t>
                      </a:r>
                      <a:endParaRPr lang="fr-FR" sz="1000" b="0"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1856">
                <a:tc>
                  <a:txBody>
                    <a:bodyPr/>
                    <a:lstStyle/>
                    <a:p>
                      <a:pPr marL="36000" algn="just" fontAlgn="b"/>
                      <a:r>
                        <a:rPr lang="fr-FR" sz="1000" b="1" i="0" u="none" strike="noStrike" noProof="0" smtClean="0">
                          <a:solidFill>
                            <a:schemeClr val="tx1"/>
                          </a:solidFill>
                          <a:latin typeface="Arial"/>
                          <a:cs typeface="Arial"/>
                        </a:rPr>
                        <a:t>Pays de</a:t>
                      </a:r>
                      <a:r>
                        <a:rPr lang="fr-FR" sz="1000" b="1" i="0" u="none" strike="noStrike" baseline="0" noProof="0" smtClean="0">
                          <a:solidFill>
                            <a:schemeClr val="tx1"/>
                          </a:solidFill>
                          <a:latin typeface="Arial"/>
                          <a:cs typeface="Arial"/>
                        </a:rPr>
                        <a:t> la zone euro</a:t>
                      </a:r>
                      <a:endParaRPr lang="fr-FR" sz="1000" b="1" i="0" u="none" strike="noStrike" noProof="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kern="1200" noProof="0" smtClean="0">
                          <a:solidFill>
                            <a:schemeClr val="tx1"/>
                          </a:solidFill>
                          <a:latin typeface="Arial"/>
                          <a:ea typeface="+mn-ea"/>
                          <a:cs typeface="Arial"/>
                        </a:rPr>
                        <a:t>	16,3</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noProof="0" smtClean="0">
                          <a:solidFill>
                            <a:schemeClr val="tx1"/>
                          </a:solidFill>
                          <a:latin typeface="Arial"/>
                          <a:cs typeface="Arial"/>
                        </a:rPr>
                        <a:t>	</a:t>
                      </a:r>
                      <a:r>
                        <a:rPr lang="fr-FR" sz="1000" b="1" i="0" u="none" strike="noStrike" kern="1200" noProof="0" smtClean="0">
                          <a:solidFill>
                            <a:schemeClr val="tx1"/>
                          </a:solidFill>
                          <a:latin typeface="Arial"/>
                          <a:ea typeface="+mn-ea"/>
                          <a:cs typeface="Arial"/>
                        </a:rPr>
                        <a:t>4,1</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noProof="0" smtClean="0">
                          <a:solidFill>
                            <a:schemeClr val="tx1"/>
                          </a:solidFill>
                          <a:latin typeface="Arial"/>
                          <a:cs typeface="Arial"/>
                        </a:rPr>
                        <a:t>	</a:t>
                      </a:r>
                      <a:r>
                        <a:rPr lang="fr-FR" sz="1000" b="1" i="0" u="none" strike="noStrike" kern="1200" noProof="0" smtClean="0">
                          <a:solidFill>
                            <a:schemeClr val="tx1"/>
                          </a:solidFill>
                          <a:latin typeface="Arial"/>
                          <a:ea typeface="+mn-ea"/>
                          <a:cs typeface="Arial"/>
                        </a:rPr>
                        <a:t>9,7</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noProof="0" smtClean="0">
                          <a:solidFill>
                            <a:schemeClr val="tx1"/>
                          </a:solidFill>
                          <a:latin typeface="Arial"/>
                          <a:cs typeface="Arial"/>
                        </a:rPr>
                        <a:t>	</a:t>
                      </a:r>
                      <a:r>
                        <a:rPr lang="fr-FR" sz="1000" b="1" i="0" u="none" strike="noStrike" kern="1200" noProof="0" smtClean="0">
                          <a:solidFill>
                            <a:schemeClr val="tx1"/>
                          </a:solidFill>
                          <a:latin typeface="Arial"/>
                          <a:ea typeface="+mn-ea"/>
                          <a:cs typeface="Arial"/>
                        </a:rPr>
                        <a:t>5,5</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536575" algn="dec"/>
                        </a:tabLst>
                      </a:pPr>
                      <a:r>
                        <a:rPr lang="fr-FR" sz="1000" b="1" i="0" u="none" strike="noStrike" noProof="0" smtClean="0">
                          <a:solidFill>
                            <a:schemeClr val="tx1"/>
                          </a:solidFill>
                          <a:latin typeface="Arial"/>
                          <a:cs typeface="Arial"/>
                        </a:rPr>
                        <a:t>	</a:t>
                      </a:r>
                      <a:r>
                        <a:rPr lang="fr-FR" sz="1000" b="1" i="0" u="none" strike="noStrike" kern="1200" noProof="0" smtClean="0">
                          <a:solidFill>
                            <a:schemeClr val="tx1"/>
                          </a:solidFill>
                          <a:latin typeface="Arial"/>
                          <a:ea typeface="+mn-ea"/>
                          <a:cs typeface="Arial"/>
                        </a:rPr>
                        <a:t>34,7</a:t>
                      </a:r>
                      <a:endParaRPr lang="fr-FR" sz="1000" b="1" i="0" u="none" strike="noStrike" kern="1200" noProof="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l" fontAlgn="t"/>
                      <a:endParaRPr lang="fr-FR"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just" fontAlgn="b"/>
                      <a:endParaRPr lang="fr-FR"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tabLst/>
                      </a:pPr>
                      <a:endParaRPr lang="fr-FR"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fr-FR"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t"/>
                      <a:endParaRPr lang="fr-FR" sz="1000" b="0" i="0" u="none" strike="noStrike" noProof="0" dirty="0">
                        <a:solidFill>
                          <a:schemeClr val="tx1"/>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39E29544-7B3E-4E83-A739-755F3A5E9036}" type="slidenum">
              <a:rPr lang="fr-FR" smtClean="0"/>
              <a:pPr>
                <a:defRPr/>
              </a:pPr>
              <a:t>27</a:t>
            </a:fld>
            <a:endParaRPr lang="fr-FR" dirty="0"/>
          </a:p>
        </p:txBody>
      </p:sp>
      <p:graphicFrame>
        <p:nvGraphicFramePr>
          <p:cNvPr id="6" name="Group 153"/>
          <p:cNvGraphicFramePr>
            <a:graphicFrameLocks noGrp="1"/>
          </p:cNvGraphicFramePr>
          <p:nvPr/>
        </p:nvGraphicFramePr>
        <p:xfrm>
          <a:off x="611207" y="5666232"/>
          <a:ext cx="7780338" cy="853440"/>
        </p:xfrm>
        <a:graphic>
          <a:graphicData uri="http://schemas.openxmlformats.org/drawingml/2006/table">
            <a:tbl>
              <a:tblPr/>
              <a:tblGrid>
                <a:gridCol w="7780338"/>
              </a:tblGrid>
              <a:tr h="659737">
                <a:tc>
                  <a:txBody>
                    <a:bodyPr/>
                    <a:lstStyle/>
                    <a:p>
                      <a:pPr algn="just">
                        <a:lnSpc>
                          <a:spcPct val="100000"/>
                        </a:lnSpc>
                        <a:spcAft>
                          <a:spcPts val="0"/>
                        </a:spcAft>
                        <a:tabLst>
                          <a:tab pos="3924300" algn="l"/>
                          <a:tab pos="342900" algn="l"/>
                          <a:tab pos="3924300" algn="l"/>
                        </a:tabLst>
                      </a:pPr>
                      <a:r>
                        <a:rPr lang="fr-FR" sz="800" noProof="0" dirty="0" smtClean="0">
                          <a:latin typeface="Arial"/>
                          <a:ea typeface="Times New Roman"/>
                        </a:rPr>
                        <a:t>Source: </a:t>
                      </a:r>
                      <a:r>
                        <a:rPr lang="nl-BE" sz="800" dirty="0" err="1" smtClean="0">
                          <a:latin typeface="+mn-lt"/>
                          <a:ea typeface="Times New Roman"/>
                        </a:rPr>
                        <a:t>Druant</a:t>
                      </a:r>
                      <a:r>
                        <a:rPr lang="nl-BE" sz="800" dirty="0" smtClean="0">
                          <a:latin typeface="+mn-lt"/>
                          <a:ea typeface="Times New Roman"/>
                        </a:rPr>
                        <a:t> et al. (2009),</a:t>
                      </a:r>
                      <a:r>
                        <a:rPr lang="nl-BE" sz="800" baseline="0" dirty="0" smtClean="0">
                          <a:latin typeface="+mn-lt"/>
                          <a:ea typeface="Times New Roman"/>
                        </a:rPr>
                        <a:t> </a:t>
                      </a:r>
                      <a:r>
                        <a:rPr lang="nl-BE" sz="800" dirty="0" smtClean="0">
                          <a:latin typeface="+mn-lt"/>
                          <a:ea typeface="Times New Roman"/>
                        </a:rPr>
                        <a:t>Du </a:t>
                      </a:r>
                      <a:r>
                        <a:rPr lang="nl-BE" sz="800" dirty="0" err="1" smtClean="0">
                          <a:latin typeface="+mn-lt"/>
                          <a:ea typeface="Times New Roman"/>
                        </a:rPr>
                        <a:t>Caju</a:t>
                      </a:r>
                      <a:r>
                        <a:rPr lang="nl-BE" sz="800" dirty="0" smtClean="0">
                          <a:latin typeface="+mn-lt"/>
                          <a:ea typeface="Times New Roman"/>
                        </a:rPr>
                        <a:t> et al. (2009).</a:t>
                      </a:r>
                      <a:endParaRPr lang="fr-FR" sz="800" noProof="0" dirty="0" smtClean="0">
                        <a:latin typeface="Times New Roman"/>
                        <a:ea typeface="Times New Roman"/>
                      </a:endParaRPr>
                    </a:p>
                    <a:p>
                      <a:pPr algn="l">
                        <a:lnSpc>
                          <a:spcPct val="100000"/>
                        </a:lnSpc>
                        <a:spcAft>
                          <a:spcPts val="0"/>
                        </a:spcAft>
                        <a:tabLst>
                          <a:tab pos="180340" algn="l"/>
                        </a:tabLst>
                      </a:pPr>
                      <a:r>
                        <a:rPr lang="fr-FR" sz="800" baseline="30000" noProof="0" dirty="0" smtClean="0">
                          <a:latin typeface="Arial"/>
                          <a:ea typeface="Times New Roman"/>
                          <a:cs typeface="Arial"/>
                        </a:rPr>
                        <a:t>1</a:t>
                      </a:r>
                      <a:r>
                        <a:rPr lang="fr-FR" sz="800" noProof="0" dirty="0" smtClean="0">
                          <a:latin typeface="Arial"/>
                          <a:ea typeface="Times New Roman"/>
                          <a:cs typeface="Arial"/>
                        </a:rPr>
                        <a:t>	Résultats pondérés sur la base de l'emploi et rééchelonnés en faisant abstraction des réponses manquantes. </a:t>
                      </a:r>
                      <a:endParaRPr lang="fr-FR" sz="800" noProof="0" dirty="0" smtClean="0">
                        <a:latin typeface="Arial"/>
                        <a:ea typeface="Times New Roman"/>
                        <a:cs typeface="Times New Roman"/>
                      </a:endParaRPr>
                    </a:p>
                    <a:p>
                      <a:pPr algn="l">
                        <a:lnSpc>
                          <a:spcPct val="100000"/>
                        </a:lnSpc>
                        <a:spcAft>
                          <a:spcPts val="0"/>
                        </a:spcAft>
                        <a:tabLst>
                          <a:tab pos="180340" algn="l"/>
                        </a:tabLst>
                      </a:pPr>
                      <a:r>
                        <a:rPr lang="fr-FR" sz="800" baseline="30000" noProof="0" dirty="0" smtClean="0">
                          <a:latin typeface="Arial"/>
                          <a:ea typeface="Times New Roman"/>
                          <a:cs typeface="Arial"/>
                        </a:rPr>
                        <a:t>2</a:t>
                      </a:r>
                      <a:r>
                        <a:rPr lang="fr-FR" sz="800" noProof="0" dirty="0" smtClean="0">
                          <a:latin typeface="Arial"/>
                          <a:ea typeface="Times New Roman"/>
                          <a:cs typeface="Arial"/>
                        </a:rPr>
                        <a:t>	</a:t>
                      </a:r>
                      <a:r>
                        <a:rPr lang="fr-FR" sz="800" baseline="0" noProof="0" dirty="0" smtClean="0"/>
                        <a:t>Dans la mesure où certaines entreprises appliquent plusieurs méthodes différentes d’ajustement à l’inflation, le total n’est pas nécessairement égal à la somme </a:t>
                      </a:r>
                    </a:p>
                    <a:p>
                      <a:pPr algn="l">
                        <a:lnSpc>
                          <a:spcPct val="100000"/>
                        </a:lnSpc>
                        <a:spcAft>
                          <a:spcPts val="0"/>
                        </a:spcAft>
                        <a:tabLst>
                          <a:tab pos="180340" algn="l"/>
                        </a:tabLst>
                      </a:pPr>
                      <a:r>
                        <a:rPr lang="fr-FR" sz="800" baseline="0" noProof="0" dirty="0" smtClean="0"/>
                        <a:t>       des deux modalités</a:t>
                      </a:r>
                      <a:r>
                        <a:rPr lang="fr-FR" sz="800" noProof="0" dirty="0" smtClean="0">
                          <a:latin typeface="Arial"/>
                          <a:ea typeface="Times New Roman"/>
                          <a:cs typeface="Arial"/>
                        </a:rPr>
                        <a:t>.</a:t>
                      </a:r>
                      <a:endParaRPr lang="fr-FR" sz="800" noProof="0" dirty="0" smtClean="0">
                        <a:latin typeface="Arial"/>
                        <a:ea typeface="Times New Roman"/>
                        <a:cs typeface="Times New Roman"/>
                      </a:endParaRPr>
                    </a:p>
                    <a:p>
                      <a:pPr algn="just">
                        <a:lnSpc>
                          <a:spcPct val="100000"/>
                        </a:lnSpc>
                        <a:spcAft>
                          <a:spcPts val="0"/>
                        </a:spcAft>
                        <a:tabLst>
                          <a:tab pos="180340" algn="l"/>
                        </a:tabLst>
                      </a:pPr>
                      <a:r>
                        <a:rPr lang="fr-FR" sz="800" baseline="30000" noProof="0" dirty="0" smtClean="0">
                          <a:latin typeface="Arial"/>
                          <a:ea typeface="Times New Roman"/>
                          <a:cs typeface="Arial"/>
                        </a:rPr>
                        <a:t>3</a:t>
                      </a:r>
                      <a:r>
                        <a:rPr lang="fr-FR" sz="800" noProof="0" dirty="0" smtClean="0">
                          <a:latin typeface="Arial"/>
                          <a:ea typeface="Times New Roman"/>
                          <a:cs typeface="Arial"/>
                        </a:rPr>
                        <a:t>	Très faible: 1 – 25 %, faible: 26 – 50 %, moyen: 51 – 75 %, élevé: 76 – 100 %.</a:t>
                      </a:r>
                      <a:endParaRPr lang="fr-FR" sz="800" noProof="0" dirty="0" smtClean="0">
                        <a:latin typeface="Arial"/>
                        <a:ea typeface="Times New Roman"/>
                        <a:cs typeface="Times New Roman"/>
                      </a:endParaRPr>
                    </a:p>
                    <a:p>
                      <a:pPr algn="just">
                        <a:lnSpc>
                          <a:spcPct val="100000"/>
                        </a:lnSpc>
                        <a:spcAft>
                          <a:spcPts val="0"/>
                        </a:spcAft>
                        <a:tabLst>
                          <a:tab pos="180340" algn="l"/>
                        </a:tabLst>
                      </a:pPr>
                      <a:r>
                        <a:rPr lang="fr-FR" sz="800" baseline="30000" noProof="0" dirty="0" smtClean="0">
                          <a:latin typeface="Arial"/>
                          <a:ea typeface="Times New Roman"/>
                          <a:cs typeface="Arial"/>
                        </a:rPr>
                        <a:t>4</a:t>
                      </a:r>
                      <a:r>
                        <a:rPr lang="fr-FR" sz="800" noProof="0" dirty="0" smtClean="0">
                          <a:latin typeface="Arial"/>
                          <a:ea typeface="Times New Roman"/>
                          <a:cs typeface="Arial"/>
                        </a:rPr>
                        <a:t>	Chypre n'est pas reprise dans le calcul</a:t>
                      </a:r>
                      <a:r>
                        <a:rPr lang="fr-FR" sz="800" baseline="0" noProof="0" dirty="0" smtClean="0">
                          <a:latin typeface="Arial"/>
                          <a:ea typeface="Times New Roman"/>
                          <a:cs typeface="Arial"/>
                        </a:rPr>
                        <a:t> du total parce que l'enquête y a été menée à un stade ultérieur et que les résultats ne sont pas entièrement </a:t>
                      </a:r>
                    </a:p>
                    <a:p>
                      <a:pPr algn="just">
                        <a:lnSpc>
                          <a:spcPct val="100000"/>
                        </a:lnSpc>
                        <a:spcAft>
                          <a:spcPts val="0"/>
                        </a:spcAft>
                        <a:tabLst>
                          <a:tab pos="180340" algn="l"/>
                        </a:tabLst>
                      </a:pPr>
                      <a:r>
                        <a:rPr lang="fr-FR" sz="800" baseline="0" noProof="0" dirty="0" smtClean="0">
                          <a:latin typeface="Arial"/>
                          <a:ea typeface="Times New Roman"/>
                          <a:cs typeface="Arial"/>
                        </a:rPr>
                        <a:t>	comparables</a:t>
                      </a:r>
                      <a:r>
                        <a:rPr lang="fr-FR" sz="800" noProof="0" dirty="0" smtClean="0">
                          <a:latin typeface="Arial"/>
                          <a:ea typeface="Times New Roman"/>
                          <a:cs typeface="Arial"/>
                        </a:rPr>
                        <a:t>. </a:t>
                      </a:r>
                      <a:endParaRPr lang="fr-FR" sz="800" noProof="0" dirty="0">
                        <a:latin typeface="Arial"/>
                        <a:ea typeface="Times New Roman"/>
                        <a:cs typeface="Times New Roman"/>
                      </a:endParaRPr>
                    </a:p>
                  </a:txBody>
                  <a:tcPr marL="114300" marR="114300" marT="0" marB="0">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775E68E3-F725-4C31-A3BD-EB3B406A9D91}" type="slidenum">
              <a:rPr lang="fr-FR" smtClean="0"/>
              <a:pPr/>
              <a:t>28</a:t>
            </a:fld>
            <a:endParaRPr lang="fr-FR" dirty="0" smtClean="0"/>
          </a:p>
        </p:txBody>
      </p:sp>
      <p:sp>
        <p:nvSpPr>
          <p:cNvPr id="11"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fr-FR" sz="2200" b="1" kern="0" dirty="0" smtClean="0">
                <a:solidFill>
                  <a:srgbClr val="003366"/>
                </a:solidFill>
                <a:latin typeface="+mj-lt"/>
                <a:ea typeface="+mj-ea"/>
                <a:cs typeface="+mj-cs"/>
              </a:rPr>
              <a:t>Atténuation à partir du milieu des années 1990 des effets indésirables du système généralisé d'indexation automatique des salaires en Belgique</a:t>
            </a:r>
            <a:endParaRPr kumimoji="0" lang="fr-FR" sz="2200" b="1" i="0" u="none" strike="noStrike" kern="0" cap="none" spc="0" normalizeH="0" baseline="0" dirty="0">
              <a:ln>
                <a:noFill/>
              </a:ln>
              <a:solidFill>
                <a:srgbClr val="003366"/>
              </a:solidFill>
              <a:effectLst/>
              <a:uLnTx/>
              <a:uFillTx/>
              <a:latin typeface="+mj-lt"/>
              <a:ea typeface="+mj-ea"/>
              <a:cs typeface="+mj-cs"/>
            </a:endParaRPr>
          </a:p>
        </p:txBody>
      </p:sp>
      <p:sp>
        <p:nvSpPr>
          <p:cNvPr id="17" name="Text Placeholder 2"/>
          <p:cNvSpPr txBox="1">
            <a:spLocks/>
          </p:cNvSpPr>
          <p:nvPr/>
        </p:nvSpPr>
        <p:spPr>
          <a:xfrm>
            <a:off x="204225" y="1292934"/>
            <a:ext cx="8546964" cy="3679116"/>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lang="fr-FR" kern="0" noProof="0" dirty="0" smtClean="0">
              <a:latin typeface="+mn-lt"/>
            </a:endParaRPr>
          </a:p>
          <a:p>
            <a:pPr marL="449263" indent="-449263" eaLnBrk="0" hangingPunct="0">
              <a:spcBef>
                <a:spcPct val="20000"/>
              </a:spcBef>
              <a:buClr>
                <a:srgbClr val="CC3300"/>
              </a:buClr>
              <a:buSzPct val="90000"/>
              <a:buFont typeface="Wingdings" pitchFamily="2" charset="2"/>
              <a:buChar char="q"/>
            </a:pPr>
            <a:r>
              <a:rPr lang="fr-FR" b="1" kern="0" dirty="0" smtClean="0"/>
              <a:t>Liaison depuis 1994 à l'indice-santé des prix à la consommation plutôt qu'à l'indice normal</a:t>
            </a:r>
            <a:r>
              <a:rPr lang="fr-FR" kern="0" dirty="0" smtClean="0"/>
              <a:t>: limitation de l'impact des chocs sur les prix du pétrole (exclusion du carburant pour véhicules) et sur la fiscalité indirecte pour des produits nuisibles à la santé (alcool + tabac)</a:t>
            </a:r>
          </a:p>
          <a:p>
            <a:pPr marL="449263" indent="-449263" eaLnBrk="0" hangingPunct="0">
              <a:spcBef>
                <a:spcPct val="20000"/>
              </a:spcBef>
              <a:buClr>
                <a:srgbClr val="CC3300"/>
              </a:buClr>
              <a:buSzPct val="90000"/>
              <a:buFont typeface="Wingdings" pitchFamily="2" charset="2"/>
              <a:buChar char="q"/>
            </a:pPr>
            <a:endParaRPr lang="fr-FR" kern="0" dirty="0" smtClean="0"/>
          </a:p>
          <a:p>
            <a:pPr marL="449263" indent="-449263" eaLnBrk="0" hangingPunct="0">
              <a:spcBef>
                <a:spcPct val="20000"/>
              </a:spcBef>
              <a:buClr>
                <a:srgbClr val="CC3300"/>
              </a:buClr>
              <a:buSzPct val="90000"/>
              <a:buFont typeface="Wingdings" pitchFamily="2" charset="2"/>
              <a:buChar char="q"/>
            </a:pPr>
            <a:r>
              <a:rPr lang="fr-FR" b="1" kern="0" dirty="0" smtClean="0"/>
              <a:t>Loi du 26 juillet 1996 relative à la promotion de l'emploi et à la sauvegarde préventive de la compétitivité</a:t>
            </a:r>
            <a:r>
              <a:rPr lang="fr-FR" kern="0" dirty="0" smtClean="0"/>
              <a:t>: marge pour hausse réelle des salaires définie en fonction de l'indexation prévue et, en principe, des dérapages passés</a:t>
            </a:r>
          </a:p>
          <a:p>
            <a:pPr marL="449263" indent="-449263" eaLnBrk="0" hangingPunct="0">
              <a:spcBef>
                <a:spcPct val="20000"/>
              </a:spcBef>
              <a:buClr>
                <a:srgbClr val="CC3300"/>
              </a:buClr>
              <a:buSzPct val="90000"/>
            </a:pPr>
            <a:endParaRPr lang="fr-FR" kern="0" dirty="0" smtClean="0"/>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775E68E3-F725-4C31-A3BD-EB3B406A9D91}" type="slidenum">
              <a:rPr lang="fr-FR" smtClean="0"/>
              <a:pPr/>
              <a:t>29</a:t>
            </a:fld>
            <a:endParaRPr lang="fr-FR" dirty="0" smtClean="0"/>
          </a:p>
        </p:txBody>
      </p:sp>
      <p:sp>
        <p:nvSpPr>
          <p:cNvPr id="8" name="Rectangle 2"/>
          <p:cNvSpPr txBox="1">
            <a:spLocks noChangeArrowheads="1"/>
          </p:cNvSpPr>
          <p:nvPr/>
        </p:nvSpPr>
        <p:spPr bwMode="auto">
          <a:xfrm>
            <a:off x="205808" y="2315376"/>
            <a:ext cx="8686800" cy="6544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dirty="0" smtClean="0">
                <a:ln>
                  <a:noFill/>
                </a:ln>
                <a:effectLst/>
                <a:uLnTx/>
                <a:uFillTx/>
                <a:latin typeface="+mj-lt"/>
                <a:ea typeface="+mj-ea"/>
                <a:cs typeface="+mj-cs"/>
              </a:rPr>
              <a:t>Enquête</a:t>
            </a:r>
            <a:r>
              <a:rPr kumimoji="0" lang="fr-FR" sz="1200" b="1" i="0" u="none" strike="noStrike" kern="0" cap="none" spc="0" normalizeH="0" dirty="0" smtClean="0">
                <a:ln>
                  <a:noFill/>
                </a:ln>
                <a:effectLst/>
                <a:uLnTx/>
                <a:uFillTx/>
                <a:latin typeface="+mj-lt"/>
                <a:ea typeface="+mj-ea"/>
                <a:cs typeface="+mj-cs"/>
              </a:rPr>
              <a:t> belge sur la formation des prix - la dernière fois, comment avez-vous recalculé le prix de votre produit principal?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0" cap="none" spc="0" normalizeH="0" baseline="0" dirty="0" smtClean="0">
                <a:ln>
                  <a:noFill/>
                </a:ln>
                <a:effectLst/>
                <a:uLnTx/>
                <a:uFillTx/>
                <a:latin typeface="+mj-lt"/>
                <a:ea typeface="+mj-ea"/>
                <a:cs typeface="+mj-cs"/>
              </a:rPr>
              <a:t>(pourcentages)</a:t>
            </a:r>
          </a:p>
        </p:txBody>
      </p:sp>
      <p:graphicFrame>
        <p:nvGraphicFramePr>
          <p:cNvPr id="9" name="Table Placeholder 6"/>
          <p:cNvGraphicFramePr>
            <a:graphicFrameLocks/>
          </p:cNvGraphicFramePr>
          <p:nvPr/>
        </p:nvGraphicFramePr>
        <p:xfrm>
          <a:off x="191876" y="2994980"/>
          <a:ext cx="8430916" cy="1737360"/>
        </p:xfrm>
        <a:graphic>
          <a:graphicData uri="http://schemas.openxmlformats.org/drawingml/2006/table">
            <a:tbl>
              <a:tblPr firstRow="1" bandRow="1">
                <a:tableStyleId>{5C22544A-7EE6-4342-B048-85BDC9FD1C3A}</a:tableStyleId>
              </a:tblPr>
              <a:tblGrid>
                <a:gridCol w="3045100"/>
                <a:gridCol w="1307592"/>
                <a:gridCol w="1188720"/>
                <a:gridCol w="1051560"/>
                <a:gridCol w="1069848"/>
                <a:gridCol w="768096"/>
              </a:tblGrid>
              <a:tr h="311755">
                <a:tc>
                  <a:txBody>
                    <a:bodyPr/>
                    <a:lstStyle/>
                    <a:p>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Industrie</a:t>
                      </a:r>
                      <a:r>
                        <a:rPr lang="fr-BE" sz="1200" baseline="0" dirty="0" smtClean="0">
                          <a:solidFill>
                            <a:schemeClr val="tx1"/>
                          </a:solidFill>
                        </a:rPr>
                        <a:t> manufacturière</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Construction</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Commerce</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Services</a:t>
                      </a:r>
                      <a:r>
                        <a:rPr lang="fr-BE" sz="1200" baseline="0" dirty="0" smtClean="0">
                          <a:solidFill>
                            <a:schemeClr val="tx1"/>
                          </a:solidFill>
                        </a:rPr>
                        <a:t> aux entreprises</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Total</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r>
                        <a:rPr lang="fr-BE" sz="1200" b="1" dirty="0" smtClean="0">
                          <a:solidFill>
                            <a:schemeClr val="tx1"/>
                          </a:solidFill>
                        </a:rPr>
                        <a:t>Règle prédéfinie (dont i</a:t>
                      </a:r>
                      <a:r>
                        <a:rPr lang="fr-BE" sz="1200" b="1" baseline="0" dirty="0" smtClean="0">
                          <a:solidFill>
                            <a:schemeClr val="tx1"/>
                          </a:solidFill>
                        </a:rPr>
                        <a:t>ndexation)</a:t>
                      </a:r>
                      <a:endParaRPr lang="fr-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b="1" dirty="0" smtClean="0">
                          <a:solidFill>
                            <a:schemeClr val="tx1"/>
                          </a:solidFill>
                        </a:rPr>
                        <a:t>29</a:t>
                      </a:r>
                      <a:endParaRPr lang="fr-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b="1" dirty="0" smtClean="0">
                          <a:solidFill>
                            <a:schemeClr val="tx1"/>
                          </a:solidFill>
                        </a:rPr>
                        <a:t>36</a:t>
                      </a:r>
                      <a:endParaRPr lang="fr-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b="1" dirty="0" smtClean="0">
                          <a:solidFill>
                            <a:schemeClr val="tx1"/>
                          </a:solidFill>
                        </a:rPr>
                        <a:t>35</a:t>
                      </a:r>
                      <a:endParaRPr lang="fr-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b="1" dirty="0" smtClean="0">
                          <a:solidFill>
                            <a:schemeClr val="tx1"/>
                          </a:solidFill>
                        </a:rPr>
                        <a:t>46</a:t>
                      </a:r>
                      <a:endParaRPr lang="fr-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b="1" dirty="0" smtClean="0">
                          <a:solidFill>
                            <a:schemeClr val="tx1"/>
                          </a:solidFill>
                        </a:rPr>
                        <a:t>37</a:t>
                      </a:r>
                      <a:endParaRPr lang="fr-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r>
                        <a:rPr lang="fr-BE" sz="1200" dirty="0" smtClean="0">
                          <a:solidFill>
                            <a:schemeClr val="tx1"/>
                          </a:solidFill>
                        </a:rPr>
                        <a:t>Large éventail d'informations</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pPr>
                        <a:tabLst>
                          <a:tab pos="179388" algn="l"/>
                        </a:tabLst>
                      </a:pPr>
                      <a:r>
                        <a:rPr lang="fr-BE" sz="1200" dirty="0" smtClean="0">
                          <a:solidFill>
                            <a:schemeClr val="tx1"/>
                          </a:solidFill>
                        </a:rPr>
                        <a:t>	concernant le contexte actuel</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27</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39</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35</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23</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30</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pPr>
                        <a:tabLst>
                          <a:tab pos="179388" algn="l"/>
                        </a:tabLst>
                      </a:pPr>
                      <a:r>
                        <a:rPr lang="fr-BE" sz="1200" dirty="0" smtClean="0">
                          <a:solidFill>
                            <a:schemeClr val="tx1"/>
                          </a:solidFill>
                        </a:rPr>
                        <a:t>	concernant les contextes actuel et futur</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45</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26</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30</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31</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BE" sz="1200" dirty="0" smtClean="0">
                          <a:solidFill>
                            <a:schemeClr val="tx1"/>
                          </a:solidFill>
                        </a:rPr>
                        <a:t>34</a:t>
                      </a:r>
                      <a:endParaRPr lang="fr-B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Title 1"/>
          <p:cNvSpPr txBox="1">
            <a:spLocks/>
          </p:cNvSpPr>
          <p:nvPr/>
        </p:nvSpPr>
        <p:spPr bwMode="auto">
          <a:xfrm>
            <a:off x="635000" y="0"/>
            <a:ext cx="8509000" cy="1023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200" b="1" i="0" u="none" strike="noStrike" kern="0" cap="none" spc="0" normalizeH="0" baseline="0" dirty="0" smtClean="0">
                <a:ln>
                  <a:noFill/>
                </a:ln>
                <a:solidFill>
                  <a:srgbClr val="003366"/>
                </a:solidFill>
                <a:effectLst/>
                <a:uLnTx/>
                <a:uFillTx/>
                <a:latin typeface="+mj-lt"/>
                <a:ea typeface="+mj-ea"/>
                <a:cs typeface="+mj-cs"/>
              </a:rPr>
              <a:t>Mais le degré d'indexation des prix est lui aussi </a:t>
            </a:r>
            <a:r>
              <a:rPr lang="fr-FR" sz="2200" b="1" kern="0" dirty="0" smtClean="0">
                <a:solidFill>
                  <a:srgbClr val="003366"/>
                </a:solidFill>
                <a:latin typeface="+mj-lt"/>
                <a:ea typeface="+mj-ea"/>
                <a:cs typeface="+mj-cs"/>
              </a:rPr>
              <a:t>r</a:t>
            </a:r>
            <a:r>
              <a:rPr kumimoji="0" lang="fr-FR" sz="2200" b="1" i="0" u="none" strike="noStrike" kern="0" cap="none" spc="0" normalizeH="0" baseline="0" dirty="0" smtClean="0">
                <a:ln>
                  <a:noFill/>
                </a:ln>
                <a:solidFill>
                  <a:srgbClr val="003366"/>
                </a:solidFill>
                <a:effectLst/>
                <a:uLnTx/>
                <a:uFillTx/>
                <a:latin typeface="+mj-lt"/>
                <a:ea typeface="+mj-ea"/>
                <a:cs typeface="+mj-cs"/>
              </a:rPr>
              <a:t>elativement élevé, surtout dans les secteurs</a:t>
            </a:r>
            <a:r>
              <a:rPr kumimoji="0" lang="fr-FR" sz="2200" b="1" i="0" u="none" strike="noStrike" kern="0" cap="none" spc="0" normalizeH="0" dirty="0" smtClean="0">
                <a:ln>
                  <a:noFill/>
                </a:ln>
                <a:solidFill>
                  <a:srgbClr val="003366"/>
                </a:solidFill>
                <a:effectLst/>
                <a:uLnTx/>
                <a:uFillTx/>
                <a:latin typeface="+mj-lt"/>
                <a:ea typeface="+mj-ea"/>
                <a:cs typeface="+mj-cs"/>
              </a:rPr>
              <a:t> moins </a:t>
            </a:r>
            <a:r>
              <a:rPr kumimoji="0" lang="fr-FR" sz="2200" b="1" i="0" u="none" strike="noStrike" kern="0" cap="none" spc="0" normalizeH="0" baseline="0" dirty="0" smtClean="0">
                <a:ln>
                  <a:noFill/>
                </a:ln>
                <a:solidFill>
                  <a:srgbClr val="003366"/>
                </a:solidFill>
                <a:effectLst/>
                <a:uLnTx/>
                <a:uFillTx/>
                <a:latin typeface="+mj-lt"/>
                <a:ea typeface="+mj-ea"/>
                <a:cs typeface="+mj-cs"/>
              </a:rPr>
              <a:t>concurrentiels</a:t>
            </a:r>
            <a:endParaRPr kumimoji="0" lang="fr-FR" sz="2200" b="1" i="0" u="none" strike="noStrike" kern="0" cap="none" spc="0" normalizeH="0" baseline="0" dirty="0">
              <a:ln>
                <a:noFill/>
              </a:ln>
              <a:solidFill>
                <a:srgbClr val="003366"/>
              </a:solidFill>
              <a:effectLst/>
              <a:uLnTx/>
              <a:uFillTx/>
              <a:latin typeface="+mj-lt"/>
              <a:ea typeface="+mj-ea"/>
              <a:cs typeface="+mj-cs"/>
            </a:endParaRPr>
          </a:p>
        </p:txBody>
      </p:sp>
      <p:graphicFrame>
        <p:nvGraphicFramePr>
          <p:cNvPr id="12" name="Table 11"/>
          <p:cNvGraphicFramePr>
            <a:graphicFrameLocks noGrp="1"/>
          </p:cNvGraphicFramePr>
          <p:nvPr/>
        </p:nvGraphicFramePr>
        <p:xfrm>
          <a:off x="210313" y="5477500"/>
          <a:ext cx="7598664" cy="736600"/>
        </p:xfrm>
        <a:graphic>
          <a:graphicData uri="http://schemas.openxmlformats.org/drawingml/2006/table">
            <a:tbl>
              <a:tblPr firstRow="1" bandRow="1">
                <a:tableStyleId>{00A15C55-8517-42AA-B614-E9B94910E393}</a:tableStyleId>
              </a:tblPr>
              <a:tblGrid>
                <a:gridCol w="3836786"/>
                <a:gridCol w="1032020"/>
                <a:gridCol w="948793"/>
                <a:gridCol w="859507"/>
                <a:gridCol w="921558"/>
              </a:tblGrid>
              <a:tr h="338328">
                <a:tc>
                  <a:txBody>
                    <a:bodyPr/>
                    <a:lstStyle/>
                    <a:p>
                      <a:endParaRPr lang="fr-FR"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BE</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LU</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PT</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ES</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200" b="1" noProof="0" dirty="0" smtClean="0">
                          <a:solidFill>
                            <a:schemeClr val="tx1"/>
                          </a:solidFill>
                        </a:rPr>
                        <a:t>Règle prédéfinie (dont indexation)</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37</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30</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23</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dirty="0" smtClean="0">
                          <a:solidFill>
                            <a:schemeClr val="tx1"/>
                          </a:solidFill>
                        </a:rPr>
                        <a:t>33</a:t>
                      </a:r>
                      <a:endParaRPr lang="fr-FR"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Rectangle 2"/>
          <p:cNvSpPr txBox="1">
            <a:spLocks noChangeArrowheads="1"/>
          </p:cNvSpPr>
          <p:nvPr/>
        </p:nvSpPr>
        <p:spPr bwMode="auto">
          <a:xfrm>
            <a:off x="207264" y="5060278"/>
            <a:ext cx="868680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dirty="0" smtClean="0">
                <a:ln>
                  <a:noFill/>
                </a:ln>
                <a:effectLst/>
                <a:uLnTx/>
                <a:uFillTx/>
                <a:latin typeface="+mj-lt"/>
                <a:ea typeface="+mj-ea"/>
                <a:cs typeface="+mj-cs"/>
              </a:rPr>
              <a:t>Comparaison avec un nombre (limité) de pays de la zone euro</a:t>
            </a:r>
            <a:endParaRPr kumimoji="0" lang="fr-FR" sz="1200" b="1" i="0" u="none" strike="noStrike" kern="0" cap="none" spc="0" normalizeH="0" dirty="0" smtClean="0">
              <a:ln>
                <a:noFill/>
              </a:ln>
              <a:effectLst/>
              <a:uLnTx/>
              <a:uFillTx/>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0" cap="none" spc="0" normalizeH="0" baseline="0" dirty="0" smtClean="0">
                <a:ln>
                  <a:noFill/>
                </a:ln>
                <a:effectLst/>
                <a:uLnTx/>
                <a:uFillTx/>
                <a:latin typeface="+mj-lt"/>
                <a:ea typeface="+mj-ea"/>
                <a:cs typeface="+mj-cs"/>
              </a:rPr>
              <a:t>(pourcentages)</a:t>
            </a:r>
          </a:p>
        </p:txBody>
      </p:sp>
      <p:sp>
        <p:nvSpPr>
          <p:cNvPr id="17" name="Text Placeholder 2"/>
          <p:cNvSpPr txBox="1">
            <a:spLocks/>
          </p:cNvSpPr>
          <p:nvPr/>
        </p:nvSpPr>
        <p:spPr>
          <a:xfrm>
            <a:off x="194700" y="934076"/>
            <a:ext cx="8546964" cy="1276350"/>
          </a:xfrm>
          <a:prstGeom prst="rect">
            <a:avLst/>
          </a:prstGeom>
        </p:spPr>
        <p:txBody>
          <a:bodyPr/>
          <a:lstStyle/>
          <a:p>
            <a:pPr marL="449263" indent="-449263" eaLnBrk="0" hangingPunct="0">
              <a:spcBef>
                <a:spcPct val="20000"/>
              </a:spcBef>
              <a:buClr>
                <a:srgbClr val="CC3300"/>
              </a:buClr>
              <a:buSzPct val="90000"/>
              <a:buFont typeface="Wingdings" pitchFamily="2" charset="2"/>
              <a:buChar char="q"/>
            </a:pPr>
            <a:r>
              <a:rPr lang="fr-FR" kern="0" dirty="0" smtClean="0"/>
              <a:t>Formules d'indexation des prix à la consommation des produits énergétiques</a:t>
            </a:r>
          </a:p>
          <a:p>
            <a:pPr marL="449263" lvl="0" indent="-449263" eaLnBrk="0" hangingPunct="0">
              <a:spcBef>
                <a:spcPct val="20000"/>
              </a:spcBef>
              <a:buClr>
                <a:srgbClr val="CC3300"/>
              </a:buClr>
              <a:buSzPct val="90000"/>
              <a:buFont typeface="Wingdings" pitchFamily="2" charset="2"/>
              <a:buChar char="q"/>
            </a:pPr>
            <a:r>
              <a:rPr lang="fr-FR" kern="0" dirty="0" smtClean="0"/>
              <a:t>Indexation plus ou moins formelle pour près de 25 % des services inclus dans l'IPC ou 9 % de l'IPC total</a:t>
            </a:r>
          </a:p>
          <a:p>
            <a:pPr marL="449263" indent="-449263" eaLnBrk="0" hangingPunct="0">
              <a:spcBef>
                <a:spcPct val="20000"/>
              </a:spcBef>
              <a:buClr>
                <a:srgbClr val="CC3300"/>
              </a:buClr>
              <a:buSzPct val="90000"/>
              <a:buFont typeface="Wingdings" pitchFamily="2" charset="2"/>
              <a:buChar char="q"/>
            </a:pPr>
            <a:r>
              <a:rPr lang="fr-FR" kern="0" dirty="0" smtClean="0"/>
              <a:t>Indexation informelle: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Structure</a:t>
            </a:r>
            <a:endParaRPr lang="fr-FR" dirty="0"/>
          </a:p>
        </p:txBody>
      </p:sp>
      <p:sp>
        <p:nvSpPr>
          <p:cNvPr id="3" name="Text Placeholder 2"/>
          <p:cNvSpPr>
            <a:spLocks noGrp="1"/>
          </p:cNvSpPr>
          <p:nvPr>
            <p:ph type="body" sz="quarter" idx="11"/>
          </p:nvPr>
        </p:nvSpPr>
        <p:spPr>
          <a:xfrm>
            <a:off x="201169" y="781652"/>
            <a:ext cx="8942831" cy="4701948"/>
          </a:xfrm>
        </p:spPr>
        <p:txBody>
          <a:bodyPr/>
          <a:lstStyle/>
          <a:p>
            <a:r>
              <a:rPr lang="fr-BE" dirty="0" smtClean="0"/>
              <a:t>La problématique de l'indexation dans le débat plus large sur la compétitivité</a:t>
            </a:r>
          </a:p>
          <a:p>
            <a:r>
              <a:rPr lang="fr-BE" dirty="0" smtClean="0"/>
              <a:t>La position unique de la Belgique en matière d'indexation et plaidoyer en faveur de réformes</a:t>
            </a:r>
          </a:p>
          <a:p>
            <a:r>
              <a:rPr lang="fr-BE" dirty="0" smtClean="0"/>
              <a:t>Conséquences macroéconomiques de l'indexation: en fonction de la nature du choc</a:t>
            </a:r>
          </a:p>
          <a:p>
            <a:pPr lvl="1"/>
            <a:r>
              <a:rPr lang="fr-BE" dirty="0" smtClean="0"/>
              <a:t>Illustration à l'aide d'un modèle DSGE</a:t>
            </a:r>
          </a:p>
          <a:p>
            <a:pPr lvl="1"/>
            <a:r>
              <a:rPr lang="fr-BE" dirty="0" smtClean="0"/>
              <a:t>et ... reflet dans le débat sur l'indexation en Belgique</a:t>
            </a:r>
          </a:p>
          <a:p>
            <a:r>
              <a:rPr lang="fr-BE" dirty="0" smtClean="0"/>
              <a:t>Analyse de l'inflation</a:t>
            </a:r>
          </a:p>
          <a:p>
            <a:pPr lvl="1"/>
            <a:r>
              <a:rPr lang="fr-BE" dirty="0" smtClean="0"/>
              <a:t>Récemment: essentiellement effets de premier tour, mais suivis d'effets de second tour</a:t>
            </a:r>
          </a:p>
          <a:p>
            <a:pPr lvl="1"/>
            <a:r>
              <a:rPr lang="fr-BE" dirty="0" smtClean="0"/>
              <a:t>Pourquoi des effets de premier tour plus prononcés et une sensibilité accrue aux cours du pétrole?</a:t>
            </a:r>
          </a:p>
          <a:p>
            <a:pPr lvl="1"/>
            <a:r>
              <a:rPr lang="fr-BE" dirty="0" smtClean="0"/>
              <a:t>Formation des prix des produits énergétiques plus concurrentielle: une priorité absolue</a:t>
            </a:r>
          </a:p>
          <a:p>
            <a:endParaRPr lang="fr-FR" dirty="0" smtClean="0"/>
          </a:p>
          <a:p>
            <a:pPr>
              <a:buNone/>
            </a:pPr>
            <a:endParaRPr lang="fr-FR" dirty="0" smtClean="0"/>
          </a:p>
          <a:p>
            <a:pPr lvl="1"/>
            <a:endParaRPr lang="fr-FR" dirty="0" smtClean="0"/>
          </a:p>
          <a:p>
            <a:pPr>
              <a:buNone/>
            </a:pPr>
            <a:endParaRPr lang="fr-FR" dirty="0" smtClean="0"/>
          </a:p>
          <a:p>
            <a:pPr>
              <a:buNone/>
            </a:pPr>
            <a:endParaRPr lang="fr-FR"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3</a:t>
            </a:fld>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200" y="900846"/>
            <a:ext cx="8078788" cy="552640"/>
          </a:xfrm>
        </p:spPr>
        <p:txBody>
          <a:bodyPr/>
          <a:lstStyle/>
          <a:p>
            <a:r>
              <a:rPr lang="fr-FR" sz="1200" dirty="0" smtClean="0">
                <a:solidFill>
                  <a:schemeClr val="tx1"/>
                </a:solidFill>
              </a:rPr>
              <a:t>Handicap salarial des entreprises belges</a:t>
            </a:r>
            <a:r>
              <a:rPr lang="fr-FR" dirty="0" smtClean="0">
                <a:solidFill>
                  <a:schemeClr val="tx1"/>
                </a:solidFill>
              </a:rPr>
              <a:t/>
            </a:r>
            <a:br>
              <a:rPr lang="fr-FR" dirty="0" smtClean="0">
                <a:solidFill>
                  <a:schemeClr val="tx1"/>
                </a:solidFill>
              </a:rPr>
            </a:br>
            <a:r>
              <a:rPr lang="fr-FR" sz="1000" b="0" dirty="0" smtClean="0">
                <a:solidFill>
                  <a:schemeClr val="tx1"/>
                </a:solidFill>
              </a:rPr>
              <a:t> (écart cumulé depuis l'année de base 1996 par rapport aux trois pays voisins, pourcentages)</a:t>
            </a:r>
            <a:r>
              <a:rPr lang="fr-FR" dirty="0" smtClean="0">
                <a:solidFill>
                  <a:schemeClr val="tx1"/>
                </a:solidFill>
              </a:rPr>
              <a:t/>
            </a:r>
            <a:br>
              <a:rPr lang="fr-FR" dirty="0" smtClean="0">
                <a:solidFill>
                  <a:schemeClr val="tx1"/>
                </a:solidFill>
              </a:rPr>
            </a:br>
            <a:r>
              <a:rPr lang="fr-FR" sz="2400" dirty="0" smtClean="0">
                <a:solidFill>
                  <a:schemeClr val="tx1"/>
                </a:solidFill>
              </a:rPr>
              <a:t/>
            </a:r>
            <a:br>
              <a:rPr lang="fr-FR" sz="2400" dirty="0" smtClean="0">
                <a:solidFill>
                  <a:schemeClr val="tx1"/>
                </a:solidFill>
              </a:rPr>
            </a:br>
            <a:endParaRPr lang="fr-FR" dirty="0">
              <a:solidFill>
                <a:schemeClr val="tx1"/>
              </a:solidFill>
            </a:endParaRPr>
          </a:p>
        </p:txBody>
      </p:sp>
      <p:sp>
        <p:nvSpPr>
          <p:cNvPr id="4" name="Slide Number Placeholder 3"/>
          <p:cNvSpPr>
            <a:spLocks noGrp="1"/>
          </p:cNvSpPr>
          <p:nvPr>
            <p:ph type="sldNum" sz="quarter" idx="10"/>
          </p:nvPr>
        </p:nvSpPr>
        <p:spPr/>
        <p:txBody>
          <a:bodyPr/>
          <a:lstStyle/>
          <a:p>
            <a:pPr>
              <a:defRPr/>
            </a:pPr>
            <a:fld id="{E0DF6DE2-118B-4DDF-A830-71B270CABE79}" type="slidenum">
              <a:rPr lang="fr-FR" smtClean="0"/>
              <a:pPr>
                <a:defRPr/>
              </a:pPr>
              <a:t>30</a:t>
            </a:fld>
            <a:endParaRPr lang="fr-FR" dirty="0"/>
          </a:p>
        </p:txBody>
      </p:sp>
      <p:sp>
        <p:nvSpPr>
          <p:cNvPr id="8" name="Rectangle 7"/>
          <p:cNvSpPr/>
          <p:nvPr/>
        </p:nvSpPr>
        <p:spPr>
          <a:xfrm>
            <a:off x="178978" y="6305828"/>
            <a:ext cx="1880643" cy="215444"/>
          </a:xfrm>
          <a:prstGeom prst="rect">
            <a:avLst/>
          </a:prstGeom>
        </p:spPr>
        <p:txBody>
          <a:bodyPr wrap="none">
            <a:spAutoFit/>
          </a:bodyPr>
          <a:lstStyle/>
          <a:p>
            <a:r>
              <a:rPr lang="fr-FR" sz="800" dirty="0" smtClean="0"/>
              <a:t>Sources: CCE (novembre 2011), CE.</a:t>
            </a:r>
            <a:endParaRPr lang="fr-FR" sz="800" dirty="0"/>
          </a:p>
        </p:txBody>
      </p:sp>
      <p:graphicFrame>
        <p:nvGraphicFramePr>
          <p:cNvPr id="13" name="Content Placeholder 8"/>
          <p:cNvGraphicFramePr>
            <a:graphicFrameLocks noGrp="1"/>
          </p:cNvGraphicFramePr>
          <p:nvPr>
            <p:ph sz="half" idx="1"/>
          </p:nvPr>
        </p:nvGraphicFramePr>
        <p:xfrm>
          <a:off x="429449" y="1426463"/>
          <a:ext cx="7244687" cy="4534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1"/>
          </p:nvPr>
        </p:nvGraphicFramePr>
        <p:xfrm>
          <a:off x="4781220" y="1426464"/>
          <a:ext cx="4154014" cy="454102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bwMode="auto">
          <a:xfrm>
            <a:off x="368125" y="0"/>
            <a:ext cx="914400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r>
              <a:rPr kumimoji="0" lang="fr-FR" sz="2200" b="1" i="0" u="none" strike="noStrike" kern="0" cap="none" spc="0" normalizeH="0" baseline="0" dirty="0" smtClean="0">
                <a:ln>
                  <a:noFill/>
                </a:ln>
                <a:solidFill>
                  <a:srgbClr val="003366"/>
                </a:solidFill>
                <a:effectLst/>
                <a:uLnTx/>
                <a:uFillTx/>
                <a:latin typeface="+mj-lt"/>
                <a:ea typeface="+mj-ea"/>
                <a:cs typeface="+mj-cs"/>
              </a:rPr>
              <a:t>L'indexation est souvent mise en relation avec une perte de compétitivité</a:t>
            </a:r>
            <a:endParaRPr kumimoji="0" lang="fr-FR" sz="2200" b="1" i="0" u="none" strike="noStrike" kern="0" cap="none" spc="0" normalizeH="0" baseline="0" dirty="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smtClean="0"/>
              <a:t>Coûts salariaux par unité produite (total de l'économie): comparaison avec les principaux pays de la zone euro</a:t>
            </a:r>
            <a:r>
              <a:rPr lang="fr-BE" baseline="30000" dirty="0" smtClean="0"/>
              <a:t>1</a:t>
            </a:r>
            <a:br>
              <a:rPr lang="fr-BE" baseline="30000" dirty="0" smtClean="0"/>
            </a:br>
            <a:r>
              <a:rPr lang="fr-BE" sz="1400" b="0" dirty="0" smtClean="0"/>
              <a:t>(écart cumulé depuis l'année de base 1999</a:t>
            </a:r>
            <a:r>
              <a:rPr lang="fr-BE" sz="1400" b="0" baseline="30000" dirty="0" smtClean="0"/>
              <a:t>2</a:t>
            </a:r>
            <a:r>
              <a:rPr lang="fr-BE" sz="1400" b="0" dirty="0" smtClean="0"/>
              <a:t> par rapport à la zone euro, en pourcentage)</a:t>
            </a:r>
            <a:endParaRPr lang="fr-BE" sz="1400" b="0" baseline="30000" dirty="0"/>
          </a:p>
        </p:txBody>
      </p:sp>
      <p:sp>
        <p:nvSpPr>
          <p:cNvPr id="5" name="Slide Number Placeholder 4"/>
          <p:cNvSpPr>
            <a:spLocks noGrp="1"/>
          </p:cNvSpPr>
          <p:nvPr>
            <p:ph type="sldNum" sz="quarter" idx="12"/>
          </p:nvPr>
        </p:nvSpPr>
        <p:spPr/>
        <p:txBody>
          <a:bodyPr/>
          <a:lstStyle/>
          <a:p>
            <a:pPr>
              <a:defRPr/>
            </a:pPr>
            <a:fld id="{40DB8976-7B60-42AE-8D28-9776D0B6BF71}" type="slidenum">
              <a:rPr lang="nl-NL" smtClean="0"/>
              <a:pPr>
                <a:defRPr/>
              </a:pPr>
              <a:t>31</a:t>
            </a:fld>
            <a:endParaRPr lang="nl-NL"/>
          </a:p>
        </p:txBody>
      </p:sp>
      <p:sp>
        <p:nvSpPr>
          <p:cNvPr id="9" name="Rectangle 8"/>
          <p:cNvSpPr/>
          <p:nvPr/>
        </p:nvSpPr>
        <p:spPr>
          <a:xfrm>
            <a:off x="569503" y="6134100"/>
            <a:ext cx="5955122" cy="461665"/>
          </a:xfrm>
          <a:prstGeom prst="rect">
            <a:avLst/>
          </a:prstGeom>
        </p:spPr>
        <p:txBody>
          <a:bodyPr wrap="square">
            <a:spAutoFit/>
          </a:bodyPr>
          <a:lstStyle/>
          <a:p>
            <a:pPr>
              <a:tabLst>
                <a:tab pos="85725" algn="l"/>
              </a:tabLst>
            </a:pPr>
            <a:r>
              <a:rPr lang="fr-BE" sz="800" dirty="0" smtClean="0"/>
              <a:t>Source: CE (AMECO).</a:t>
            </a:r>
          </a:p>
          <a:p>
            <a:pPr>
              <a:tabLst>
                <a:tab pos="85725" algn="l"/>
              </a:tabLst>
            </a:pPr>
            <a:r>
              <a:rPr lang="fr-BE" sz="800" baseline="30000" dirty="0" smtClean="0"/>
              <a:t>1</a:t>
            </a:r>
            <a:r>
              <a:rPr lang="fr-BE" sz="800" dirty="0" smtClean="0"/>
              <a:t>	Les onze pays qui ont  adopté l'euro dès son avènement.</a:t>
            </a:r>
            <a:br>
              <a:rPr lang="fr-BE" sz="800" dirty="0" smtClean="0"/>
            </a:br>
            <a:r>
              <a:rPr lang="fr-BE" sz="800" baseline="30000" dirty="0" smtClean="0"/>
              <a:t>2</a:t>
            </a:r>
            <a:r>
              <a:rPr lang="fr-BE" sz="800" dirty="0" smtClean="0"/>
              <a:t>	Le choix de l'année 1999 comme année de base est motivé par le fait qu'elle correspond au lancement de l'union monétaire.</a:t>
            </a:r>
            <a:endParaRPr lang="fr-BE" sz="800" dirty="0"/>
          </a:p>
        </p:txBody>
      </p:sp>
      <p:graphicFrame>
        <p:nvGraphicFramePr>
          <p:cNvPr id="10" name="Chart Placeholder 9"/>
          <p:cNvGraphicFramePr>
            <a:graphicFrameLocks noGrp="1"/>
          </p:cNvGraphicFramePr>
          <p:nvPr>
            <p:ph type="chart" sz="quarter" idx="11"/>
          </p:nvPr>
        </p:nvGraphicFramePr>
        <p:xfrm>
          <a:off x="395786" y="1209675"/>
          <a:ext cx="8198146" cy="47355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bwMode="auto">
          <a:xfrm>
            <a:off x="5404515" y="5500047"/>
            <a:ext cx="313898" cy="415498"/>
          </a:xfrm>
          <a:prstGeom prst="rect">
            <a:avLst/>
          </a:prstGeom>
          <a:solidFill>
            <a:srgbClr val="EAEAEA"/>
          </a:solidFill>
          <a:ln w="9525">
            <a:noFill/>
            <a:miter lim="800000"/>
            <a:headEnd/>
            <a:tailEnd/>
          </a:ln>
          <a:effectLst/>
        </p:spPr>
        <p:txBody>
          <a:bodyPr vert="horz" wrap="square" lIns="1800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BE" sz="1400" b="0" i="0" u="none" strike="noStrike" kern="0" cap="none" spc="0" normalizeH="0" baseline="0" noProof="0" smtClean="0">
                <a:ln>
                  <a:noFill/>
                </a:ln>
                <a:solidFill>
                  <a:schemeClr val="tx1"/>
                </a:solidFill>
                <a:effectLst/>
                <a:uLnTx/>
                <a:uFillTx/>
                <a:latin typeface="+mn-lt"/>
                <a:ea typeface="+mn-ea"/>
                <a:cs typeface="+mn-cs"/>
              </a:rPr>
              <a:t>e</a:t>
            </a:r>
            <a:endParaRPr kumimoji="0" lang="en-US" sz="14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32</a:t>
            </a:fld>
            <a:endParaRPr lang="fr-FR" dirty="0" smtClean="0"/>
          </a:p>
        </p:txBody>
      </p:sp>
      <p:sp>
        <p:nvSpPr>
          <p:cNvPr id="5123" name="Rectangle 2"/>
          <p:cNvSpPr>
            <a:spLocks noGrp="1" noChangeArrowheads="1"/>
          </p:cNvSpPr>
          <p:nvPr>
            <p:ph type="title"/>
          </p:nvPr>
        </p:nvSpPr>
        <p:spPr>
          <a:xfrm>
            <a:off x="374904" y="80582"/>
            <a:ext cx="8622792" cy="373062"/>
          </a:xfrm>
        </p:spPr>
        <p:txBody>
          <a:bodyPr/>
          <a:lstStyle/>
          <a:p>
            <a:pPr eaLnBrk="1" hangingPunct="1"/>
            <a:r>
              <a:rPr lang="fr-FR" dirty="0" smtClean="0"/>
              <a:t>Recommandations adressées aux pouvoirs publics par les principales organisations internationales</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fr-FR" sz="1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bwMode="auto">
          <a:xfrm>
            <a:off x="604266" y="789672"/>
            <a:ext cx="8273034" cy="656384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1600"/>
              </a:lnSpc>
              <a:spcBef>
                <a:spcPts val="0"/>
              </a:spcBef>
              <a:spcAft>
                <a:spcPts val="400"/>
              </a:spcAft>
              <a:buClr>
                <a:srgbClr val="CC3300"/>
              </a:buClr>
              <a:buSzPct val="135000"/>
              <a:tabLst>
                <a:tab pos="266700" algn="l"/>
              </a:tabLst>
            </a:pPr>
            <a:endParaRPr kumimoji="0" lang="fr-FR" b="0" i="0" u="none" strike="noStrike" kern="0" cap="none" spc="0" normalizeH="0" baseline="0" noProof="0" dirty="0" smtClean="0">
              <a:ln>
                <a:noFill/>
              </a:ln>
              <a:solidFill>
                <a:schemeClr val="tx1"/>
              </a:solidFill>
              <a:effectLst/>
              <a:uLnTx/>
              <a:uFillTx/>
              <a:latin typeface="+mn-lt"/>
              <a:ea typeface="+mn-ea"/>
              <a:cs typeface="+mn-cs"/>
            </a:endParaRP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fr-FR" dirty="0" smtClean="0"/>
              <a:t>OCDE (étude pays 2011):</a:t>
            </a:r>
            <a:endParaRPr lang="fr-FR" kern="0" dirty="0" smtClean="0"/>
          </a:p>
          <a:p>
            <a:pPr marL="542925" indent="-266700">
              <a:lnSpc>
                <a:spcPts val="2000"/>
              </a:lnSpc>
              <a:spcBef>
                <a:spcPts val="0"/>
              </a:spcBef>
              <a:spcAft>
                <a:spcPts val="900"/>
              </a:spcAft>
              <a:buClr>
                <a:srgbClr val="CC3300"/>
              </a:buClr>
              <a:buSzPct val="100000"/>
              <a:buFont typeface="Courier New" pitchFamily="49" charset="0"/>
              <a:buChar char="o"/>
              <a:tabLst>
                <a:tab pos="542925" algn="l"/>
              </a:tabLst>
            </a:pPr>
            <a:r>
              <a:rPr lang="fr-FR" sz="1600" kern="0" dirty="0" smtClean="0"/>
              <a:t>Pour commencer: exclure de l'indice-santé toutes les composantes énergétiques et les incidences d'une hausse des impôts indirects</a:t>
            </a:r>
          </a:p>
          <a:p>
            <a:pPr marL="542925" indent="-266700">
              <a:lnSpc>
                <a:spcPts val="2000"/>
              </a:lnSpc>
              <a:spcBef>
                <a:spcPts val="0"/>
              </a:spcBef>
              <a:spcAft>
                <a:spcPts val="900"/>
              </a:spcAft>
              <a:buClr>
                <a:srgbClr val="CC3300"/>
              </a:buClr>
              <a:buSzPct val="100000"/>
              <a:buFont typeface="Courier New" pitchFamily="49" charset="0"/>
              <a:buChar char="o"/>
              <a:tabLst>
                <a:tab pos="542925" algn="l"/>
              </a:tabLst>
            </a:pPr>
            <a:r>
              <a:rPr lang="fr-FR" sz="1600" kern="0" dirty="0" smtClean="0"/>
              <a:t>Pour finir: supprimer l'indexation des salaires et fonder l'évolution des salaires sur celle de la productivité </a:t>
            </a: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kumimoji="0" lang="fr-FR" b="0" i="0" u="none" strike="noStrike" kern="0" cap="none" spc="0" normalizeH="0" baseline="0" noProof="0" dirty="0" smtClean="0">
              <a:ln>
                <a:noFill/>
              </a:ln>
              <a:solidFill>
                <a:schemeClr val="tx1"/>
              </a:solidFill>
              <a:effectLst/>
              <a:uLnTx/>
              <a:uFillTx/>
              <a:latin typeface="+mn-lt"/>
              <a:ea typeface="+mn-ea"/>
              <a:cs typeface="+mn-cs"/>
            </a:endParaRP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kumimoji="0" lang="fr-FR" b="0" i="0" u="none" strike="noStrike" kern="0" cap="none" spc="0" normalizeH="0" baseline="0" noProof="0" dirty="0" smtClean="0">
                <a:ln>
                  <a:noFill/>
                </a:ln>
                <a:solidFill>
                  <a:schemeClr val="tx1"/>
                </a:solidFill>
                <a:effectLst/>
                <a:uLnTx/>
                <a:uFillTx/>
                <a:latin typeface="+mn-lt"/>
                <a:ea typeface="+mn-ea"/>
                <a:cs typeface="+mn-cs"/>
              </a:rPr>
              <a:t>CE (recommandations 2011 et 2012):</a:t>
            </a:r>
            <a:endParaRPr kumimoji="0" lang="fr-FR" sz="1600" b="0" i="0" u="none" strike="noStrike" kern="0" cap="none" spc="0" normalizeH="0" noProof="0" dirty="0" smtClean="0">
              <a:ln>
                <a:noFill/>
              </a:ln>
              <a:solidFill>
                <a:schemeClr val="tx1"/>
              </a:solidFill>
              <a:effectLst/>
              <a:uLnTx/>
              <a:uFillTx/>
              <a:latin typeface="+mn-lt"/>
              <a:ea typeface="+mn-ea"/>
              <a:cs typeface="+mn-cs"/>
            </a:endParaRP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fr-FR" sz="1600" kern="0" dirty="0" smtClean="0">
                <a:latin typeface="+mn-lt"/>
              </a:rPr>
              <a:t>Réforme du système de formation et d'indexation des salaires, de manière à mieux tenir compte de la productivité et de la compétitivité</a:t>
            </a:r>
            <a:endParaRPr lang="fr-FR" kern="0" dirty="0" smtClean="0">
              <a:latin typeface="+mn-lt"/>
            </a:endParaRP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lang="fr-FR" dirty="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kumimoji="0" lang="fr-FR" b="0" i="0" u="none" strike="noStrike" kern="0" cap="none" spc="0" normalizeH="0" baseline="0" noProof="0" dirty="0" smtClean="0">
                <a:ln>
                  <a:noFill/>
                </a:ln>
                <a:solidFill>
                  <a:schemeClr val="tx1"/>
                </a:solidFill>
                <a:effectLst/>
                <a:uLnTx/>
                <a:uFillTx/>
                <a:latin typeface="+mn-lt"/>
                <a:ea typeface="+mn-ea"/>
                <a:cs typeface="+mn-cs"/>
              </a:rPr>
              <a:t>FMI (article IV 2011):</a:t>
            </a:r>
            <a:endParaRPr lang="fr-FR" sz="1600" kern="0" dirty="0" smtClean="0">
              <a:latin typeface="+mn-lt"/>
            </a:endParaRP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fr-FR" sz="1600" kern="0" dirty="0" smtClean="0">
                <a:latin typeface="+mn-lt"/>
              </a:rPr>
              <a:t>Recommandation d'une adaptation à tout le moins significative du système d'indexation automatique des salaires: souplesse accrue dans les négociations salariales sectorielles, amélioration de la compétitivité-coût et évitement d'effets de second tour</a:t>
            </a:r>
            <a:endParaRPr lang="fr-FR" sz="1600" kern="0" dirty="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lang="fr-FR" sz="1600" dirty="0" smtClean="0"/>
          </a:p>
          <a:p>
            <a:pPr marL="723900" lvl="1" indent="-266700">
              <a:lnSpc>
                <a:spcPts val="2000"/>
              </a:lnSpc>
              <a:spcBef>
                <a:spcPts val="0"/>
              </a:spcBef>
              <a:spcAft>
                <a:spcPts val="1200"/>
              </a:spcAft>
              <a:buClr>
                <a:srgbClr val="CC3300"/>
              </a:buClr>
              <a:buSzPct val="135000"/>
              <a:tabLst>
                <a:tab pos="266700" algn="l"/>
              </a:tabLst>
            </a:pPr>
            <a:endParaRPr lang="fr-FR" sz="1600" kern="0" dirty="0" smtClean="0"/>
          </a:p>
          <a:p>
            <a:pPr marL="542925" indent="-266700">
              <a:lnSpc>
                <a:spcPts val="2000"/>
              </a:lnSpc>
              <a:spcBef>
                <a:spcPts val="0"/>
              </a:spcBef>
              <a:spcAft>
                <a:spcPts val="1200"/>
              </a:spcAft>
              <a:buClr>
                <a:srgbClr val="CC3300"/>
              </a:buClr>
              <a:buSzPct val="120000"/>
              <a:buFont typeface="Courier New" pitchFamily="49" charset="0"/>
              <a:buChar char="o"/>
              <a:tabLst>
                <a:tab pos="542925" algn="l"/>
              </a:tabLst>
            </a:pPr>
            <a:endParaRPr lang="fr-FR" sz="1600" kern="0" dirty="0" smtClean="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33</a:t>
            </a:fld>
            <a:endParaRPr lang="fr-FR" dirty="0" smtClean="0"/>
          </a:p>
        </p:txBody>
      </p:sp>
      <p:sp>
        <p:nvSpPr>
          <p:cNvPr id="5123" name="Rectangle 2"/>
          <p:cNvSpPr>
            <a:spLocks noGrp="1" noChangeArrowheads="1"/>
          </p:cNvSpPr>
          <p:nvPr>
            <p:ph type="title"/>
          </p:nvPr>
        </p:nvSpPr>
        <p:spPr>
          <a:xfrm>
            <a:off x="374904" y="80582"/>
            <a:ext cx="8622792" cy="373062"/>
          </a:xfrm>
        </p:spPr>
        <p:txBody>
          <a:bodyPr/>
          <a:lstStyle/>
          <a:p>
            <a:pPr eaLnBrk="1" hangingPunct="1"/>
            <a:r>
              <a:rPr lang="fr-FR" dirty="0" smtClean="0"/>
              <a:t>Recommandations adressées aux pouvoirs publics par les principales organisations internationales</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fr-FR" sz="1000" b="0" i="0" u="none" strike="noStrike" kern="0" cap="none" spc="0" normalizeH="0" baseline="0" dirty="0" smtClean="0">
              <a:ln>
                <a:noFill/>
              </a:ln>
              <a:solidFill>
                <a:schemeClr val="tx1"/>
              </a:solidFill>
              <a:effectLst/>
              <a:uLnTx/>
              <a:uFillTx/>
              <a:latin typeface="+mn-lt"/>
              <a:ea typeface="+mn-ea"/>
              <a:cs typeface="+mn-cs"/>
            </a:endParaRPr>
          </a:p>
        </p:txBody>
      </p:sp>
      <p:sp>
        <p:nvSpPr>
          <p:cNvPr id="7" name="TextBox 6"/>
          <p:cNvSpPr txBox="1"/>
          <p:nvPr/>
        </p:nvSpPr>
        <p:spPr bwMode="auto">
          <a:xfrm>
            <a:off x="623316" y="627958"/>
            <a:ext cx="8100060" cy="542712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000"/>
              </a:lnSpc>
              <a:spcBef>
                <a:spcPts val="0"/>
              </a:spcBef>
              <a:spcAft>
                <a:spcPts val="1200"/>
              </a:spcAft>
              <a:buClr>
                <a:srgbClr val="CC3300"/>
              </a:buClr>
              <a:buSzPct val="135000"/>
              <a:tabLst>
                <a:tab pos="266700" algn="l"/>
              </a:tabLst>
            </a:pPr>
            <a:endParaRPr lang="fr-FR" sz="1600" dirty="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fr-FR" sz="1600" kern="0" dirty="0" smtClean="0"/>
              <a:t>MAIS CES TROIS ORGANISATIONS RECOMMANDENT ÉGALEMENT de renforcer la concurrence sur les marchés de produits, en particulier dans le commerce de détail et dans le secteur de l'énergie (gaz et électricité)</a:t>
            </a: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fr-FR" sz="1600" kern="0" dirty="0" smtClean="0"/>
              <a:t>Domaines d'action</a:t>
            </a:r>
            <a:endParaRPr lang="fr-FR" sz="1600" dirty="0" smtClean="0"/>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fr-FR" sz="1600" dirty="0" smtClean="0"/>
              <a:t>réduire les barrières à l'accès et les restrictions opérationnelles dans le commerce de détail</a:t>
            </a: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fr-FR" sz="1600" dirty="0" smtClean="0"/>
              <a:t>améliorer la concurrence, la transparence et la régulation sur le marché de l'électricité et du gaz</a:t>
            </a: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fr-FR" sz="1600" dirty="0" smtClean="0"/>
              <a:t>renforcer l'autorité de la concurrence</a:t>
            </a: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fr-FR" sz="1600" dirty="0" smtClean="0"/>
              <a:t>renforcer les régulateurs sectoriels</a:t>
            </a:r>
          </a:p>
          <a:p>
            <a:pPr marL="542925" lvl="1" indent="-266700">
              <a:lnSpc>
                <a:spcPts val="2000"/>
              </a:lnSpc>
              <a:spcBef>
                <a:spcPts val="0"/>
              </a:spcBef>
              <a:spcAft>
                <a:spcPts val="1200"/>
              </a:spcAft>
              <a:buClr>
                <a:srgbClr val="CC3300"/>
              </a:buClr>
              <a:buSzPct val="100000"/>
              <a:buFont typeface="Courier New" pitchFamily="49" charset="0"/>
              <a:buChar char="o"/>
              <a:tabLst>
                <a:tab pos="542925" algn="l"/>
              </a:tabLst>
            </a:pPr>
            <a:r>
              <a:rPr lang="fr-FR" sz="1600" dirty="0" smtClean="0"/>
              <a:t>collaboration efficace entre les régulateurs sectoriels et l'autorité générale de la concurrence</a:t>
            </a:r>
            <a:endParaRPr lang="fr-FR" sz="1600" kern="0" dirty="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fr-FR" sz="1600" kern="0" dirty="0" smtClean="0"/>
              <a:t>Les recommandations adressées aux pouvoirs publics en ce qui concerne la formation des salaires (indexation) et la formation des prix (commerce de détail et secteur de l'énergie) sont complémentaires; il n'y a pas de substitution.</a:t>
            </a:r>
            <a:endParaRPr lang="fr-FR" sz="1600" kern="0" dirty="0" smtClean="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4227" y="2171539"/>
            <a:ext cx="8757501" cy="2305457"/>
          </a:xfrm>
        </p:spPr>
        <p:txBody>
          <a:bodyPr/>
          <a:lstStyle/>
          <a:p>
            <a:endParaRPr lang="fr-FR" dirty="0" smtClean="0"/>
          </a:p>
          <a:p>
            <a:r>
              <a:rPr lang="fr-FR" dirty="0" smtClean="0"/>
              <a:t>Conséquences macroéconomiques de l'indexation: en fonction de la nature du choc</a:t>
            </a:r>
          </a:p>
          <a:p>
            <a:pPr lvl="1"/>
            <a:r>
              <a:rPr lang="fr-FR" dirty="0" smtClean="0"/>
              <a:t>Illustration à l'aide de modèles DSGE</a:t>
            </a:r>
          </a:p>
          <a:p>
            <a:pPr lvl="1"/>
            <a:r>
              <a:rPr lang="fr-FR" dirty="0" smtClean="0"/>
              <a:t>... et reflet dans le débat sur l'indexation en Belgique</a:t>
            </a:r>
          </a:p>
          <a:p>
            <a:pPr lvl="1"/>
            <a:endParaRPr lang="fr-FR" dirty="0" smtClean="0"/>
          </a:p>
          <a:p>
            <a:pPr lvl="1"/>
            <a:endParaRPr lang="fr-FR" dirty="0" smtClean="0"/>
          </a:p>
          <a:p>
            <a:endParaRPr lang="fr-FR" dirty="0" smtClean="0"/>
          </a:p>
          <a:p>
            <a:pPr>
              <a:buNone/>
            </a:pPr>
            <a:endParaRPr lang="fr-FR" dirty="0" smtClean="0"/>
          </a:p>
          <a:p>
            <a:pPr lvl="1"/>
            <a:endParaRPr lang="fr-FR" dirty="0" smtClean="0"/>
          </a:p>
          <a:p>
            <a:pPr>
              <a:buNone/>
            </a:pPr>
            <a:endParaRPr lang="fr-FR" dirty="0" smtClean="0"/>
          </a:p>
          <a:p>
            <a:pPr>
              <a:buNone/>
            </a:pPr>
            <a:endParaRPr lang="fr-FR"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34</a:t>
            </a:fld>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35</a:t>
            </a:fld>
            <a:endParaRPr lang="fr-FR" dirty="0" smtClean="0"/>
          </a:p>
        </p:txBody>
      </p:sp>
      <p:sp>
        <p:nvSpPr>
          <p:cNvPr id="5123" name="Rectangle 2"/>
          <p:cNvSpPr>
            <a:spLocks noGrp="1" noChangeArrowheads="1"/>
          </p:cNvSpPr>
          <p:nvPr>
            <p:ph type="title"/>
          </p:nvPr>
        </p:nvSpPr>
        <p:spPr/>
        <p:txBody>
          <a:bodyPr/>
          <a:lstStyle/>
          <a:p>
            <a:pPr eaLnBrk="1" hangingPunct="1"/>
            <a:r>
              <a:rPr lang="fr-FR" dirty="0" smtClean="0"/>
              <a:t>Littérature pionnière et intuitions</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fr-FR" sz="1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bwMode="auto">
          <a:xfrm>
            <a:off x="723900" y="949071"/>
            <a:ext cx="7991475" cy="486287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FR" kern="0" dirty="0" smtClean="0">
                <a:latin typeface="+mn-lt"/>
              </a:rPr>
              <a:t>L</a:t>
            </a:r>
            <a:r>
              <a:rPr lang="fr-FR" dirty="0" smtClean="0"/>
              <a:t>’indexation des salaires fait en sorte que l’inflation non anticipée n’affecte pas les salaires réels</a:t>
            </a:r>
            <a:endParaRPr lang="fr-FR" kern="0" dirty="0" smtClean="0"/>
          </a:p>
          <a:p>
            <a:pPr marL="542925" lvl="1"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dirty="0" smtClean="0"/>
              <a:t>Choc monétaire ou de demande: la rigidité du salaire réel permet d’isoler l’économie réelle du choc</a:t>
            </a:r>
          </a:p>
          <a:p>
            <a:pPr marL="542925" lvl="1"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dirty="0" smtClean="0"/>
              <a:t>Choc de coût de production ou de productivité: le salaire réel ne s’adapte pas à la productivité et cela amplifie l’effet du choc sur l’économie réelle</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t>C</a:t>
            </a:r>
            <a:r>
              <a:rPr lang="fr-FR" sz="1600" dirty="0" smtClean="0"/>
              <a:t>e dernier phénomène s’accroît si la politique monétaire réagit plus fortement à l’inflatio</a:t>
            </a:r>
            <a:r>
              <a:rPr lang="fr-FR" sz="1600" kern="0" dirty="0" smtClean="0"/>
              <a:t>n</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endParaRPr lang="fr-FR" dirty="0" smtClean="0"/>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kumimoji="0" lang="fr-FR" b="0" i="0" u="none" strike="noStrike" kern="0" cap="none" spc="0" normalizeH="0" baseline="0" noProof="0" dirty="0" smtClean="0">
                <a:ln>
                  <a:noFill/>
                </a:ln>
                <a:solidFill>
                  <a:schemeClr val="tx1"/>
                </a:solidFill>
                <a:effectLst/>
                <a:uLnTx/>
                <a:uFillTx/>
                <a:latin typeface="+mn-lt"/>
                <a:ea typeface="+mn-ea"/>
                <a:cs typeface="+mn-cs"/>
              </a:rPr>
              <a:t>Enseignements:</a:t>
            </a:r>
            <a:endParaRPr lang="fr-FR" sz="1600" kern="0" dirty="0" smtClean="0">
              <a:latin typeface="+mn-lt"/>
            </a:endParaRP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latin typeface="+mn-lt"/>
              </a:rPr>
              <a:t>Le degré optimal d’indexation dépend de la structure stochastique de l’économie</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latin typeface="+mn-lt"/>
              </a:rPr>
              <a:t>Indexer directement sur les chocs serait un « first best »</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latin typeface="+mn-lt"/>
              </a:rPr>
              <a:t>Exclure de l’indice de prix de référence les produits particulièrement touchés par les chocs de coût constitue un pas dans cette direction</a:t>
            </a:r>
            <a:r>
              <a:rPr lang="fr-FR" sz="1400" kern="0" dirty="0" smtClean="0">
                <a:latin typeface="+mn-lt"/>
              </a:rPr>
              <a:t>	</a:t>
            </a:r>
            <a:endParaRPr kumimoji="0" lang="fr-FR" sz="1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3"/>
          <p:cNvSpPr>
            <a:spLocks noGrp="1"/>
          </p:cNvSpPr>
          <p:nvPr>
            <p:ph type="sldNum" sz="quarter" idx="10"/>
          </p:nvPr>
        </p:nvSpPr>
        <p:spPr>
          <a:noFill/>
        </p:spPr>
        <p:txBody>
          <a:bodyPr/>
          <a:lstStyle/>
          <a:p>
            <a:fld id="{FB884CE1-89CF-42F1-980B-066FDCD1F8D4}" type="slidenum">
              <a:rPr lang="fr-FR" smtClean="0"/>
              <a:pPr/>
              <a:t>36</a:t>
            </a:fld>
            <a:r>
              <a:rPr lang="fr-FR" dirty="0" smtClean="0"/>
              <a:t> </a:t>
            </a:r>
          </a:p>
        </p:txBody>
      </p:sp>
      <p:sp>
        <p:nvSpPr>
          <p:cNvPr id="2056" name="Rectangle 5"/>
          <p:cNvSpPr>
            <a:spLocks noGrp="1" noChangeArrowheads="1"/>
          </p:cNvSpPr>
          <p:nvPr>
            <p:ph type="body" idx="1"/>
          </p:nvPr>
        </p:nvSpPr>
        <p:spPr>
          <a:xfrm>
            <a:off x="649288" y="695325"/>
            <a:ext cx="8089900" cy="4995863"/>
          </a:xfrm>
        </p:spPr>
        <p:txBody>
          <a:bodyPr/>
          <a:lstStyle/>
          <a:p>
            <a:pPr marL="4763" indent="-4763" eaLnBrk="1" hangingPunct="1">
              <a:tabLst>
                <a:tab pos="177800" algn="l"/>
                <a:tab pos="533400" algn="l"/>
                <a:tab pos="901700" algn="l"/>
                <a:tab pos="1257300" algn="l"/>
              </a:tabLst>
            </a:pPr>
            <a:endParaRPr lang="fr-FR" sz="2400" dirty="0" smtClean="0">
              <a:solidFill>
                <a:srgbClr val="1E2AC4"/>
              </a:solidFill>
            </a:endParaRPr>
          </a:p>
          <a:p>
            <a:pPr marL="4763" indent="-4763" eaLnBrk="1" hangingPunct="1">
              <a:tabLst>
                <a:tab pos="177800" algn="l"/>
                <a:tab pos="533400" algn="l"/>
                <a:tab pos="901700" algn="l"/>
                <a:tab pos="1257300" algn="l"/>
              </a:tabLst>
            </a:pPr>
            <a:endParaRPr lang="fr-FR" sz="2800" b="1" dirty="0" smtClean="0"/>
          </a:p>
          <a:p>
            <a:pPr marL="4763" indent="-4763" eaLnBrk="1" hangingPunct="1">
              <a:tabLst>
                <a:tab pos="177800" algn="l"/>
                <a:tab pos="533400" algn="l"/>
                <a:tab pos="901700" algn="l"/>
                <a:tab pos="1257300" algn="l"/>
              </a:tabLst>
            </a:pPr>
            <a:r>
              <a:rPr lang="fr-FR" sz="2800" dirty="0" smtClean="0"/>
              <a:t> </a:t>
            </a:r>
            <a:endParaRPr lang="fr-FR" sz="2400" dirty="0" smtClean="0"/>
          </a:p>
        </p:txBody>
      </p:sp>
      <p:sp>
        <p:nvSpPr>
          <p:cNvPr id="2057" name="Rectangle 8"/>
          <p:cNvSpPr>
            <a:spLocks noChangeArrowheads="1"/>
          </p:cNvSpPr>
          <p:nvPr/>
        </p:nvSpPr>
        <p:spPr bwMode="auto">
          <a:xfrm>
            <a:off x="0" y="3010972"/>
            <a:ext cx="184731" cy="369332"/>
          </a:xfrm>
          <a:prstGeom prst="rect">
            <a:avLst/>
          </a:prstGeom>
          <a:noFill/>
          <a:ln w="9525">
            <a:noFill/>
            <a:miter lim="800000"/>
            <a:headEnd/>
            <a:tailEnd/>
          </a:ln>
        </p:spPr>
        <p:txBody>
          <a:bodyPr wrap="none" anchor="ctr">
            <a:spAutoFit/>
          </a:bodyPr>
          <a:lstStyle/>
          <a:p>
            <a:endParaRPr lang="fr-FR" dirty="0"/>
          </a:p>
        </p:txBody>
      </p:sp>
      <p:sp>
        <p:nvSpPr>
          <p:cNvPr id="2058" name="Rectangle 4"/>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fr-FR" dirty="0"/>
          </a:p>
        </p:txBody>
      </p:sp>
      <p:sp>
        <p:nvSpPr>
          <p:cNvPr id="2059" name="Rectangle 6"/>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fr-FR" dirty="0"/>
          </a:p>
        </p:txBody>
      </p:sp>
      <p:sp>
        <p:nvSpPr>
          <p:cNvPr id="2099" name="Rectangle 5"/>
          <p:cNvSpPr>
            <a:spLocks noChangeArrowheads="1"/>
          </p:cNvSpPr>
          <p:nvPr/>
        </p:nvSpPr>
        <p:spPr bwMode="auto">
          <a:xfrm>
            <a:off x="0" y="-346248"/>
            <a:ext cx="184731" cy="692497"/>
          </a:xfrm>
          <a:prstGeom prst="rect">
            <a:avLst/>
          </a:prstGeom>
          <a:noFill/>
          <a:ln w="9525">
            <a:noFill/>
            <a:miter lim="800000"/>
            <a:headEnd/>
            <a:tailEnd/>
          </a:ln>
        </p:spPr>
        <p:txBody>
          <a:bodyPr wrap="none" anchor="ctr">
            <a:spAutoFit/>
          </a:bodyPr>
          <a:lstStyle/>
          <a:p>
            <a:r>
              <a:rPr lang="fr-FR" sz="1000" dirty="0" smtClean="0">
                <a:cs typeface="Times New Roman" pitchFamily="18" charset="0"/>
              </a:rPr>
              <a:t/>
            </a:r>
            <a:br>
              <a:rPr lang="fr-FR" sz="1000" dirty="0" smtClean="0">
                <a:cs typeface="Times New Roman" pitchFamily="18" charset="0"/>
              </a:rPr>
            </a:br>
            <a:endParaRPr lang="fr-FR" sz="1100" dirty="0" smtClean="0"/>
          </a:p>
          <a:p>
            <a:pPr eaLnBrk="0" hangingPunct="0"/>
            <a:endParaRPr lang="fr-FR" dirty="0"/>
          </a:p>
        </p:txBody>
      </p:sp>
      <p:sp>
        <p:nvSpPr>
          <p:cNvPr id="2100" name="Rectangle 7"/>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fr-FR" dirty="0"/>
          </a:p>
        </p:txBody>
      </p:sp>
      <p:sp>
        <p:nvSpPr>
          <p:cNvPr id="2101" name="Rectangle 9"/>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fr-FR" dirty="0"/>
          </a:p>
        </p:txBody>
      </p:sp>
      <p:sp>
        <p:nvSpPr>
          <p:cNvPr id="2102" name="Rectangle 11"/>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fr-FR" dirty="0"/>
          </a:p>
        </p:txBody>
      </p:sp>
      <p:sp>
        <p:nvSpPr>
          <p:cNvPr id="2103" name="Rectangle 13"/>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fr-FR" dirty="0"/>
          </a:p>
        </p:txBody>
      </p:sp>
      <p:graphicFrame>
        <p:nvGraphicFramePr>
          <p:cNvPr id="20" name="Table 19"/>
          <p:cNvGraphicFramePr>
            <a:graphicFrameLocks noGrp="1"/>
          </p:cNvGraphicFramePr>
          <p:nvPr/>
        </p:nvGraphicFramePr>
        <p:xfrm>
          <a:off x="180975" y="1042872"/>
          <a:ext cx="8334376" cy="4489122"/>
        </p:xfrm>
        <a:graphic>
          <a:graphicData uri="http://schemas.openxmlformats.org/drawingml/2006/table">
            <a:tbl>
              <a:tblPr firstRow="1" bandRow="1">
                <a:tableStyleId>{5940675A-B579-460E-94D1-54222C63F5DA}</a:tableStyleId>
              </a:tblPr>
              <a:tblGrid>
                <a:gridCol w="4110932"/>
                <a:gridCol w="2111722"/>
                <a:gridCol w="2111722"/>
              </a:tblGrid>
              <a:tr h="596139">
                <a:tc>
                  <a:txBody>
                    <a:bodyPr/>
                    <a:lstStyle/>
                    <a:p>
                      <a:endParaRPr lang="fr-FR" noProof="0" dirty="0"/>
                    </a:p>
                  </a:txBody>
                  <a:tcPr>
                    <a:solidFill>
                      <a:schemeClr val="bg1"/>
                    </a:solidFill>
                  </a:tcPr>
                </a:tc>
                <a:tc>
                  <a:txBody>
                    <a:bodyPr/>
                    <a:lstStyle/>
                    <a:p>
                      <a:pPr algn="ctr"/>
                      <a:r>
                        <a:rPr lang="fr-FR" sz="1600" b="1" noProof="0" dirty="0" smtClean="0"/>
                        <a:t>Volatilité de l'inflation</a:t>
                      </a:r>
                      <a:endParaRPr lang="fr-FR" sz="1600" b="1" noProof="0" dirty="0"/>
                    </a:p>
                  </a:txBody>
                  <a:tcPr>
                    <a:solidFill>
                      <a:schemeClr val="bg1"/>
                    </a:solidFill>
                  </a:tcPr>
                </a:tc>
                <a:tc>
                  <a:txBody>
                    <a:bodyPr/>
                    <a:lstStyle/>
                    <a:p>
                      <a:pPr algn="ctr"/>
                      <a:r>
                        <a:rPr lang="fr-FR" sz="1600" b="1" noProof="0" dirty="0" smtClean="0"/>
                        <a:t>Volatilité de l'économie réelle</a:t>
                      </a:r>
                      <a:endParaRPr lang="fr-FR" sz="1600" b="1" noProof="0" dirty="0"/>
                    </a:p>
                  </a:txBody>
                  <a:tcPr>
                    <a:solidFill>
                      <a:schemeClr val="bg1"/>
                    </a:solidFill>
                  </a:tcPr>
                </a:tc>
              </a:tr>
              <a:tr h="340651">
                <a:tc>
                  <a:txBody>
                    <a:bodyPr/>
                    <a:lstStyle/>
                    <a:p>
                      <a:r>
                        <a:rPr lang="fr-FR" sz="1600" noProof="0" dirty="0" smtClean="0"/>
                        <a:t>Choc de productivité</a:t>
                      </a:r>
                      <a:endParaRPr lang="fr-FR" sz="1600" noProof="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85000"/>
                      </a:schemeClr>
                    </a:solidFill>
                  </a:tcPr>
                </a:tc>
              </a:tr>
              <a:tr h="340651">
                <a:tc>
                  <a:txBody>
                    <a:bodyPr/>
                    <a:lstStyle/>
                    <a:p>
                      <a:r>
                        <a:rPr lang="fr-FR" sz="1600" noProof="0" dirty="0" smtClean="0"/>
                        <a:t>Choc de coût de production</a:t>
                      </a:r>
                      <a:endParaRPr lang="fr-FR" sz="1600"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40651">
                <a:tc>
                  <a:txBody>
                    <a:bodyPr/>
                    <a:lstStyle/>
                    <a:p>
                      <a:r>
                        <a:rPr lang="fr-FR" sz="1600" noProof="0" dirty="0" smtClean="0"/>
                        <a:t>Choc de mark-up salarial</a:t>
                      </a:r>
                      <a:endParaRPr lang="fr-FR" sz="1600"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r>
              <a:tr h="340651">
                <a:tc>
                  <a:txBody>
                    <a:bodyPr/>
                    <a:lstStyle/>
                    <a:p>
                      <a:r>
                        <a:rPr lang="fr-FR" sz="1600" noProof="0" dirty="0" smtClean="0"/>
                        <a:t>Choc monétaire</a:t>
                      </a:r>
                      <a:endParaRPr lang="fr-FR" sz="1600"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87783">
                <a:tc>
                  <a:txBody>
                    <a:bodyPr/>
                    <a:lstStyle/>
                    <a:p>
                      <a:r>
                        <a:rPr lang="fr-FR" sz="1600" noProof="0" dirty="0" smtClean="0"/>
                        <a:t>Choc de demande</a:t>
                      </a:r>
                      <a:endParaRPr lang="fr-FR" sz="1600"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a:t>
                      </a:r>
                      <a:endParaRPr lang="fr-FR"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r>
              <a:tr h="123825">
                <a:tc>
                  <a:txBody>
                    <a:bodyPr/>
                    <a:lstStyle/>
                    <a:p>
                      <a:endParaRPr lang="fr-FR" sz="1600"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39364">
                <a:tc>
                  <a:txBody>
                    <a:bodyPr/>
                    <a:lstStyle/>
                    <a:p>
                      <a:r>
                        <a:rPr lang="fr-FR" sz="1600" noProof="0" dirty="0" smtClean="0"/>
                        <a:t>Degré d'indexation minimisant la volatilité pour l'ensemble des chocs</a:t>
                      </a:r>
                      <a:endParaRPr lang="fr-FR" sz="1600"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0</a:t>
                      </a: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r>
                        <a:rPr lang="fr-FR" noProof="0" dirty="0" smtClean="0"/>
                        <a:t>0</a:t>
                      </a:r>
                      <a:endParaRPr lang="fr-FR"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r>
              <a:tr h="340651">
                <a:tc>
                  <a:txBody>
                    <a:bodyPr/>
                    <a:lstStyle/>
                    <a:p>
                      <a:endParaRPr lang="fr-FR" noProof="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noProof="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fr-FR" noProof="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81302">
                <a:tc>
                  <a:txBody>
                    <a:bodyPr/>
                    <a:lstStyle/>
                    <a:p>
                      <a:pPr marL="0" algn="ctr" defTabSz="914400" rtl="0" eaLnBrk="1" latinLnBrk="0" hangingPunct="1"/>
                      <a:r>
                        <a:rPr lang="fr-FR" sz="1400" kern="1200" noProof="0" dirty="0" smtClean="0">
                          <a:solidFill>
                            <a:srgbClr val="FF0000"/>
                          </a:solidFill>
                        </a:rPr>
                        <a:t>Structure stochastique de l’économie estimée par Smets-Wouters (JEEA, 2003) pour la zone euro</a:t>
                      </a:r>
                      <a:endParaRPr lang="fr-FR" sz="1400" kern="1200" noProof="0" dirty="0" smtClean="0">
                        <a:solidFill>
                          <a:srgbClr val="FF0000"/>
                        </a:solidFill>
                        <a:latin typeface="+mn-lt"/>
                        <a:ea typeface="+mn-ea"/>
                        <a:cs typeface="+mn-cs"/>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pPr algn="ctr"/>
                      <a:r>
                        <a:rPr lang="fr-FR" sz="1400" noProof="0" dirty="0" smtClean="0">
                          <a:solidFill>
                            <a:srgbClr val="FF0000"/>
                          </a:solidFill>
                        </a:rPr>
                        <a:t>Résultat</a:t>
                      </a:r>
                      <a:r>
                        <a:rPr lang="fr-FR" sz="1400" baseline="0" noProof="0" dirty="0" smtClean="0">
                          <a:solidFill>
                            <a:srgbClr val="FF0000"/>
                          </a:solidFill>
                        </a:rPr>
                        <a:t> indépendant de la nature des chocs</a:t>
                      </a:r>
                      <a:endParaRPr lang="fr-FR" sz="1400" noProof="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lumMod val="85000"/>
                      </a:schemeClr>
                    </a:solidFill>
                  </a:tcPr>
                </a:tc>
                <a:tc>
                  <a:txBody>
                    <a:bodyPr/>
                    <a:lstStyle/>
                    <a:p>
                      <a:pPr algn="ctr"/>
                      <a:r>
                        <a:rPr lang="fr-FR" sz="1400" noProof="0" dirty="0" smtClean="0">
                          <a:solidFill>
                            <a:srgbClr val="FF0000"/>
                          </a:solidFill>
                        </a:rPr>
                        <a:t>Résultat dû à la dominance</a:t>
                      </a:r>
                      <a:r>
                        <a:rPr lang="fr-FR" sz="1400" baseline="0" noProof="0" dirty="0" smtClean="0">
                          <a:solidFill>
                            <a:srgbClr val="FF0000"/>
                          </a:solidFill>
                        </a:rPr>
                        <a:t> des chocs d'offre</a:t>
                      </a:r>
                      <a:endParaRPr lang="fr-FR" sz="1400" noProof="0" dirty="0">
                        <a:solidFill>
                          <a:srgbClr val="FF0000"/>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lumMod val="85000"/>
                      </a:schemeClr>
                    </a:solidFill>
                  </a:tcPr>
                </a:tc>
              </a:tr>
            </a:tbl>
          </a:graphicData>
        </a:graphic>
      </p:graphicFrame>
      <p:sp>
        <p:nvSpPr>
          <p:cNvPr id="22" name="Rectangle 2"/>
          <p:cNvSpPr>
            <a:spLocks noGrp="1" noChangeArrowheads="1"/>
          </p:cNvSpPr>
          <p:nvPr>
            <p:ph type="title"/>
          </p:nvPr>
        </p:nvSpPr>
        <p:spPr>
          <a:xfrm>
            <a:off x="201882" y="71437"/>
            <a:ext cx="8597734" cy="700087"/>
          </a:xfrm>
        </p:spPr>
        <p:txBody>
          <a:bodyPr/>
          <a:lstStyle/>
          <a:p>
            <a:pPr eaLnBrk="1" hangingPunct="1"/>
            <a:r>
              <a:rPr lang="fr-FR" dirty="0" smtClean="0"/>
              <a:t>Modèle néo-keynésien dynamique - impact de l'indexation sur:</a:t>
            </a:r>
            <a:r>
              <a:rPr lang="fr-FR" sz="2800" u="sng" dirty="0" smtClean="0"/>
              <a:t/>
            </a:r>
            <a:br>
              <a:rPr lang="fr-FR" sz="2800" u="sng" dirty="0" smtClean="0"/>
            </a:br>
            <a:r>
              <a:rPr lang="fr-FR" sz="2800" dirty="0" smtClean="0"/>
              <a:t/>
            </a:r>
            <a:br>
              <a:rPr lang="fr-FR" sz="2800" dirty="0" smtClean="0"/>
            </a:br>
            <a:r>
              <a:rPr lang="fr-FR" sz="2800" dirty="0" smtClean="0"/>
              <a:t>	</a:t>
            </a:r>
            <a:endParaRPr lang="fr-FR" sz="2000" dirty="0" smtClean="0"/>
          </a:p>
        </p:txBody>
      </p:sp>
      <p:sp>
        <p:nvSpPr>
          <p:cNvPr id="23" name="Right Brace 22"/>
          <p:cNvSpPr/>
          <p:nvPr/>
        </p:nvSpPr>
        <p:spPr>
          <a:xfrm>
            <a:off x="2971802" y="1733797"/>
            <a:ext cx="139534" cy="100940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9" name="TextBox 28"/>
          <p:cNvSpPr txBox="1"/>
          <p:nvPr/>
        </p:nvSpPr>
        <p:spPr bwMode="auto">
          <a:xfrm>
            <a:off x="3200400" y="1981200"/>
            <a:ext cx="1752600" cy="41601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fr-FR" sz="1600" kern="0" smtClean="0"/>
              <a:t>« </a:t>
            </a:r>
            <a:r>
              <a:rPr kumimoji="0" lang="fr-FR" sz="1600" b="0" i="0" u="none" strike="noStrike" kern="0" cap="none" spc="0" normalizeH="0" baseline="0" noProof="0" smtClean="0">
                <a:ln>
                  <a:noFill/>
                </a:ln>
                <a:solidFill>
                  <a:schemeClr val="tx1"/>
                </a:solidFill>
                <a:effectLst/>
                <a:uLnTx/>
                <a:uFillTx/>
                <a:latin typeface="+mn-lt"/>
                <a:ea typeface="+mn-ea"/>
                <a:cs typeface="+mn-cs"/>
              </a:rPr>
              <a:t>Chocs d'offre</a:t>
            </a:r>
            <a:r>
              <a:rPr lang="fr-FR" sz="1600" kern="0" smtClean="0"/>
              <a:t> »</a:t>
            </a:r>
            <a:endParaRPr kumimoji="0" lang="fr-FR"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37</a:t>
            </a:fld>
            <a:endParaRPr lang="fr-FR" dirty="0" smtClean="0"/>
          </a:p>
        </p:txBody>
      </p:sp>
      <p:sp>
        <p:nvSpPr>
          <p:cNvPr id="5123" name="Rectangle 2"/>
          <p:cNvSpPr>
            <a:spLocks noGrp="1" noChangeArrowheads="1"/>
          </p:cNvSpPr>
          <p:nvPr>
            <p:ph type="title"/>
          </p:nvPr>
        </p:nvSpPr>
        <p:spPr/>
        <p:txBody>
          <a:bodyPr/>
          <a:lstStyle/>
          <a:p>
            <a:pPr eaLnBrk="1" hangingPunct="1"/>
            <a:r>
              <a:rPr lang="fr-FR" dirty="0" smtClean="0"/>
              <a:t>Indexation sur l’inflation de long terme dans le modèle néo-keynésien</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fr-FR" sz="1000" b="0" i="0" u="none" strike="noStrike" kern="0" cap="none" spc="0" normalizeH="0" baseline="0" dirty="0" smtClean="0">
              <a:ln>
                <a:noFill/>
              </a:ln>
              <a:solidFill>
                <a:schemeClr val="tx1"/>
              </a:solidFill>
              <a:effectLst/>
              <a:uLnTx/>
              <a:uFillTx/>
              <a:latin typeface="+mn-lt"/>
              <a:ea typeface="+mn-ea"/>
              <a:cs typeface="+mn-cs"/>
            </a:endParaRPr>
          </a:p>
        </p:txBody>
      </p:sp>
      <p:sp>
        <p:nvSpPr>
          <p:cNvPr id="7" name="TextBox 6"/>
          <p:cNvSpPr txBox="1"/>
          <p:nvPr/>
        </p:nvSpPr>
        <p:spPr bwMode="auto">
          <a:xfrm>
            <a:off x="723900" y="949071"/>
            <a:ext cx="7915275" cy="241604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FR" sz="1600" dirty="0" smtClean="0"/>
              <a:t>En l’absence d’indexation des prix et des salaires sur l’inflation de la période précédente, ces derniers sont indexés par défaut sur l’inflation de long terme</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FR" sz="1600" dirty="0" smtClean="0"/>
              <a:t>En cas d’indexation dynamique partielle, le complément est indexé sur l’inflation tendancielle, de sorte que l’équilibre stationnaire est efficient</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FR" sz="1600" dirty="0" smtClean="0"/>
              <a:t>Sans indexation sur l’inflation tendancielle, la dispersion permanente des prix et des salaires résulterait en pertes permanentes de PIB </a:t>
            </a:r>
          </a:p>
          <a:p>
            <a:pPr marL="4763" indent="-4763" algn="ctr" eaLnBrk="1" hangingPunct="1">
              <a:tabLst>
                <a:tab pos="177800" algn="l"/>
                <a:tab pos="533400" algn="l"/>
                <a:tab pos="901700" algn="l"/>
                <a:tab pos="1257300" algn="l"/>
              </a:tabLst>
              <a:defRPr/>
            </a:pPr>
            <a:r>
              <a:rPr lang="fr-FR" sz="1600" dirty="0" smtClean="0"/>
              <a:t>  	</a:t>
            </a:r>
            <a:r>
              <a:rPr lang="fr-BE" sz="1400" b="1" dirty="0" smtClean="0"/>
              <a:t>Perte de PIB en % de la situation avec indexation complète sur l'inflation à long terme</a:t>
            </a:r>
            <a:endParaRPr lang="fr-FR" sz="1400" b="1" dirty="0" smtClean="0"/>
          </a:p>
        </p:txBody>
      </p:sp>
      <p:pic>
        <p:nvPicPr>
          <p:cNvPr id="8" name="Picture 11"/>
          <p:cNvPicPr>
            <a:picLocks noChangeAspect="1" noChangeArrowheads="1"/>
          </p:cNvPicPr>
          <p:nvPr/>
        </p:nvPicPr>
        <p:blipFill>
          <a:blip r:embed="rId2" cstate="print"/>
          <a:srcRect b="7333"/>
          <a:stretch>
            <a:fillRect/>
          </a:stretch>
        </p:blipFill>
        <p:spPr bwMode="auto">
          <a:xfrm>
            <a:off x="2338326" y="3221677"/>
            <a:ext cx="4933949" cy="2668484"/>
          </a:xfrm>
          <a:prstGeom prst="rect">
            <a:avLst/>
          </a:prstGeom>
          <a:noFill/>
          <a:ln w="9525">
            <a:noFill/>
            <a:miter lim="800000"/>
            <a:headEnd/>
            <a:tailEnd/>
          </a:ln>
        </p:spPr>
      </p:pic>
      <p:sp>
        <p:nvSpPr>
          <p:cNvPr id="9" name="TextBox 8"/>
          <p:cNvSpPr txBox="1"/>
          <p:nvPr/>
        </p:nvSpPr>
        <p:spPr bwMode="auto">
          <a:xfrm>
            <a:off x="3681346" y="5866412"/>
            <a:ext cx="2553195"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1200" kern="0" smtClean="0"/>
              <a:t>Facteur d'inflation de long terme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noGrp="1"/>
          </p:cNvGraphicFramePr>
          <p:nvPr>
            <p:ph idx="1"/>
          </p:nvPr>
        </p:nvGraphicFramePr>
        <p:xfrm>
          <a:off x="609601" y="3074670"/>
          <a:ext cx="7729254" cy="3307080"/>
        </p:xfrm>
        <a:graphic>
          <a:graphicData uri="http://schemas.openxmlformats.org/drawingml/2006/table">
            <a:tbl>
              <a:tblPr firstRow="1" bandRow="1">
                <a:tableStyleId>{5940675A-B579-460E-94D1-54222C63F5DA}</a:tableStyleId>
              </a:tblPr>
              <a:tblGrid>
                <a:gridCol w="1765857"/>
                <a:gridCol w="1108345"/>
                <a:gridCol w="1186580"/>
                <a:gridCol w="1186581"/>
                <a:gridCol w="1199619"/>
                <a:gridCol w="1282272"/>
              </a:tblGrid>
              <a:tr h="293212">
                <a:tc gridSpan="6">
                  <a:txBody>
                    <a:bodyPr/>
                    <a:lstStyle/>
                    <a:p>
                      <a:pPr algn="ctr"/>
                      <a:r>
                        <a:rPr lang="fr-BE" sz="1400" b="1" dirty="0" smtClean="0"/>
                        <a:t>Écarts-types et auto-corrélations</a:t>
                      </a:r>
                      <a:r>
                        <a:rPr lang="fr-BE" sz="1400" b="1" baseline="0" dirty="0" smtClean="0"/>
                        <a:t> (données zone euro, 1990Q2-2007Q4)</a:t>
                      </a:r>
                      <a:endParaRPr lang="en-US" sz="1400" b="1" dirty="0"/>
                    </a:p>
                  </a:txBody>
                  <a:tcPr anchor="ctr">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tc hMerge="1">
                  <a:txBody>
                    <a:bodyPr/>
                    <a:lstStyle/>
                    <a:p>
                      <a:endParaRPr lang="en-US"/>
                    </a:p>
                  </a:txBody>
                  <a:tcPr>
                    <a:solidFill>
                      <a:schemeClr val="bg1"/>
                    </a:solidFill>
                  </a:tcPr>
                </a:tc>
              </a:tr>
              <a:tr h="659727">
                <a:tc>
                  <a:txBody>
                    <a:bodyPr/>
                    <a:lstStyle/>
                    <a:p>
                      <a:pPr algn="l"/>
                      <a:endParaRPr lang="en-US" sz="1300" dirty="0"/>
                    </a:p>
                  </a:txBody>
                  <a:tcPr>
                    <a:lnR w="12700" cap="flat" cmpd="sng" algn="ctr">
                      <a:noFill/>
                      <a:prstDash val="solid"/>
                      <a:round/>
                      <a:headEnd type="none" w="med" len="med"/>
                      <a:tailEnd type="none" w="med" len="med"/>
                    </a:lnR>
                    <a:solidFill>
                      <a:schemeClr val="bg1"/>
                    </a:solidFill>
                  </a:tcPr>
                </a:tc>
                <a:tc>
                  <a:txBody>
                    <a:bodyPr/>
                    <a:lstStyle/>
                    <a:p>
                      <a:pPr algn="l"/>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r>
                        <a:rPr lang="fr-BE" sz="1300" smtClean="0"/>
                        <a:t>données</a:t>
                      </a:r>
                      <a:endParaRPr lang="en-US" sz="130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r>
                        <a:rPr lang="fr-BE" sz="1300" smtClean="0"/>
                        <a:t>modèle estimé</a:t>
                      </a:r>
                      <a:endParaRPr lang="en-US" sz="130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r>
                        <a:rPr lang="fr-BE" sz="1300" smtClean="0"/>
                        <a:t>indexation complète des salaires</a:t>
                      </a:r>
                      <a:endParaRPr lang="en-US" sz="130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algn="ctr"/>
                      <a:r>
                        <a:rPr lang="fr-BE" sz="1300" smtClean="0"/>
                        <a:t>flexibilité</a:t>
                      </a:r>
                      <a:r>
                        <a:rPr lang="fr-BE" sz="1300" baseline="0" smtClean="0"/>
                        <a:t> totale des nouv. sal.</a:t>
                      </a:r>
                      <a:endParaRPr lang="en-US" sz="1300"/>
                    </a:p>
                  </a:txBody>
                  <a:tcPr anchor="b">
                    <a:lnL w="12700" cap="flat" cmpd="sng" algn="ctr">
                      <a:noFill/>
                      <a:prstDash val="solid"/>
                      <a:round/>
                      <a:headEnd type="none" w="med" len="med"/>
                      <a:tailEnd type="none" w="med" len="med"/>
                    </a:lnL>
                    <a:solidFill>
                      <a:schemeClr val="bg1"/>
                    </a:solidFill>
                  </a:tcPr>
                </a:tc>
              </a:tr>
              <a:tr h="278551">
                <a:tc>
                  <a:txBody>
                    <a:bodyPr/>
                    <a:lstStyle/>
                    <a:p>
                      <a:pPr algn="l"/>
                      <a:r>
                        <a:rPr lang="fr-BE" sz="1300" dirty="0" smtClean="0"/>
                        <a:t>PIB</a:t>
                      </a:r>
                      <a:endParaRPr lang="en-US" sz="13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l"/>
                      <a:r>
                        <a:rPr lang="fr-BE" sz="1300" dirty="0" smtClean="0"/>
                        <a:t>écart-type</a:t>
                      </a:r>
                      <a:endParaRPr lang="en-US"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fr-BE" sz="1300" smtClean="0"/>
                        <a:t>0,854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fr-BE" sz="1300" smtClean="0"/>
                        <a:t>1,044</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fr-BE" sz="1300" smtClean="0"/>
                        <a:t>1,097</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fr-BE" sz="1300" smtClean="0"/>
                        <a:t>1,008</a:t>
                      </a:r>
                      <a:endParaRPr lang="en-US" sz="130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r>
              <a:tr h="278551">
                <a:tc>
                  <a:txBody>
                    <a:bodyPr/>
                    <a:lstStyle/>
                    <a:p>
                      <a:pPr algn="l"/>
                      <a:endParaRPr lang="en-US" sz="130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fr-BE" sz="1300" smtClean="0"/>
                        <a:t>auto-corr.</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0,841</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0,843</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0,849</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0,830</a:t>
                      </a:r>
                      <a:endParaRPr lang="en-US" sz="1300" i="1"/>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8551">
                <a:tc>
                  <a:txBody>
                    <a:bodyPr/>
                    <a:lstStyle/>
                    <a:p>
                      <a:pPr algn="l"/>
                      <a:r>
                        <a:rPr lang="fr-BE" sz="1300" smtClean="0"/>
                        <a:t>Heures travaillées</a:t>
                      </a:r>
                      <a:endParaRPr lang="en-US" sz="130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fr-BE" sz="1300" smtClean="0"/>
                        <a:t>écart-type</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0" smtClean="0"/>
                        <a:t>0,715</a:t>
                      </a:r>
                      <a:endParaRPr lang="en-US" sz="1300" i="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0" smtClean="0"/>
                        <a:t>0,736</a:t>
                      </a:r>
                      <a:endParaRPr lang="en-US" sz="1300" i="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0" smtClean="0"/>
                        <a:t>0,790</a:t>
                      </a:r>
                      <a:endParaRPr lang="en-US" sz="1300" i="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0" smtClean="0"/>
                        <a:t>0,667</a:t>
                      </a:r>
                      <a:endParaRPr lang="en-US" sz="1300" i="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8551">
                <a:tc>
                  <a:txBody>
                    <a:bodyPr/>
                    <a:lstStyle/>
                    <a:p>
                      <a:pPr algn="l"/>
                      <a:endParaRPr lang="en-US" sz="130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fr-BE" sz="1300" smtClean="0"/>
                        <a:t>auto-corr.</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0,802</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0,811</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0,820</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0,780</a:t>
                      </a:r>
                      <a:endParaRPr lang="en-US" sz="1300" i="1"/>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8551">
                <a:tc>
                  <a:txBody>
                    <a:bodyPr/>
                    <a:lstStyle/>
                    <a:p>
                      <a:pPr algn="l"/>
                      <a:r>
                        <a:rPr lang="fr-BE" sz="1300" smtClean="0"/>
                        <a:t>Salaire réel</a:t>
                      </a:r>
                      <a:endParaRPr lang="en-US" sz="130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fr-BE" sz="1300" smtClean="0"/>
                        <a:t>écart-type</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0,606</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0,550</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0,514</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1,400</a:t>
                      </a:r>
                      <a:endParaRPr lang="en-US" sz="130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8551">
                <a:tc>
                  <a:txBody>
                    <a:bodyPr/>
                    <a:lstStyle/>
                    <a:p>
                      <a:pPr algn="l"/>
                      <a:endParaRPr lang="en-US" sz="130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fr-BE" sz="1300" smtClean="0"/>
                        <a:t>auto-corr.</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0,826</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0,759</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0,712</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i="1" smtClean="0"/>
                        <a:t>0,709</a:t>
                      </a:r>
                      <a:endParaRPr lang="en-US" sz="1300" i="1"/>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8551">
                <a:tc>
                  <a:txBody>
                    <a:bodyPr/>
                    <a:lstStyle/>
                    <a:p>
                      <a:pPr algn="l"/>
                      <a:r>
                        <a:rPr lang="fr-BE" sz="1300" smtClean="0"/>
                        <a:t>Inflation</a:t>
                      </a:r>
                      <a:endParaRPr lang="en-US" sz="130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l"/>
                      <a:r>
                        <a:rPr lang="fr-BE" sz="1300" smtClean="0"/>
                        <a:t>écart-type</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0,177</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0,206</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0,285</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r-BE" sz="1300" smtClean="0"/>
                        <a:t>0,254</a:t>
                      </a:r>
                      <a:endParaRPr lang="en-US" sz="130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78551">
                <a:tc>
                  <a:txBody>
                    <a:bodyPr/>
                    <a:lstStyle/>
                    <a:p>
                      <a:pPr algn="l"/>
                      <a:endParaRPr lang="en-US" sz="130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l"/>
                      <a:r>
                        <a:rPr lang="fr-BE" sz="1300" smtClean="0"/>
                        <a:t>auto-corr.</a:t>
                      </a:r>
                      <a:endParaRPr lang="en-US" sz="13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fr-BE" sz="1300" i="1" smtClean="0"/>
                        <a:t>0,125</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fr-BE" sz="1300" i="1" smtClean="0"/>
                        <a:t>0,331</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fr-BE" sz="1300" i="1" smtClean="0"/>
                        <a:t>0,495</a:t>
                      </a:r>
                      <a:endParaRPr lang="en-US" sz="1300" i="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a:txBody>
                    <a:bodyPr/>
                    <a:lstStyle/>
                    <a:p>
                      <a:pPr algn="ctr"/>
                      <a:r>
                        <a:rPr lang="fr-BE" sz="1300" i="1" dirty="0" smtClean="0"/>
                        <a:t>0,428</a:t>
                      </a:r>
                      <a:endParaRPr lang="en-US" sz="1300" i="1"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r>
            </a:tbl>
          </a:graphicData>
        </a:graphic>
      </p:graphicFrame>
      <p:sp>
        <p:nvSpPr>
          <p:cNvPr id="10242" name="Slide Number Placeholder 3"/>
          <p:cNvSpPr>
            <a:spLocks noGrp="1"/>
          </p:cNvSpPr>
          <p:nvPr>
            <p:ph type="sldNum" sz="quarter" idx="10"/>
          </p:nvPr>
        </p:nvSpPr>
        <p:spPr>
          <a:noFill/>
        </p:spPr>
        <p:txBody>
          <a:bodyPr/>
          <a:lstStyle/>
          <a:p>
            <a:fld id="{97085C53-8392-4651-958F-4ABD685AE183}" type="slidenum">
              <a:rPr lang="fr-FR" smtClean="0"/>
              <a:pPr/>
              <a:t>38</a:t>
            </a:fld>
            <a:r>
              <a:rPr lang="fr-FR" dirty="0" smtClean="0"/>
              <a:t> </a:t>
            </a:r>
          </a:p>
        </p:txBody>
      </p:sp>
      <p:sp>
        <p:nvSpPr>
          <p:cNvPr id="10243" name="Rectangle 2"/>
          <p:cNvSpPr>
            <a:spLocks noGrp="1" noChangeArrowheads="1"/>
          </p:cNvSpPr>
          <p:nvPr>
            <p:ph type="title"/>
          </p:nvPr>
        </p:nvSpPr>
        <p:spPr>
          <a:xfrm>
            <a:off x="520700" y="71438"/>
            <a:ext cx="8078788" cy="373062"/>
          </a:xfrm>
        </p:spPr>
        <p:txBody>
          <a:bodyPr/>
          <a:lstStyle/>
          <a:p>
            <a:pPr eaLnBrk="1" hangingPunct="1"/>
            <a:r>
              <a:rPr lang="fr-FR" dirty="0" smtClean="0"/>
              <a:t>Un modèle néo-keynésien avec chômage frictionnel… </a:t>
            </a:r>
          </a:p>
        </p:txBody>
      </p:sp>
      <p:sp>
        <p:nvSpPr>
          <p:cNvPr id="10245" name="Rectangle 4"/>
          <p:cNvSpPr>
            <a:spLocks noChangeArrowheads="1"/>
          </p:cNvSpPr>
          <p:nvPr/>
        </p:nvSpPr>
        <p:spPr bwMode="auto">
          <a:xfrm>
            <a:off x="0" y="3010972"/>
            <a:ext cx="184731" cy="369332"/>
          </a:xfrm>
          <a:prstGeom prst="rect">
            <a:avLst/>
          </a:prstGeom>
          <a:noFill/>
          <a:ln w="9525">
            <a:noFill/>
            <a:miter lim="800000"/>
            <a:headEnd/>
            <a:tailEnd/>
          </a:ln>
        </p:spPr>
        <p:txBody>
          <a:bodyPr wrap="none" anchor="ctr">
            <a:spAutoFit/>
          </a:bodyPr>
          <a:lstStyle/>
          <a:p>
            <a:endParaRPr lang="fr-FR" dirty="0"/>
          </a:p>
        </p:txBody>
      </p:sp>
      <p:sp>
        <p:nvSpPr>
          <p:cNvPr id="6" name="TextBox 5"/>
          <p:cNvSpPr txBox="1"/>
          <p:nvPr/>
        </p:nvSpPr>
        <p:spPr bwMode="auto">
          <a:xfrm>
            <a:off x="514350" y="523005"/>
            <a:ext cx="7915275" cy="30162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1900"/>
              </a:lnSpc>
              <a:spcBef>
                <a:spcPts val="0"/>
              </a:spcBef>
              <a:spcAft>
                <a:spcPts val="1000"/>
              </a:spcAft>
              <a:buClr>
                <a:srgbClr val="CC3300"/>
              </a:buClr>
              <a:buSzPct val="135000"/>
              <a:buFont typeface="Wingdings" pitchFamily="2" charset="2"/>
              <a:buChar char="§"/>
              <a:tabLst>
                <a:tab pos="266700" algn="l"/>
              </a:tabLst>
            </a:pPr>
            <a:r>
              <a:rPr lang="fr-FR" sz="1600" dirty="0" smtClean="0"/>
              <a:t>... qui distingue les rigidités nominales des salaires pour les nouveaux entrants et pour les travailleurs en place p</a:t>
            </a:r>
            <a:r>
              <a:rPr lang="fr-FR" sz="1600" kern="0" dirty="0" smtClean="0"/>
              <a:t>ermet de montrer que:</a:t>
            </a:r>
            <a:endParaRPr lang="fr-FR" sz="1600" dirty="0" smtClean="0"/>
          </a:p>
          <a:p>
            <a:pPr marL="723900" lvl="1" indent="-266700">
              <a:lnSpc>
                <a:spcPts val="1900"/>
              </a:lnSpc>
              <a:spcBef>
                <a:spcPts val="0"/>
              </a:spcBef>
              <a:spcAft>
                <a:spcPts val="1000"/>
              </a:spcAft>
              <a:buClr>
                <a:srgbClr val="CC3300"/>
              </a:buClr>
              <a:buSzPct val="135000"/>
              <a:buFont typeface="Arial" pitchFamily="34" charset="0"/>
              <a:buChar char="•"/>
              <a:tabLst>
                <a:tab pos="266700" algn="l"/>
              </a:tabLst>
            </a:pPr>
            <a:r>
              <a:rPr lang="fr-FR" sz="1600" kern="0" dirty="0" smtClean="0">
                <a:latin typeface="+mn-lt"/>
              </a:rPr>
              <a:t>La rigidité des salaires pour les nouveaux entrants (</a:t>
            </a:r>
            <a:r>
              <a:rPr lang="fr-FR" sz="1600" kern="0" dirty="0" smtClean="0"/>
              <a:t>préjudiciable aux outsiders</a:t>
            </a:r>
            <a:r>
              <a:rPr lang="fr-FR" sz="1600" kern="0" dirty="0" smtClean="0">
                <a:latin typeface="+mn-lt"/>
              </a:rPr>
              <a:t>) constitue une bien plus grande source de rigidité des salaires réels que l’indexation. Une certaine forme d'indexation peut apporter de l'efficience en termes de partage de risque, mais cela ne doit pas se faire aux dépens de l'efficience productive (</a:t>
            </a:r>
            <a:r>
              <a:rPr lang="fr-FR" sz="1600" kern="0" dirty="0" err="1" smtClean="0">
                <a:latin typeface="+mn-lt"/>
              </a:rPr>
              <a:t>Drèze</a:t>
            </a:r>
            <a:r>
              <a:rPr lang="fr-FR" sz="1600" kern="0" dirty="0" smtClean="0">
                <a:latin typeface="+mn-lt"/>
              </a:rPr>
              <a:t>, 1993).    </a:t>
            </a:r>
          </a:p>
          <a:p>
            <a:pPr marL="723900" lvl="1" indent="-266700">
              <a:lnSpc>
                <a:spcPts val="1900"/>
              </a:lnSpc>
              <a:spcBef>
                <a:spcPts val="0"/>
              </a:spcBef>
              <a:spcAft>
                <a:spcPts val="1000"/>
              </a:spcAft>
              <a:buClr>
                <a:srgbClr val="CC3300"/>
              </a:buClr>
              <a:buSzPct val="135000"/>
              <a:buFont typeface="Arial" pitchFamily="34" charset="0"/>
              <a:buChar char="•"/>
              <a:tabLst>
                <a:tab pos="266700" algn="l"/>
              </a:tabLst>
            </a:pPr>
            <a:r>
              <a:rPr lang="fr-FR" sz="1600" kern="0" dirty="0" smtClean="0">
                <a:latin typeface="+mn-lt"/>
              </a:rPr>
              <a:t>Supprimer cette source de rigidité neutralise complètement et pour tous les chocs les effets macroéconomiques de l’indexation des salaires.</a:t>
            </a:r>
          </a:p>
          <a:p>
            <a:pPr marL="723900" lvl="1" indent="-266700">
              <a:lnSpc>
                <a:spcPts val="2100"/>
              </a:lnSpc>
              <a:spcBef>
                <a:spcPts val="0"/>
              </a:spcBef>
              <a:spcAft>
                <a:spcPts val="1200"/>
              </a:spcAft>
              <a:buClr>
                <a:srgbClr val="CC3300"/>
              </a:buClr>
              <a:buSzPct val="135000"/>
              <a:tabLst>
                <a:tab pos="266700" algn="l"/>
              </a:tabLst>
            </a:pPr>
            <a:endParaRPr lang="fr-FR" sz="1600" kern="0" dirty="0" smtClean="0">
              <a:latin typeface="+mn-lt"/>
            </a:endParaRPr>
          </a:p>
        </p:txBody>
      </p:sp>
      <p:sp>
        <p:nvSpPr>
          <p:cNvPr id="8" name="Rectangle 8"/>
          <p:cNvSpPr>
            <a:spLocks noChangeArrowheads="1"/>
          </p:cNvSpPr>
          <p:nvPr/>
        </p:nvSpPr>
        <p:spPr bwMode="auto">
          <a:xfrm>
            <a:off x="4803814" y="5253477"/>
            <a:ext cx="3251200" cy="238125"/>
          </a:xfrm>
          <a:prstGeom prst="rect">
            <a:avLst/>
          </a:prstGeom>
          <a:noFill/>
          <a:ln w="22225">
            <a:solidFill>
              <a:srgbClr val="FF0000"/>
            </a:solidFill>
            <a:miter lim="800000"/>
            <a:headEnd/>
            <a:tailEnd/>
          </a:ln>
        </p:spPr>
        <p:txBody>
          <a:bodyPr wrap="none" anchor="ctr"/>
          <a:lstStyle/>
          <a:p>
            <a:endParaRPr lang="fr-FR" dirty="0"/>
          </a:p>
        </p:txBody>
      </p:sp>
      <p:sp>
        <p:nvSpPr>
          <p:cNvPr id="10" name="TextBox 9"/>
          <p:cNvSpPr txBox="1"/>
          <p:nvPr/>
        </p:nvSpPr>
        <p:spPr bwMode="auto">
          <a:xfrm>
            <a:off x="185065" y="6306193"/>
            <a:ext cx="3705101" cy="2946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000" b="0" i="0" u="none" strike="noStrike" kern="0" cap="none" spc="0" normalizeH="0" baseline="0" noProof="0" dirty="0" err="1" smtClean="0">
                <a:ln>
                  <a:noFill/>
                </a:ln>
                <a:solidFill>
                  <a:schemeClr val="tx1"/>
                </a:solidFill>
                <a:effectLst/>
                <a:uLnTx/>
                <a:uFillTx/>
                <a:latin typeface="+mn-lt"/>
                <a:ea typeface="+mn-ea"/>
                <a:cs typeface="+mn-cs"/>
              </a:rPr>
              <a:t>Source</a:t>
            </a:r>
            <a:r>
              <a:rPr kumimoji="0" lang="nl-BE" sz="1000" b="0" i="0" u="none" strike="noStrike" kern="0" cap="none" spc="0" normalizeH="0" baseline="0" noProof="0" dirty="0" smtClean="0">
                <a:ln>
                  <a:noFill/>
                </a:ln>
                <a:solidFill>
                  <a:schemeClr val="tx1"/>
                </a:solidFill>
                <a:effectLst/>
                <a:uLnTx/>
                <a:uFillTx/>
                <a:latin typeface="+mn-lt"/>
                <a:ea typeface="+mn-ea"/>
                <a:cs typeface="+mn-cs"/>
              </a:rPr>
              <a:t>: de</a:t>
            </a:r>
            <a:r>
              <a:rPr kumimoji="0" lang="nl-BE" sz="1000" b="0" i="0" u="none" strike="noStrike" kern="0" cap="none" spc="0" normalizeH="0" noProof="0" dirty="0" smtClean="0">
                <a:ln>
                  <a:noFill/>
                </a:ln>
                <a:solidFill>
                  <a:schemeClr val="tx1"/>
                </a:solidFill>
                <a:effectLst/>
                <a:uLnTx/>
                <a:uFillTx/>
                <a:latin typeface="+mn-lt"/>
                <a:ea typeface="+mn-ea"/>
                <a:cs typeface="+mn-cs"/>
              </a:rPr>
              <a:t> Walque et al. (JEEA, 2010).</a:t>
            </a:r>
            <a:endParaRPr kumimoji="0" lang="nl-BE" sz="1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39</a:t>
            </a:fld>
            <a:endParaRPr lang="nl-NL" dirty="0" smtClean="0"/>
          </a:p>
        </p:txBody>
      </p:sp>
      <p:sp>
        <p:nvSpPr>
          <p:cNvPr id="5123" name="Rectangle 2"/>
          <p:cNvSpPr>
            <a:spLocks noGrp="1" noChangeArrowheads="1"/>
          </p:cNvSpPr>
          <p:nvPr>
            <p:ph type="title"/>
          </p:nvPr>
        </p:nvSpPr>
        <p:spPr/>
        <p:txBody>
          <a:bodyPr/>
          <a:lstStyle/>
          <a:p>
            <a:pPr eaLnBrk="1" hangingPunct="1"/>
            <a:r>
              <a:rPr lang="fr-FR" dirty="0" smtClean="0"/>
              <a:t>Conclusions sur la base de modèles DSGE en économie fermée</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bwMode="auto">
          <a:xfrm>
            <a:off x="676275" y="1247775"/>
            <a:ext cx="7915275" cy="424731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BE" dirty="0" smtClean="0"/>
              <a:t>Indexer les prix et les salaires sur l’inflation de long terme permet 	  d’éviter des inefficiences à l’équilibre stationnaire</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BE" dirty="0" smtClean="0"/>
              <a:t>L’indexation dynamique des salaires (et des prix) tend à accroître la volatilité de l’inflation et de l’économie réelle</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BE" dirty="0" smtClean="0"/>
              <a:t>De la sorte, elle complique la conduite de la politique monétaire</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endParaRPr lang="fr-BE" dirty="0" smtClean="0"/>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BE" dirty="0" smtClean="0"/>
              <a:t>Expurger l'indice de référence des produits énergétiques contribue à la réduction de la volatilité</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fr-BE" dirty="0" smtClean="0"/>
              <a:t>La rigidité des salaires des nouveaux entrants est une bien plus grande source de rigidité du salaire réel que l'indexation. La supprimer neutraliserait l'effet de l'indexation des salaires sur l'économie.</a:t>
            </a:r>
          </a:p>
          <a:p>
            <a:pPr marL="266700" indent="-266700">
              <a:lnSpc>
                <a:spcPts val="2100"/>
              </a:lnSpc>
              <a:spcBef>
                <a:spcPts val="0"/>
              </a:spcBef>
              <a:spcAft>
                <a:spcPts val="1200"/>
              </a:spcAft>
              <a:buClr>
                <a:srgbClr val="CC3300"/>
              </a:buClr>
              <a:buSzPct val="135000"/>
              <a:tabLst>
                <a:tab pos="266700" algn="l"/>
              </a:tabLst>
            </a:pPr>
            <a:r>
              <a:rPr lang="nl-BE" sz="1400" kern="0" dirty="0" smtClean="0">
                <a:latin typeface="+mn-lt"/>
              </a:rPr>
              <a:t>	</a:t>
            </a:r>
            <a:endParaRPr kumimoji="0" lang="nl-BE" sz="1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Structure</a:t>
            </a:r>
            <a:endParaRPr lang="fr-FR" dirty="0"/>
          </a:p>
        </p:txBody>
      </p:sp>
      <p:sp>
        <p:nvSpPr>
          <p:cNvPr id="3" name="Text Placeholder 2"/>
          <p:cNvSpPr>
            <a:spLocks noGrp="1"/>
          </p:cNvSpPr>
          <p:nvPr>
            <p:ph type="body" sz="quarter" idx="11"/>
          </p:nvPr>
        </p:nvSpPr>
        <p:spPr>
          <a:xfrm>
            <a:off x="386499" y="828896"/>
            <a:ext cx="8757501" cy="4701948"/>
          </a:xfrm>
        </p:spPr>
        <p:txBody>
          <a:bodyPr/>
          <a:lstStyle/>
          <a:p>
            <a:pPr lvl="1">
              <a:buNone/>
            </a:pPr>
            <a:endParaRPr lang="fr-BE" dirty="0" smtClean="0"/>
          </a:p>
          <a:p>
            <a:r>
              <a:rPr lang="fr-BE" dirty="0" smtClean="0"/>
              <a:t>Indexation en Belgique</a:t>
            </a:r>
          </a:p>
          <a:p>
            <a:pPr lvl="1"/>
            <a:r>
              <a:rPr lang="fr-BE" dirty="0" smtClean="0"/>
              <a:t>Fonctionnement du mécanisme d'indexation des salaires et implications pour la dynamique des coûts salariaux et la position concurrentielle vis-à-vis des trois principaux pays voisins</a:t>
            </a:r>
          </a:p>
          <a:p>
            <a:pPr lvl="1"/>
            <a:r>
              <a:rPr lang="fr-BE" dirty="0" smtClean="0"/>
              <a:t>Indexation des prix et implications pour la dynamique de l'inflation</a:t>
            </a:r>
          </a:p>
          <a:p>
            <a:pPr lvl="1"/>
            <a:endParaRPr lang="fr-BE" dirty="0" smtClean="0"/>
          </a:p>
          <a:p>
            <a:r>
              <a:rPr lang="fr-BE" dirty="0" smtClean="0"/>
              <a:t>Autres solutions</a:t>
            </a:r>
          </a:p>
          <a:p>
            <a:pPr lvl="1"/>
            <a:r>
              <a:rPr lang="fr-BE" dirty="0" smtClean="0"/>
              <a:t>"Contrefactuelles": répercussions macroéconomiques de mécanismes d'indexation différents durant la période 2007-2010</a:t>
            </a:r>
          </a:p>
          <a:p>
            <a:pPr lvl="1"/>
            <a:r>
              <a:rPr lang="fr-BE" dirty="0" smtClean="0"/>
              <a:t>Quelques réflexions quant à l'éventuelle mise en place d'autres mécanismes d'indexation</a:t>
            </a:r>
          </a:p>
          <a:p>
            <a:pPr lvl="1"/>
            <a:endParaRPr lang="fr-FR" dirty="0" smtClean="0"/>
          </a:p>
          <a:p>
            <a:pPr lvl="1">
              <a:buNone/>
            </a:pPr>
            <a:endParaRPr lang="fr-FR" dirty="0" smtClean="0"/>
          </a:p>
          <a:p>
            <a:endParaRPr lang="fr-FR" dirty="0" smtClean="0"/>
          </a:p>
          <a:p>
            <a:pPr>
              <a:buNone/>
            </a:pPr>
            <a:endParaRPr lang="fr-FR" dirty="0" smtClean="0"/>
          </a:p>
          <a:p>
            <a:pPr lvl="1"/>
            <a:endParaRPr lang="fr-FR" dirty="0" smtClean="0"/>
          </a:p>
          <a:p>
            <a:pPr>
              <a:buNone/>
            </a:pPr>
            <a:endParaRPr lang="fr-FR" dirty="0" smtClean="0"/>
          </a:p>
          <a:p>
            <a:pPr>
              <a:buNone/>
            </a:pPr>
            <a:endParaRPr lang="fr-FR"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4</a:t>
            </a:fld>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40</a:t>
            </a:fld>
            <a:endParaRPr lang="nl-NL" dirty="0" smtClean="0"/>
          </a:p>
        </p:txBody>
      </p:sp>
      <p:sp>
        <p:nvSpPr>
          <p:cNvPr id="5123" name="Rectangle 2"/>
          <p:cNvSpPr>
            <a:spLocks noGrp="1" noChangeArrowheads="1"/>
          </p:cNvSpPr>
          <p:nvPr>
            <p:ph type="title"/>
          </p:nvPr>
        </p:nvSpPr>
        <p:spPr/>
        <p:txBody>
          <a:bodyPr/>
          <a:lstStyle/>
          <a:p>
            <a:pPr eaLnBrk="1" hangingPunct="1"/>
            <a:r>
              <a:rPr lang="fr-FR" dirty="0" smtClean="0"/>
              <a:t>Certains de ces arguments se reflètent également dans le débat sur l'indexation en Belgique</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bwMode="auto">
          <a:xfrm>
            <a:off x="723900" y="949071"/>
            <a:ext cx="7915275" cy="497828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tabLst>
                <a:tab pos="266700" algn="l"/>
              </a:tabLst>
            </a:pPr>
            <a:endParaRPr kumimoji="0" lang="fr-FR" b="0" i="0" u="none" strike="noStrike" kern="0" cap="none" spc="0" normalizeH="0" baseline="0" noProof="0" dirty="0" smtClean="0">
              <a:ln>
                <a:noFill/>
              </a:ln>
              <a:solidFill>
                <a:schemeClr val="tx1"/>
              </a:solidFill>
              <a:effectLst/>
              <a:uLnTx/>
              <a:uFillTx/>
              <a:latin typeface="+mn-lt"/>
              <a:ea typeface="+mn-ea"/>
              <a:cs typeface="+mn-cs"/>
            </a:endParaRP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kumimoji="0" lang="fr-FR" b="0" i="0" u="none" strike="noStrike" kern="0" cap="none" spc="0" normalizeH="0" baseline="0" noProof="0" dirty="0" smtClean="0">
                <a:ln>
                  <a:noFill/>
                </a:ln>
                <a:solidFill>
                  <a:schemeClr val="tx1"/>
                </a:solidFill>
                <a:effectLst/>
                <a:uLnTx/>
                <a:uFillTx/>
                <a:latin typeface="+mn-lt"/>
                <a:ea typeface="+mn-ea"/>
                <a:cs typeface="+mn-cs"/>
              </a:rPr>
              <a:t>Pas de plaidoyer</a:t>
            </a:r>
            <a:r>
              <a:rPr kumimoji="0" lang="fr-FR" b="0" i="0" u="none" strike="noStrike" kern="0" cap="none" spc="0" normalizeH="0" noProof="0" dirty="0" smtClean="0">
                <a:ln>
                  <a:noFill/>
                </a:ln>
                <a:solidFill>
                  <a:schemeClr val="tx1"/>
                </a:solidFill>
                <a:effectLst/>
                <a:uLnTx/>
                <a:uFillTx/>
                <a:latin typeface="+mn-lt"/>
                <a:ea typeface="+mn-ea"/>
                <a:cs typeface="+mn-cs"/>
              </a:rPr>
              <a:t> en faveur de la suppression totale du système d'indexation en Belgique</a:t>
            </a:r>
            <a:endParaRPr lang="fr-FR" dirty="0" smtClean="0"/>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endParaRPr lang="fr-FR" dirty="0" smtClean="0"/>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kumimoji="0" lang="fr-FR" b="0" i="0" u="none" strike="noStrike" kern="0" cap="none" spc="0" normalizeH="0" baseline="0" noProof="0" dirty="0" smtClean="0">
                <a:ln>
                  <a:noFill/>
                </a:ln>
                <a:solidFill>
                  <a:schemeClr val="tx1"/>
                </a:solidFill>
                <a:effectLst/>
                <a:uLnTx/>
                <a:uFillTx/>
                <a:latin typeface="+mn-lt"/>
                <a:ea typeface="+mn-ea"/>
                <a:cs typeface="+mn-cs"/>
              </a:rPr>
              <a:t>Des alternatives sont néanmoins proposées:</a:t>
            </a:r>
            <a:endParaRPr lang="fr-FR" sz="1600" kern="0" dirty="0" smtClean="0">
              <a:latin typeface="+mn-lt"/>
            </a:endParaRP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latin typeface="+mn-lt"/>
              </a:rPr>
              <a:t>Suspendre l'indexation automatique en cas de chocs nuisibles (p. ex. hausse des cours du pétrole, détérioration des termes de l'échange)</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t>Protéger l'indexation contre les conséquences de tels chocs = indexation sur la base:</a:t>
            </a:r>
          </a:p>
          <a:p>
            <a:pPr marL="895350" indent="-266700">
              <a:lnSpc>
                <a:spcPts val="2100"/>
              </a:lnSpc>
              <a:spcBef>
                <a:spcPts val="0"/>
              </a:spcBef>
              <a:spcAft>
                <a:spcPts val="600"/>
              </a:spcAft>
              <a:buClr>
                <a:srgbClr val="CC3300"/>
              </a:buClr>
              <a:buSzPct val="120000"/>
              <a:buFont typeface="Wingdings" pitchFamily="2" charset="2"/>
              <a:buChar char="ü"/>
              <a:tabLst>
                <a:tab pos="895350" algn="l"/>
              </a:tabLst>
            </a:pPr>
            <a:r>
              <a:rPr lang="fr-FR" sz="1400" kern="0" dirty="0" smtClean="0"/>
              <a:t>du déflateur du PIB</a:t>
            </a:r>
          </a:p>
          <a:p>
            <a:pPr marL="895350" indent="-266700">
              <a:lnSpc>
                <a:spcPts val="2100"/>
              </a:lnSpc>
              <a:spcBef>
                <a:spcPts val="0"/>
              </a:spcBef>
              <a:spcAft>
                <a:spcPts val="600"/>
              </a:spcAft>
              <a:buClr>
                <a:srgbClr val="CC3300"/>
              </a:buClr>
              <a:buSzPct val="120000"/>
              <a:buFont typeface="Wingdings" pitchFamily="2" charset="2"/>
              <a:buChar char="ü"/>
              <a:tabLst>
                <a:tab pos="895350" algn="l"/>
              </a:tabLst>
            </a:pPr>
            <a:r>
              <a:rPr lang="fr-FR" sz="1400" kern="0" dirty="0" smtClean="0"/>
              <a:t>de l'inflation sous-jacente (hors les prix volatils de l'énergie et des produits alimentaires)</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t>Indexation sur la base de l'objectif d'inflation de la BCE</a:t>
            </a:r>
            <a:endParaRPr lang="fr-FR" sz="1600" kern="0" dirty="0" smtClean="0">
              <a:latin typeface="+mn-lt"/>
            </a:endParaRP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fr-FR" sz="1600" kern="0" dirty="0" smtClean="0">
                <a:latin typeface="+mn-lt"/>
              </a:rPr>
              <a:t>Adaptations forfaitaires: "centimes plutôt que pourcentages"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1" y="1897220"/>
            <a:ext cx="8894568" cy="2043844"/>
          </a:xfrm>
        </p:spPr>
        <p:txBody>
          <a:bodyPr/>
          <a:lstStyle/>
          <a:p>
            <a:pPr lvl="1">
              <a:buNone/>
            </a:pPr>
            <a:endParaRPr lang="fr-FR" dirty="0" smtClean="0"/>
          </a:p>
          <a:p>
            <a:r>
              <a:rPr lang="fr-FR" dirty="0" smtClean="0"/>
              <a:t>Analyse de l'inflation</a:t>
            </a:r>
          </a:p>
          <a:p>
            <a:pPr lvl="1"/>
            <a:r>
              <a:rPr lang="fr-FR" dirty="0" smtClean="0"/>
              <a:t>Récemment: essentiellement effets de premier tour, mais suivis d'effets de second tour</a:t>
            </a:r>
          </a:p>
          <a:p>
            <a:pPr lvl="1"/>
            <a:r>
              <a:rPr lang="fr-FR" dirty="0" smtClean="0"/>
              <a:t>Pourquoi des effets de premier tour plus prononcés et une sensibilité accrue aux cours du pétrole?</a:t>
            </a:r>
          </a:p>
          <a:p>
            <a:pPr lvl="1"/>
            <a:r>
              <a:rPr lang="fr-FR" dirty="0" smtClean="0"/>
              <a:t>Formation des prix des produits énergétiques plus concurrentielle: une priorité absolue pour les pouvoirs publics</a:t>
            </a:r>
          </a:p>
          <a:p>
            <a:pPr lvl="1">
              <a:buNone/>
            </a:pPr>
            <a:endParaRPr lang="fr-FR" dirty="0" smtClean="0"/>
          </a:p>
          <a:p>
            <a:endParaRPr lang="fr-FR" dirty="0" smtClean="0"/>
          </a:p>
          <a:p>
            <a:pPr>
              <a:buNone/>
            </a:pPr>
            <a:endParaRPr lang="fr-FR" dirty="0" smtClean="0"/>
          </a:p>
          <a:p>
            <a:pPr lvl="1"/>
            <a:endParaRPr lang="fr-FR" dirty="0" smtClean="0"/>
          </a:p>
          <a:p>
            <a:pPr>
              <a:buNone/>
            </a:pPr>
            <a:endParaRPr lang="fr-FR" dirty="0" smtClean="0"/>
          </a:p>
          <a:p>
            <a:pPr>
              <a:buNone/>
            </a:pPr>
            <a:endParaRPr lang="fr-FR" dirty="0" smtClean="0"/>
          </a:p>
        </p:txBody>
      </p:sp>
      <p:sp>
        <p:nvSpPr>
          <p:cNvPr id="4" name="Slide Number Placeholder 3"/>
          <p:cNvSpPr>
            <a:spLocks noGrp="1"/>
          </p:cNvSpPr>
          <p:nvPr>
            <p:ph type="sldNum" sz="quarter" idx="12"/>
          </p:nvPr>
        </p:nvSpPr>
        <p:spPr>
          <a:xfrm>
            <a:off x="218374" y="6594475"/>
            <a:ext cx="801688" cy="263525"/>
          </a:xfrm>
        </p:spPr>
        <p:txBody>
          <a:bodyPr/>
          <a:lstStyle/>
          <a:p>
            <a:pPr>
              <a:defRPr/>
            </a:pPr>
            <a:fld id="{FA010CF7-96A6-4C4E-87D2-E52C45C5BC1F}" type="slidenum">
              <a:rPr lang="fr-FR" smtClean="0"/>
              <a:pPr>
                <a:defRPr/>
              </a:pPr>
              <a:t>41</a:t>
            </a:fld>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7430"/>
            <a:ext cx="8705088" cy="373062"/>
          </a:xfrm>
        </p:spPr>
        <p:txBody>
          <a:bodyPr/>
          <a:lstStyle/>
          <a:p>
            <a:r>
              <a:rPr lang="fr-FR" sz="2000" dirty="0" smtClean="0"/>
              <a:t>Écart d'inflation avec les trois pays voisins et la zone euro: surtout des effets de premier tour, toutefois suivis d'effets de second tour</a:t>
            </a:r>
            <a:endParaRPr lang="fr-FR" sz="200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42</a:t>
            </a:fld>
            <a:endParaRPr lang="nl-BE"/>
          </a:p>
        </p:txBody>
      </p:sp>
      <p:sp>
        <p:nvSpPr>
          <p:cNvPr id="10" name="Rectangle 9"/>
          <p:cNvSpPr/>
          <p:nvPr/>
        </p:nvSpPr>
        <p:spPr>
          <a:xfrm>
            <a:off x="523875" y="3298505"/>
            <a:ext cx="8211312" cy="263149"/>
          </a:xfrm>
          <a:prstGeom prst="rect">
            <a:avLst/>
          </a:prstGeom>
        </p:spPr>
        <p:txBody>
          <a:bodyPr wrap="square">
            <a:spAutoFit/>
          </a:bodyPr>
          <a:lstStyle/>
          <a:p>
            <a:pPr>
              <a:defRPr sz="1110" b="0" i="0" u="none" strike="noStrike" kern="1200" baseline="0">
                <a:solidFill>
                  <a:srgbClr val="000000"/>
                </a:solidFill>
                <a:latin typeface="Arial"/>
                <a:ea typeface="Arial"/>
                <a:cs typeface="Arial"/>
              </a:defRPr>
            </a:pPr>
            <a:r>
              <a:rPr lang="fr-FR" b="1" dirty="0" smtClean="0">
                <a:solidFill>
                  <a:srgbClr val="000000"/>
                </a:solidFill>
                <a:ea typeface="Arial"/>
                <a:cs typeface="Arial"/>
              </a:rPr>
              <a:t>Contribution des principales composantes à l'écart d'inflation avec les trois pays voisins (points de pourcentage)</a:t>
            </a:r>
            <a:endParaRPr lang="fr-FR" b="1" dirty="0">
              <a:solidFill>
                <a:srgbClr val="000000"/>
              </a:solidFill>
              <a:ea typeface="Arial"/>
              <a:cs typeface="Arial"/>
            </a:endParaRPr>
          </a:p>
        </p:txBody>
      </p:sp>
      <p:sp>
        <p:nvSpPr>
          <p:cNvPr id="11" name="TextBox 10"/>
          <p:cNvSpPr txBox="1"/>
          <p:nvPr/>
        </p:nvSpPr>
        <p:spPr bwMode="auto">
          <a:xfrm>
            <a:off x="520446" y="741045"/>
            <a:ext cx="7839456" cy="810222"/>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fr-FR" sz="1200" b="1" dirty="0" smtClean="0">
                <a:solidFill>
                  <a:srgbClr val="000000"/>
                </a:solidFill>
              </a:rPr>
              <a:t>Inflation (IPCH) (pourcentages de variation par rapport au mois correspondant de l'année précédente)</a:t>
            </a:r>
          </a:p>
          <a:p>
            <a:pPr>
              <a:lnSpc>
                <a:spcPct val="150000"/>
              </a:lnSpc>
              <a:spcBef>
                <a:spcPts val="0"/>
              </a:spcBef>
              <a:buClr>
                <a:srgbClr val="CC3300"/>
              </a:buClr>
              <a:buSzPct val="135000"/>
            </a:pPr>
            <a:endParaRPr lang="fr-FR" sz="1200" kern="0" dirty="0" smtClean="0"/>
          </a:p>
          <a:p>
            <a:pPr>
              <a:lnSpc>
                <a:spcPct val="150000"/>
              </a:lnSpc>
              <a:buClr>
                <a:srgbClr val="CC3300"/>
              </a:buClr>
              <a:buSzPct val="135000"/>
              <a:defRPr sz="1110" b="0" i="0" u="none" strike="noStrike" kern="1200" baseline="0">
                <a:solidFill>
                  <a:srgbClr val="000000"/>
                </a:solidFill>
                <a:latin typeface="Arial"/>
                <a:ea typeface="Arial"/>
                <a:cs typeface="Arial"/>
              </a:defRPr>
            </a:pPr>
            <a:endParaRPr lang="nl-BE" sz="1110" b="1" dirty="0" smtClean="0">
              <a:solidFill>
                <a:srgbClr val="000000"/>
              </a:solidFill>
              <a:latin typeface="Arial"/>
              <a:ea typeface="Arial"/>
              <a:cs typeface="Arial"/>
            </a:endParaRPr>
          </a:p>
        </p:txBody>
      </p:sp>
      <p:graphicFrame>
        <p:nvGraphicFramePr>
          <p:cNvPr id="13" name="Object 3"/>
          <p:cNvGraphicFramePr>
            <a:graphicFrameLocks noChangeAspect="1"/>
          </p:cNvGraphicFramePr>
          <p:nvPr/>
        </p:nvGraphicFramePr>
        <p:xfrm>
          <a:off x="120072" y="3521964"/>
          <a:ext cx="8676456" cy="3028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129159" y="866393"/>
          <a:ext cx="8485632" cy="302933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1"/>
          </p:nvPr>
        </p:nvGraphicFramePr>
        <p:xfrm>
          <a:off x="685800" y="715263"/>
          <a:ext cx="3852863" cy="496411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fr-FR" dirty="0" smtClean="0"/>
              <a:t>Impact d'une hausse de 10 % des cours du pétrole au fil du temps</a:t>
            </a:r>
            <a:r>
              <a:rPr lang="fr-FR" sz="1400" dirty="0" smtClean="0"/>
              <a:t> </a:t>
            </a:r>
            <a:r>
              <a:rPr lang="fr-FR" sz="1400" b="0" dirty="0" smtClean="0"/>
              <a:t>(points de pourcentage)</a:t>
            </a:r>
            <a:endParaRPr lang="fr-FR" sz="1400" dirty="0"/>
          </a:p>
        </p:txBody>
      </p:sp>
      <p:sp>
        <p:nvSpPr>
          <p:cNvPr id="5" name="Slide Number Placeholder 4"/>
          <p:cNvSpPr>
            <a:spLocks noGrp="1"/>
          </p:cNvSpPr>
          <p:nvPr>
            <p:ph type="sldNum" sz="quarter" idx="13"/>
          </p:nvPr>
        </p:nvSpPr>
        <p:spPr/>
        <p:txBody>
          <a:bodyPr/>
          <a:lstStyle/>
          <a:p>
            <a:pPr>
              <a:defRPr/>
            </a:pPr>
            <a:fld id="{309F51D2-594A-475D-851C-BC286354863B}" type="slidenum">
              <a:rPr lang="fr-FR" smtClean="0"/>
              <a:pPr>
                <a:defRPr/>
              </a:pPr>
              <a:t>43</a:t>
            </a:fld>
            <a:endParaRPr lang="fr-FR" dirty="0"/>
          </a:p>
        </p:txBody>
      </p:sp>
      <p:graphicFrame>
        <p:nvGraphicFramePr>
          <p:cNvPr id="9" name="Chart Placeholder 7"/>
          <p:cNvGraphicFramePr>
            <a:graphicFrameLocks noGrp="1"/>
          </p:cNvGraphicFramePr>
          <p:nvPr>
            <p:ph type="chart" sz="quarter" idx="12"/>
          </p:nvPr>
        </p:nvGraphicFramePr>
        <p:xfrm>
          <a:off x="4822825" y="715263"/>
          <a:ext cx="3852863" cy="496411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H="1">
            <a:off x="2414016" y="1911096"/>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957828" y="1909572"/>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80632" y="1917192"/>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153400" y="1923288"/>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2"/>
          <p:cNvSpPr txBox="1">
            <a:spLocks/>
          </p:cNvSpPr>
          <p:nvPr/>
        </p:nvSpPr>
        <p:spPr>
          <a:xfrm>
            <a:off x="109728" y="4671136"/>
            <a:ext cx="9034272" cy="1919668"/>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fr-FR" sz="1600" kern="0" noProof="0" dirty="0" smtClean="0">
                <a:latin typeface="+mn-lt"/>
              </a:rPr>
              <a:t>Trois périodes</a:t>
            </a:r>
            <a:endParaRPr lang="fr-FR" sz="1600" kern="0" dirty="0" smtClean="0"/>
          </a:p>
          <a:p>
            <a:pPr marL="906463" lvl="1" indent="-449263" eaLnBrk="0" hangingPunct="0">
              <a:spcBef>
                <a:spcPct val="20000"/>
              </a:spcBef>
              <a:buClr>
                <a:srgbClr val="CC3300"/>
              </a:buClr>
              <a:buSzPct val="90000"/>
              <a:buFont typeface="Wingdings" pitchFamily="2" charset="2"/>
              <a:buChar char="§"/>
            </a:pPr>
            <a:r>
              <a:rPr lang="fr-FR" sz="1400" kern="0" dirty="0" smtClean="0"/>
              <a:t>Effets importants et forts les deuxième et troisième années (effets indirects et de second tour)</a:t>
            </a:r>
          </a:p>
          <a:p>
            <a:pPr marL="906463" lvl="1" indent="-449263" eaLnBrk="0" hangingPunct="0">
              <a:spcBef>
                <a:spcPct val="20000"/>
              </a:spcBef>
              <a:buClr>
                <a:srgbClr val="CC3300"/>
              </a:buClr>
              <a:buSzPct val="90000"/>
              <a:buFont typeface="Wingdings" pitchFamily="2" charset="2"/>
              <a:buChar char="§"/>
            </a:pPr>
            <a:r>
              <a:rPr lang="fr-FR" sz="1400" kern="0" dirty="0" smtClean="0"/>
              <a:t>Effets réduits et limités les deuxième et troisième années (effets indirects et de second tour)</a:t>
            </a:r>
          </a:p>
          <a:p>
            <a:pPr marL="906463" lvl="1" indent="-449263" eaLnBrk="0" hangingPunct="0">
              <a:spcBef>
                <a:spcPct val="20000"/>
              </a:spcBef>
              <a:buClr>
                <a:srgbClr val="CC3300"/>
              </a:buClr>
              <a:buSzPct val="90000"/>
              <a:buFont typeface="Wingdings" pitchFamily="2" charset="2"/>
              <a:buChar char="§"/>
            </a:pPr>
            <a:r>
              <a:rPr lang="fr-FR" sz="1400" kern="0" noProof="0" dirty="0" smtClean="0"/>
              <a:t>Croissants, mais uniquement durant la première année (effet direct)</a:t>
            </a:r>
            <a:endParaRPr lang="fr-FR" sz="1400" kern="0" dirty="0" smtClean="0"/>
          </a:p>
          <a:p>
            <a:pPr marL="449263" marR="0" lvl="0" indent="-449263" defTabSz="914400" rtl="0" eaLnBrk="0" fontAlgn="base" latinLnBrk="0" hangingPunct="0">
              <a:spcBef>
                <a:spcPct val="20000"/>
              </a:spcBef>
              <a:spcAft>
                <a:spcPct val="0"/>
              </a:spcAft>
              <a:buClr>
                <a:srgbClr val="CC3300"/>
              </a:buClr>
              <a:buSzPct val="90000"/>
              <a:buFont typeface="Wingdings" pitchFamily="2" charset="2"/>
              <a:buChar char="q"/>
              <a:tabLst/>
              <a:defRPr/>
            </a:pPr>
            <a:r>
              <a:rPr lang="fr-FR" sz="1600" kern="0" dirty="0" smtClean="0">
                <a:latin typeface="+mn-lt"/>
              </a:rPr>
              <a:t>Différence entre l'IPC total et l'indice-santé</a:t>
            </a:r>
            <a:endParaRPr lang="fr-FR" sz="1600" kern="0" noProof="0" dirty="0" smtClean="0">
              <a:latin typeface="+mn-lt"/>
            </a:endParaRPr>
          </a:p>
          <a:p>
            <a:pPr marL="906463" lvl="1" indent="-449263" eaLnBrk="0" hangingPunct="0">
              <a:spcBef>
                <a:spcPct val="20000"/>
              </a:spcBef>
              <a:buClr>
                <a:srgbClr val="CC3300"/>
              </a:buClr>
              <a:buSzPct val="90000"/>
              <a:buFont typeface="Wingdings" pitchFamily="2" charset="2"/>
              <a:buChar char="§"/>
            </a:pPr>
            <a:r>
              <a:rPr lang="fr-FR" sz="1400" kern="0" noProof="0" dirty="0" smtClean="0">
                <a:latin typeface="+mn-lt"/>
              </a:rPr>
              <a:t>Effet direct (première année) plus réduit d'environ 0,1 point de pourcentage</a:t>
            </a:r>
          </a:p>
          <a:p>
            <a:pPr marL="906463" lvl="1" indent="-449263" eaLnBrk="0" hangingPunct="0">
              <a:spcBef>
                <a:spcPct val="20000"/>
              </a:spcBef>
              <a:buClr>
                <a:srgbClr val="CC3300"/>
              </a:buClr>
              <a:buSzPct val="90000"/>
              <a:buFont typeface="Wingdings" pitchFamily="2" charset="2"/>
              <a:buChar char="§"/>
            </a:pPr>
            <a:r>
              <a:rPr lang="fr-FR" sz="1400" kern="0" dirty="0" smtClean="0">
                <a:latin typeface="+mn-lt"/>
              </a:rPr>
              <a:t>La capacité de neutralisation des chocs pétroliers a diminué en termes relatifs</a:t>
            </a: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4306888" algn="l"/>
              </a:tabLst>
            </a:pPr>
            <a:r>
              <a:rPr lang="fr-FR" dirty="0" smtClean="0"/>
              <a:t>Facteurs déterminant la sensibilité de l'inflation au prix des matières premières énergétiques </a:t>
            </a:r>
            <a:endParaRPr lang="fr-FR" dirty="0"/>
          </a:p>
        </p:txBody>
      </p:sp>
      <p:sp>
        <p:nvSpPr>
          <p:cNvPr id="4" name="Slide Number Placeholder 3"/>
          <p:cNvSpPr>
            <a:spLocks noGrp="1"/>
          </p:cNvSpPr>
          <p:nvPr>
            <p:ph type="sldNum" sz="quarter" idx="12"/>
          </p:nvPr>
        </p:nvSpPr>
        <p:spPr/>
        <p:txBody>
          <a:bodyPr/>
          <a:lstStyle/>
          <a:p>
            <a:pPr>
              <a:defRPr/>
            </a:pPr>
            <a:fld id="{39E29544-7B3E-4E83-A739-755F3A5E9036}" type="slidenum">
              <a:rPr lang="fr-FR" smtClean="0"/>
              <a:pPr>
                <a:defRPr/>
              </a:pPr>
              <a:t>44</a:t>
            </a:fld>
            <a:endParaRPr lang="fr-FR" dirty="0"/>
          </a:p>
        </p:txBody>
      </p:sp>
      <p:graphicFrame>
        <p:nvGraphicFramePr>
          <p:cNvPr id="6" name="Chart 5"/>
          <p:cNvGraphicFramePr/>
          <p:nvPr/>
        </p:nvGraphicFramePr>
        <p:xfrm>
          <a:off x="293890" y="1657040"/>
          <a:ext cx="2070820" cy="3209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6513620" y="1657040"/>
          <a:ext cx="2070821" cy="3201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2367133" y="1657040"/>
          <a:ext cx="2070820" cy="3201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4440376" y="1657040"/>
          <a:ext cx="2070820" cy="3201576"/>
        </p:xfrm>
        <a:graphic>
          <a:graphicData uri="http://schemas.openxmlformats.org/drawingml/2006/chart">
            <c:chart xmlns:c="http://schemas.openxmlformats.org/drawingml/2006/chart" xmlns:r="http://schemas.openxmlformats.org/officeDocument/2006/relationships" r:id="rId5"/>
          </a:graphicData>
        </a:graphic>
      </p:graphicFrame>
      <p:sp>
        <p:nvSpPr>
          <p:cNvPr id="29" name="Rectangle 28"/>
          <p:cNvSpPr>
            <a:spLocks noChangeArrowheads="1"/>
          </p:cNvSpPr>
          <p:nvPr/>
        </p:nvSpPr>
        <p:spPr bwMode="auto">
          <a:xfrm>
            <a:off x="1521748" y="5596257"/>
            <a:ext cx="249971" cy="117422"/>
          </a:xfrm>
          <a:prstGeom prst="rect">
            <a:avLst/>
          </a:prstGeom>
          <a:solidFill>
            <a:srgbClr val="FFC00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sp>
        <p:nvSpPr>
          <p:cNvPr id="30" name="Rectangle 29"/>
          <p:cNvSpPr>
            <a:spLocks noChangeArrowheads="1"/>
          </p:cNvSpPr>
          <p:nvPr/>
        </p:nvSpPr>
        <p:spPr bwMode="auto">
          <a:xfrm>
            <a:off x="4798668" y="5365119"/>
            <a:ext cx="254774" cy="117420"/>
          </a:xfrm>
          <a:prstGeom prst="rect">
            <a:avLst/>
          </a:prstGeom>
          <a:solidFill>
            <a:schemeClr val="accent2"/>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sp>
        <p:nvSpPr>
          <p:cNvPr id="31" name="Rectangle 30"/>
          <p:cNvSpPr>
            <a:spLocks noChangeArrowheads="1"/>
          </p:cNvSpPr>
          <p:nvPr/>
        </p:nvSpPr>
        <p:spPr bwMode="auto">
          <a:xfrm>
            <a:off x="1521748" y="5356375"/>
            <a:ext cx="249971" cy="123825"/>
          </a:xfrm>
          <a:prstGeom prst="rect">
            <a:avLst/>
          </a:prstGeom>
          <a:solidFill>
            <a:schemeClr val="tx1"/>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sp>
        <p:nvSpPr>
          <p:cNvPr id="32" name="Text Box 10"/>
          <p:cNvSpPr txBox="1">
            <a:spLocks noChangeArrowheads="1"/>
          </p:cNvSpPr>
          <p:nvPr/>
        </p:nvSpPr>
        <p:spPr bwMode="auto">
          <a:xfrm>
            <a:off x="1752670" y="5510725"/>
            <a:ext cx="2685809" cy="261610"/>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100" dirty="0" smtClean="0"/>
              <a:t>Mazout de chauffage</a:t>
            </a:r>
            <a:endParaRPr lang="fr-FR" sz="1100" dirty="0"/>
          </a:p>
        </p:txBody>
      </p:sp>
      <p:sp>
        <p:nvSpPr>
          <p:cNvPr id="33" name="Rectangle 32"/>
          <p:cNvSpPr>
            <a:spLocks noChangeArrowheads="1"/>
          </p:cNvSpPr>
          <p:nvPr/>
        </p:nvSpPr>
        <p:spPr bwMode="auto">
          <a:xfrm>
            <a:off x="4798668" y="5158656"/>
            <a:ext cx="254774" cy="117422"/>
          </a:xfrm>
          <a:prstGeom prst="rect">
            <a:avLst/>
          </a:prstGeom>
          <a:solidFill>
            <a:srgbClr val="FF000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sp>
        <p:nvSpPr>
          <p:cNvPr id="34" name="Rectangle 33"/>
          <p:cNvSpPr>
            <a:spLocks noChangeArrowheads="1"/>
          </p:cNvSpPr>
          <p:nvPr/>
        </p:nvSpPr>
        <p:spPr bwMode="auto">
          <a:xfrm>
            <a:off x="1521748" y="5162754"/>
            <a:ext cx="249971" cy="104386"/>
          </a:xfrm>
          <a:prstGeom prst="rect">
            <a:avLst/>
          </a:prstGeom>
          <a:solidFill>
            <a:srgbClr val="80808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sp>
        <p:nvSpPr>
          <p:cNvPr id="35" name="Text Box 14"/>
          <p:cNvSpPr txBox="1">
            <a:spLocks noChangeArrowheads="1"/>
          </p:cNvSpPr>
          <p:nvPr/>
        </p:nvSpPr>
        <p:spPr bwMode="auto">
          <a:xfrm>
            <a:off x="1752669" y="5277054"/>
            <a:ext cx="2685809" cy="261610"/>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100" dirty="0" smtClean="0"/>
              <a:t>Diesel</a:t>
            </a:r>
            <a:endParaRPr lang="fr-FR" sz="1100" dirty="0"/>
          </a:p>
        </p:txBody>
      </p:sp>
      <p:sp>
        <p:nvSpPr>
          <p:cNvPr id="36" name="Text Box 15"/>
          <p:cNvSpPr txBox="1">
            <a:spLocks noChangeArrowheads="1"/>
          </p:cNvSpPr>
          <p:nvPr/>
        </p:nvSpPr>
        <p:spPr bwMode="auto">
          <a:xfrm>
            <a:off x="1762000" y="5101122"/>
            <a:ext cx="2685809" cy="261610"/>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100" dirty="0" smtClean="0"/>
              <a:t>Essence</a:t>
            </a:r>
            <a:endParaRPr lang="fr-FR" sz="1100" dirty="0"/>
          </a:p>
        </p:txBody>
      </p:sp>
      <p:sp>
        <p:nvSpPr>
          <p:cNvPr id="37" name="Text Box 16"/>
          <p:cNvSpPr txBox="1">
            <a:spLocks noChangeArrowheads="1"/>
          </p:cNvSpPr>
          <p:nvPr/>
        </p:nvSpPr>
        <p:spPr bwMode="auto">
          <a:xfrm>
            <a:off x="5034393" y="5082068"/>
            <a:ext cx="2859581" cy="261610"/>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100" dirty="0" smtClean="0"/>
              <a:t>Gaz</a:t>
            </a:r>
            <a:endParaRPr lang="fr-FR" sz="1100" dirty="0"/>
          </a:p>
        </p:txBody>
      </p:sp>
      <p:sp>
        <p:nvSpPr>
          <p:cNvPr id="38" name="Rectangle 37"/>
          <p:cNvSpPr>
            <a:spLocks noChangeArrowheads="1"/>
          </p:cNvSpPr>
          <p:nvPr/>
        </p:nvSpPr>
        <p:spPr bwMode="auto">
          <a:xfrm>
            <a:off x="2812668" y="5262086"/>
            <a:ext cx="257175" cy="117422"/>
          </a:xfrm>
          <a:prstGeom prst="rect">
            <a:avLst/>
          </a:prstGeom>
          <a:solidFill>
            <a:srgbClr val="00B0F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sp>
        <p:nvSpPr>
          <p:cNvPr id="39" name="Text Box 14"/>
          <p:cNvSpPr txBox="1">
            <a:spLocks noChangeArrowheads="1"/>
          </p:cNvSpPr>
          <p:nvPr/>
        </p:nvSpPr>
        <p:spPr bwMode="auto">
          <a:xfrm>
            <a:off x="3050793" y="5176361"/>
            <a:ext cx="2683408" cy="261610"/>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100" dirty="0" smtClean="0"/>
              <a:t>Essence</a:t>
            </a:r>
            <a:r>
              <a:rPr lang="fr-FR" sz="1100" baseline="0" dirty="0" smtClean="0"/>
              <a:t> et diesel</a:t>
            </a:r>
            <a:endParaRPr lang="fr-FR" sz="1100" dirty="0"/>
          </a:p>
        </p:txBody>
      </p:sp>
      <p:sp>
        <p:nvSpPr>
          <p:cNvPr id="40" name="Rectangle 39"/>
          <p:cNvSpPr>
            <a:spLocks noChangeArrowheads="1"/>
          </p:cNvSpPr>
          <p:nvPr/>
        </p:nvSpPr>
        <p:spPr bwMode="auto">
          <a:xfrm>
            <a:off x="4795755" y="5584015"/>
            <a:ext cx="254774" cy="117422"/>
          </a:xfrm>
          <a:prstGeom prst="rect">
            <a:avLst/>
          </a:prstGeom>
          <a:solidFill>
            <a:srgbClr val="00B05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fr-FR" dirty="0"/>
          </a:p>
        </p:txBody>
      </p:sp>
      <p:sp>
        <p:nvSpPr>
          <p:cNvPr id="41" name="Text Box 9"/>
          <p:cNvSpPr txBox="1">
            <a:spLocks noChangeArrowheads="1"/>
          </p:cNvSpPr>
          <p:nvPr/>
        </p:nvSpPr>
        <p:spPr bwMode="auto">
          <a:xfrm>
            <a:off x="5031480" y="5517339"/>
            <a:ext cx="3547702" cy="261610"/>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100" dirty="0" smtClean="0"/>
              <a:t>Autres produits énergétiques</a:t>
            </a:r>
            <a:endParaRPr lang="fr-FR" sz="1100" baseline="30000" dirty="0"/>
          </a:p>
        </p:txBody>
      </p:sp>
      <p:sp>
        <p:nvSpPr>
          <p:cNvPr id="42" name="Right Brace 41"/>
          <p:cNvSpPr/>
          <p:nvPr/>
        </p:nvSpPr>
        <p:spPr>
          <a:xfrm>
            <a:off x="2456926" y="5176361"/>
            <a:ext cx="122464" cy="2929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fr-FR" sz="1100" dirty="0"/>
          </a:p>
        </p:txBody>
      </p:sp>
      <p:sp>
        <p:nvSpPr>
          <p:cNvPr id="43" name="Text Box 9"/>
          <p:cNvSpPr txBox="1">
            <a:spLocks noChangeArrowheads="1"/>
          </p:cNvSpPr>
          <p:nvPr/>
        </p:nvSpPr>
        <p:spPr bwMode="auto">
          <a:xfrm>
            <a:off x="5073516" y="5292274"/>
            <a:ext cx="3547702" cy="261610"/>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fr-FR" sz="1100" dirty="0" smtClean="0"/>
              <a:t>Électricité</a:t>
            </a:r>
            <a:endParaRPr lang="fr-FR" sz="1100" baseline="30000" dirty="0"/>
          </a:p>
        </p:txBody>
      </p:sp>
      <p:graphicFrame>
        <p:nvGraphicFramePr>
          <p:cNvPr id="23" name="Group 153"/>
          <p:cNvGraphicFramePr>
            <a:graphicFrameLocks noGrp="1"/>
          </p:cNvGraphicFramePr>
          <p:nvPr/>
        </p:nvGraphicFramePr>
        <p:xfrm>
          <a:off x="174625" y="5845175"/>
          <a:ext cx="7580522" cy="679968"/>
        </p:xfrm>
        <a:graphic>
          <a:graphicData uri="http://schemas.openxmlformats.org/drawingml/2006/table">
            <a:tbl>
              <a:tblPr/>
              <a:tblGrid>
                <a:gridCol w="7580522"/>
              </a:tblGrid>
              <a:tr h="40957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Sources: CE, BNB.</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30000" dirty="0" smtClean="0">
                          <a:ln>
                            <a:noFill/>
                          </a:ln>
                          <a:solidFill>
                            <a:schemeClr val="tx1"/>
                          </a:solidFill>
                          <a:effectLst/>
                          <a:latin typeface="Arial" charset="0"/>
                        </a:rPr>
                        <a:t>1</a:t>
                      </a:r>
                      <a:r>
                        <a:rPr kumimoji="0" lang="fr-BE" sz="800" b="0" i="0" u="none" strike="noStrike" cap="none" normalizeH="0" baseline="0" dirty="0" smtClean="0">
                          <a:ln>
                            <a:noFill/>
                          </a:ln>
                          <a:solidFill>
                            <a:schemeClr val="tx1"/>
                          </a:solidFill>
                          <a:effectLst/>
                          <a:latin typeface="Arial" charset="0"/>
                        </a:rPr>
                        <a:t>	</a:t>
                      </a:r>
                      <a:r>
                        <a:rPr kumimoji="0" lang="fr-FR" sz="800" b="0" i="0" u="none" strike="noStrike" cap="none" normalizeH="0" baseline="0" dirty="0" smtClean="0">
                          <a:ln>
                            <a:noFill/>
                          </a:ln>
                          <a:solidFill>
                            <a:schemeClr val="tx1"/>
                          </a:solidFill>
                          <a:effectLst/>
                          <a:latin typeface="Arial" charset="0"/>
                        </a:rPr>
                        <a:t>Une TEP (tonne équivalent pétrole) correspond à 1 285 litres d'essence, 1.166 litres de diesel ou mazout de chauffage, 46,52 GJ de gaz et 11.630 kWh d'électricité.</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30000" dirty="0" smtClean="0">
                          <a:ln>
                            <a:noFill/>
                          </a:ln>
                          <a:solidFill>
                            <a:schemeClr val="tx1"/>
                          </a:solidFill>
                          <a:effectLst/>
                          <a:latin typeface="Arial" charset="0"/>
                        </a:rPr>
                        <a:t>2</a:t>
                      </a:r>
                      <a:r>
                        <a:rPr kumimoji="0" lang="fr-FR" sz="800" b="0" i="0" u="none" strike="noStrike" cap="none" normalizeH="0" baseline="0" dirty="0" smtClean="0">
                          <a:ln>
                            <a:noFill/>
                          </a:ln>
                          <a:solidFill>
                            <a:schemeClr val="tx1"/>
                          </a:solidFill>
                          <a:effectLst/>
                          <a:latin typeface="Arial" charset="0"/>
                        </a:rPr>
                        <a:t>	Différence entre les prix hors taxes et les prix hors TVA. Données pour le deuxième semestre 2010 dans le cas de l'électricité et du gaz, et pour les neuf premiers mois de 2011 en ce qui concerne les produits pétroliers.</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30000" dirty="0" smtClean="0">
                          <a:ln>
                            <a:noFill/>
                          </a:ln>
                          <a:solidFill>
                            <a:schemeClr val="tx1"/>
                          </a:solidFill>
                          <a:effectLst/>
                          <a:latin typeface="Arial" charset="0"/>
                        </a:rPr>
                        <a:t>3</a:t>
                      </a:r>
                      <a:r>
                        <a:rPr kumimoji="0" lang="fr-FR" sz="800" b="0" i="0" u="none" strike="noStrike" cap="none" normalizeH="0" baseline="0" dirty="0" smtClean="0">
                          <a:ln>
                            <a:noFill/>
                          </a:ln>
                          <a:solidFill>
                            <a:schemeClr val="tx1"/>
                          </a:solidFill>
                          <a:effectLst/>
                          <a:latin typeface="Arial" charset="0"/>
                        </a:rPr>
                        <a:t> Indice national, compte tenu de l'évolution des prix relatifs entre 2004 et 2011.</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30000" dirty="0" smtClean="0">
                          <a:ln>
                            <a:noFill/>
                          </a:ln>
                          <a:solidFill>
                            <a:schemeClr val="tx1"/>
                          </a:solidFill>
                          <a:effectLst/>
                          <a:latin typeface="Arial" charset="0"/>
                        </a:rPr>
                        <a:t>4</a:t>
                      </a:r>
                      <a:r>
                        <a:rPr kumimoji="0" lang="fr-FR" sz="800" b="0" i="0" u="none" strike="noStrike" cap="none" normalizeH="0" baseline="0" dirty="0" smtClean="0">
                          <a:ln>
                            <a:noFill/>
                          </a:ln>
                          <a:solidFill>
                            <a:schemeClr val="tx1"/>
                          </a:solidFill>
                          <a:effectLst/>
                          <a:latin typeface="Arial" charset="0"/>
                        </a:rPr>
                        <a:t> IPCH.</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
        <p:nvSpPr>
          <p:cNvPr id="25" name="TextBox 24"/>
          <p:cNvSpPr txBox="1"/>
          <p:nvPr/>
        </p:nvSpPr>
        <p:spPr bwMode="auto">
          <a:xfrm>
            <a:off x="491319" y="1364785"/>
            <a:ext cx="1746914"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Belgique</a:t>
            </a:r>
            <a:r>
              <a:rPr kumimoji="0" lang="fr-FR" sz="1200" b="1" i="0" u="none" strike="noStrike" kern="0" cap="none" spc="0" normalizeH="0" baseline="30000" dirty="0" smtClean="0">
                <a:ln>
                  <a:noFill/>
                </a:ln>
                <a:solidFill>
                  <a:schemeClr val="tx1"/>
                </a:solidFill>
                <a:effectLst/>
                <a:uLnTx/>
                <a:uFillTx/>
                <a:latin typeface="+mn-lt"/>
                <a:ea typeface="+mn-ea"/>
                <a:cs typeface="+mn-cs"/>
              </a:rPr>
              <a:t>3</a:t>
            </a:r>
          </a:p>
        </p:txBody>
      </p:sp>
      <p:sp>
        <p:nvSpPr>
          <p:cNvPr id="26" name="TextBox 25"/>
          <p:cNvSpPr txBox="1"/>
          <p:nvPr/>
        </p:nvSpPr>
        <p:spPr bwMode="auto">
          <a:xfrm>
            <a:off x="2611271" y="1364785"/>
            <a:ext cx="1746914"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Trois principaux pays voisins</a:t>
            </a:r>
            <a:r>
              <a:rPr kumimoji="0" lang="fr-FR" sz="1200" b="1" i="0" u="none" strike="noStrike" kern="0" cap="none" spc="0" normalizeH="0" baseline="30000" dirty="0" smtClean="0">
                <a:ln>
                  <a:noFill/>
                </a:ln>
                <a:solidFill>
                  <a:schemeClr val="tx1"/>
                </a:solidFill>
                <a:effectLst/>
                <a:uLnTx/>
                <a:uFillTx/>
                <a:latin typeface="+mn-lt"/>
                <a:ea typeface="+mn-ea"/>
                <a:cs typeface="+mn-cs"/>
              </a:rPr>
              <a:t>4</a:t>
            </a:r>
          </a:p>
        </p:txBody>
      </p:sp>
      <p:sp>
        <p:nvSpPr>
          <p:cNvPr id="27" name="TextBox 26"/>
          <p:cNvSpPr txBox="1"/>
          <p:nvPr/>
        </p:nvSpPr>
        <p:spPr bwMode="auto">
          <a:xfrm>
            <a:off x="4731223" y="1364785"/>
            <a:ext cx="1746914"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Belgique</a:t>
            </a:r>
          </a:p>
        </p:txBody>
      </p:sp>
      <p:sp>
        <p:nvSpPr>
          <p:cNvPr id="28" name="TextBox 27"/>
          <p:cNvSpPr txBox="1"/>
          <p:nvPr/>
        </p:nvSpPr>
        <p:spPr bwMode="auto">
          <a:xfrm>
            <a:off x="6851176" y="1364785"/>
            <a:ext cx="1746914"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spcBef>
                <a:spcPts val="0"/>
              </a:spcBef>
              <a:buClr>
                <a:srgbClr val="CC3300"/>
              </a:buClr>
              <a:buSzPct val="135000"/>
            </a:pPr>
            <a:r>
              <a:rPr lang="fr-FR" sz="1200" b="1" kern="0" dirty="0" smtClean="0"/>
              <a:t>Trois principaux pays voisins</a:t>
            </a:r>
          </a:p>
        </p:txBody>
      </p:sp>
      <p:sp>
        <p:nvSpPr>
          <p:cNvPr id="44" name="TextBox 43"/>
          <p:cNvSpPr txBox="1"/>
          <p:nvPr/>
        </p:nvSpPr>
        <p:spPr bwMode="auto">
          <a:xfrm>
            <a:off x="436728" y="941695"/>
            <a:ext cx="3835021" cy="37555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400" b="1" i="0" u="none" strike="noStrike" kern="0" cap="none" spc="0" normalizeH="0" baseline="0" dirty="0" smtClean="0">
                <a:ln>
                  <a:noFill/>
                </a:ln>
                <a:solidFill>
                  <a:schemeClr val="tx1"/>
                </a:solidFill>
                <a:effectLst/>
                <a:uLnTx/>
                <a:uFillTx/>
                <a:latin typeface="+mn-lt"/>
                <a:ea typeface="+mn-ea"/>
                <a:cs typeface="+mn-cs"/>
              </a:rPr>
              <a:t>Pondération </a:t>
            </a:r>
            <a:r>
              <a:rPr kumimoji="0" lang="fr-FR" sz="1400" i="0" u="none" strike="noStrike" kern="0" cap="none" spc="0" normalizeH="0" baseline="0" dirty="0" smtClean="0">
                <a:ln>
                  <a:noFill/>
                </a:ln>
                <a:solidFill>
                  <a:schemeClr val="tx1"/>
                </a:solidFill>
                <a:effectLst/>
                <a:uLnTx/>
                <a:uFillTx/>
                <a:latin typeface="+mn-lt"/>
                <a:ea typeface="+mn-ea"/>
                <a:cs typeface="+mn-cs"/>
              </a:rPr>
              <a:t>(pourcentages 2011)</a:t>
            </a:r>
          </a:p>
        </p:txBody>
      </p:sp>
      <p:sp>
        <p:nvSpPr>
          <p:cNvPr id="45" name="TextBox 44"/>
          <p:cNvSpPr txBox="1"/>
          <p:nvPr/>
        </p:nvSpPr>
        <p:spPr bwMode="auto">
          <a:xfrm>
            <a:off x="4790363" y="941695"/>
            <a:ext cx="3835021" cy="37555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400" b="1" i="0" u="none" strike="noStrike" kern="0" cap="none" spc="0" normalizeH="0" baseline="0" dirty="0" smtClean="0">
                <a:ln>
                  <a:noFill/>
                </a:ln>
                <a:solidFill>
                  <a:schemeClr val="tx1"/>
                </a:solidFill>
                <a:effectLst/>
                <a:uLnTx/>
                <a:uFillTx/>
                <a:latin typeface="+mn-lt"/>
                <a:ea typeface="+mn-ea"/>
                <a:cs typeface="+mn-cs"/>
              </a:rPr>
              <a:t>Taxes forfaitaires</a:t>
            </a:r>
            <a:r>
              <a:rPr kumimoji="0" lang="fr-FR" sz="1400" b="1" i="0" u="none" strike="noStrike" kern="0" cap="none" spc="0" normalizeH="0" dirty="0" smtClean="0">
                <a:ln>
                  <a:noFill/>
                </a:ln>
                <a:solidFill>
                  <a:schemeClr val="tx1"/>
                </a:solidFill>
                <a:effectLst/>
                <a:uLnTx/>
                <a:uFillTx/>
                <a:latin typeface="+mn-lt"/>
                <a:ea typeface="+mn-ea"/>
                <a:cs typeface="+mn-cs"/>
              </a:rPr>
              <a:t> </a:t>
            </a:r>
            <a:r>
              <a:rPr kumimoji="0" lang="fr-FR" sz="1400" i="0" u="none" strike="noStrike" kern="0" cap="none" spc="0" normalizeH="0" dirty="0" smtClean="0">
                <a:ln>
                  <a:noFill/>
                </a:ln>
                <a:solidFill>
                  <a:schemeClr val="tx1"/>
                </a:solidFill>
                <a:effectLst/>
                <a:uLnTx/>
                <a:uFillTx/>
                <a:latin typeface="+mn-lt"/>
                <a:ea typeface="+mn-ea"/>
                <a:cs typeface="+mn-cs"/>
              </a:rPr>
              <a:t>(euros par TEP</a:t>
            </a:r>
            <a:r>
              <a:rPr kumimoji="0" lang="fr-FR" sz="1400" i="0" u="none" strike="noStrike" kern="0" cap="none" spc="0" normalizeH="0" baseline="30000" dirty="0" smtClean="0">
                <a:ln>
                  <a:noFill/>
                </a:ln>
                <a:solidFill>
                  <a:schemeClr val="tx1"/>
                </a:solidFill>
                <a:effectLst/>
                <a:uLnTx/>
                <a:uFillTx/>
                <a:latin typeface="+mn-lt"/>
                <a:ea typeface="+mn-ea"/>
                <a:cs typeface="+mn-cs"/>
              </a:rPr>
              <a:t>1</a:t>
            </a:r>
            <a:r>
              <a:rPr kumimoji="0" lang="fr-FR" sz="1400" i="0" u="none" strike="noStrike" kern="0" cap="none" spc="0" normalizeH="0" dirty="0" smtClean="0">
                <a:ln>
                  <a:noFill/>
                </a:ln>
                <a:solidFill>
                  <a:schemeClr val="tx1"/>
                </a:solidFill>
                <a:effectLst/>
                <a:uLnTx/>
                <a:uFillTx/>
                <a:latin typeface="+mn-lt"/>
                <a:ea typeface="+mn-ea"/>
                <a:cs typeface="+mn-cs"/>
              </a:rPr>
              <a:t>, 2011</a:t>
            </a:r>
            <a:r>
              <a:rPr kumimoji="0" lang="fr-FR" sz="1400" i="0" u="none" strike="noStrike" kern="0" cap="none" spc="0" normalizeH="0" baseline="30000" dirty="0" smtClean="0">
                <a:ln>
                  <a:noFill/>
                </a:ln>
                <a:solidFill>
                  <a:schemeClr val="tx1"/>
                </a:solidFill>
                <a:effectLst/>
                <a:uLnTx/>
                <a:uFillTx/>
                <a:latin typeface="+mn-lt"/>
                <a:ea typeface="+mn-ea"/>
                <a:cs typeface="+mn-cs"/>
              </a:rPr>
              <a:t>2</a:t>
            </a:r>
            <a:r>
              <a:rPr kumimoji="0" lang="fr-FR" sz="1400" i="0" u="none" strike="noStrike" kern="0" cap="none" spc="0" normalizeH="0" dirty="0" smtClean="0">
                <a:ln>
                  <a:noFill/>
                </a:ln>
                <a:solidFill>
                  <a:schemeClr val="tx1"/>
                </a:solidFill>
                <a:effectLst/>
                <a:uLnTx/>
                <a:uFillTx/>
                <a:latin typeface="+mn-lt"/>
                <a:ea typeface="+mn-ea"/>
                <a:cs typeface="+mn-cs"/>
              </a:rPr>
              <a:t>)</a:t>
            </a:r>
          </a:p>
        </p:txBody>
      </p:sp>
      <p:sp>
        <p:nvSpPr>
          <p:cNvPr id="47" name="Right Brace 46"/>
          <p:cNvSpPr/>
          <p:nvPr/>
        </p:nvSpPr>
        <p:spPr>
          <a:xfrm rot="5400000">
            <a:off x="1330452" y="4347972"/>
            <a:ext cx="118872" cy="969264"/>
          </a:xfrm>
          <a:prstGeom prst="rightBrace">
            <a:avLst>
              <a:gd name="adj1" fmla="val 18796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8" name="Right Brace 47"/>
          <p:cNvSpPr/>
          <p:nvPr/>
        </p:nvSpPr>
        <p:spPr>
          <a:xfrm rot="5400000">
            <a:off x="5871972" y="4351020"/>
            <a:ext cx="115824" cy="905256"/>
          </a:xfrm>
          <a:prstGeom prst="rightBrace">
            <a:avLst>
              <a:gd name="adj1" fmla="val 18796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289544" cy="373062"/>
          </a:xfrm>
        </p:spPr>
        <p:txBody>
          <a:bodyPr/>
          <a:lstStyle/>
          <a:p>
            <a:r>
              <a:rPr lang="fr-FR" dirty="0" smtClean="0"/>
              <a:t>Impact sur les produits pétroliers d'une hausse de 10 % des cours du pétrole</a:t>
            </a:r>
            <a:br>
              <a:rPr lang="fr-FR" dirty="0" smtClean="0"/>
            </a:br>
            <a:r>
              <a:rPr lang="fr-FR" sz="1200" b="0" dirty="0" smtClean="0"/>
              <a:t>(points de pourcentage)</a:t>
            </a:r>
            <a:endParaRPr lang="fr-FR" sz="1200" dirty="0"/>
          </a:p>
        </p:txBody>
      </p:sp>
      <p:sp>
        <p:nvSpPr>
          <p:cNvPr id="5" name="Slide Number Placeholder 4"/>
          <p:cNvSpPr>
            <a:spLocks noGrp="1"/>
          </p:cNvSpPr>
          <p:nvPr>
            <p:ph type="sldNum" sz="quarter" idx="13"/>
          </p:nvPr>
        </p:nvSpPr>
        <p:spPr/>
        <p:txBody>
          <a:bodyPr/>
          <a:lstStyle/>
          <a:p>
            <a:pPr>
              <a:defRPr/>
            </a:pPr>
            <a:fld id="{309F51D2-594A-475D-851C-BC286354863B}" type="slidenum">
              <a:rPr lang="fr-FR" smtClean="0"/>
              <a:pPr>
                <a:defRPr/>
              </a:pPr>
              <a:t>45</a:t>
            </a:fld>
            <a:endParaRPr lang="fr-FR" dirty="0"/>
          </a:p>
        </p:txBody>
      </p:sp>
      <p:graphicFrame>
        <p:nvGraphicFramePr>
          <p:cNvPr id="8" name="Chart Placeholder 7"/>
          <p:cNvGraphicFramePr>
            <a:graphicFrameLocks noGrp="1"/>
          </p:cNvGraphicFramePr>
          <p:nvPr>
            <p:ph type="chart" sz="quarter" idx="11"/>
          </p:nvPr>
        </p:nvGraphicFramePr>
        <p:xfrm>
          <a:off x="658368" y="896112"/>
          <a:ext cx="3852863" cy="4910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Placeholder 7"/>
          <p:cNvGraphicFramePr>
            <a:graphicFrameLocks noGrp="1"/>
          </p:cNvGraphicFramePr>
          <p:nvPr>
            <p:ph type="chart" sz="quarter" idx="12"/>
          </p:nvPr>
        </p:nvGraphicFramePr>
        <p:xfrm>
          <a:off x="4822825" y="877824"/>
          <a:ext cx="3852863" cy="48371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p:cNvSpPr txBox="1">
            <a:spLocks/>
          </p:cNvSpPr>
          <p:nvPr/>
        </p:nvSpPr>
        <p:spPr>
          <a:xfrm>
            <a:off x="109728" y="5321067"/>
            <a:ext cx="9034272" cy="899340"/>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fr-FR" sz="1600" kern="0" noProof="0" dirty="0" smtClean="0">
                <a:latin typeface="+mn-lt"/>
              </a:rPr>
              <a:t>Les différences de taux d'accises jouent un rôle essentiel</a:t>
            </a:r>
          </a:p>
          <a:p>
            <a:pPr marL="449263" lvl="0" indent="-449263" eaLnBrk="0" hangingPunct="0">
              <a:spcBef>
                <a:spcPct val="20000"/>
              </a:spcBef>
              <a:buClr>
                <a:srgbClr val="CC3300"/>
              </a:buClr>
              <a:buSzPct val="90000"/>
              <a:buFont typeface="Wingdings" pitchFamily="2" charset="2"/>
              <a:buChar char="q"/>
              <a:defRPr/>
            </a:pPr>
            <a:r>
              <a:rPr lang="fr-FR" sz="1600" kern="0" dirty="0" smtClean="0">
                <a:latin typeface="+mn-lt"/>
              </a:rPr>
              <a:t>Le mazout de chauffage est beaucoup plus sensible</a:t>
            </a:r>
            <a:endParaRPr lang="fr-FR" sz="1600" kern="0" noProof="0" dirty="0" smtClean="0">
              <a:latin typeface="+mn-lt"/>
            </a:endParaRPr>
          </a:p>
          <a:p>
            <a:pPr marL="906463" lvl="1" indent="-449263" eaLnBrk="0" hangingPunct="0">
              <a:spcBef>
                <a:spcPct val="20000"/>
              </a:spcBef>
              <a:buClr>
                <a:srgbClr val="CC3300"/>
              </a:buClr>
              <a:buSzPct val="90000"/>
              <a:buFont typeface="Wingdings" pitchFamily="2" charset="2"/>
              <a:buChar char="§"/>
            </a:pPr>
            <a:r>
              <a:rPr lang="fr-FR" sz="1400" kern="0" noProof="0" dirty="0" smtClean="0">
                <a:latin typeface="+mn-lt"/>
              </a:rPr>
              <a:t>Il est repris dans l'indice-santé, avec une pondération relativement élevée</a:t>
            </a:r>
          </a:p>
          <a:p>
            <a:pPr marL="906463" lvl="1" indent="-449263" eaLnBrk="0" hangingPunct="0">
              <a:spcBef>
                <a:spcPct val="20000"/>
              </a:spcBef>
              <a:buClr>
                <a:srgbClr val="CC3300"/>
              </a:buClr>
              <a:buSzPct val="90000"/>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161528" cy="373062"/>
          </a:xfrm>
        </p:spPr>
        <p:txBody>
          <a:bodyPr/>
          <a:lstStyle/>
          <a:p>
            <a:r>
              <a:rPr lang="fr-FR" dirty="0" smtClean="0"/>
              <a:t>Impact sur le prix du gaz d'une hausse de 10 % des cours du pétrole</a:t>
            </a:r>
            <a:r>
              <a:rPr lang="fr-FR" sz="1400" dirty="0" smtClean="0"/>
              <a:t> </a:t>
            </a:r>
            <a:r>
              <a:rPr lang="fr-FR" sz="1400" b="0" dirty="0" smtClean="0"/>
              <a:t>(points de pourcentage)</a:t>
            </a:r>
            <a:r>
              <a:rPr lang="fr-FR" dirty="0" smtClean="0"/>
              <a:t/>
            </a:r>
            <a:br>
              <a:rPr lang="fr-FR" dirty="0" smtClean="0"/>
            </a:br>
            <a:endParaRPr lang="fr-FR" b="0" dirty="0"/>
          </a:p>
        </p:txBody>
      </p:sp>
      <p:graphicFrame>
        <p:nvGraphicFramePr>
          <p:cNvPr id="10" name="Chart Placeholder 9"/>
          <p:cNvGraphicFramePr>
            <a:graphicFrameLocks noGrp="1"/>
          </p:cNvGraphicFramePr>
          <p:nvPr>
            <p:ph type="chart" sz="quarter" idx="13"/>
          </p:nvPr>
        </p:nvGraphicFramePr>
        <p:xfrm>
          <a:off x="650113" y="3025957"/>
          <a:ext cx="7995123" cy="2310194"/>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5"/>
          </p:nvPr>
        </p:nvSpPr>
        <p:spPr/>
        <p:txBody>
          <a:bodyPr/>
          <a:lstStyle/>
          <a:p>
            <a:pPr>
              <a:defRPr/>
            </a:pPr>
            <a:fld id="{86B37BF6-E428-4B98-8E23-344347E4BD6E}" type="slidenum">
              <a:rPr lang="fr-FR" smtClean="0"/>
              <a:pPr>
                <a:defRPr/>
              </a:pPr>
              <a:t>46</a:t>
            </a:fld>
            <a:endParaRPr lang="fr-FR" dirty="0"/>
          </a:p>
        </p:txBody>
      </p:sp>
      <p:graphicFrame>
        <p:nvGraphicFramePr>
          <p:cNvPr id="9" name="Chart Placeholder 7"/>
          <p:cNvGraphicFramePr>
            <a:graphicFrameLocks noGrp="1"/>
          </p:cNvGraphicFramePr>
          <p:nvPr>
            <p:ph type="chart" sz="quarter" idx="12"/>
          </p:nvPr>
        </p:nvGraphicFramePr>
        <p:xfrm>
          <a:off x="4816031" y="493776"/>
          <a:ext cx="3852862" cy="272491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p:cNvSpPr txBox="1">
            <a:spLocks/>
          </p:cNvSpPr>
          <p:nvPr/>
        </p:nvSpPr>
        <p:spPr>
          <a:xfrm>
            <a:off x="0" y="5562618"/>
            <a:ext cx="9144000" cy="899340"/>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fr-FR" sz="1400" kern="0" noProof="0" dirty="0" smtClean="0">
                <a:latin typeface="+mn-lt"/>
              </a:rPr>
              <a:t>La méthode d'acquisition montre la rapidité de la transmission en Belgique (indexation mensuelle)</a:t>
            </a:r>
          </a:p>
          <a:p>
            <a:pPr marL="449263" lvl="0" indent="-449263" eaLnBrk="0" hangingPunct="0">
              <a:spcBef>
                <a:spcPct val="20000"/>
              </a:spcBef>
              <a:buClr>
                <a:srgbClr val="CC3300"/>
              </a:buClr>
              <a:buSzPct val="90000"/>
              <a:buFont typeface="Wingdings" pitchFamily="2" charset="2"/>
              <a:buChar char="q"/>
              <a:defRPr/>
            </a:pPr>
            <a:r>
              <a:rPr lang="fr-FR" sz="1400" kern="0" dirty="0" smtClean="0">
                <a:latin typeface="+mn-lt"/>
              </a:rPr>
              <a:t>Compte tenu du niveau plus faible des accises, l'ampleur totale de la transmission est </a:t>
            </a:r>
            <a:br>
              <a:rPr lang="fr-FR" sz="1400" kern="0" dirty="0" smtClean="0">
                <a:latin typeface="+mn-lt"/>
              </a:rPr>
            </a:br>
            <a:r>
              <a:rPr lang="fr-FR" sz="1400" kern="0" dirty="0" smtClean="0">
                <a:latin typeface="+mn-lt"/>
              </a:rPr>
              <a:t>comparable à l'Allemagne</a:t>
            </a:r>
          </a:p>
          <a:p>
            <a:pPr marL="449263" lvl="0" indent="-449263" eaLnBrk="0" hangingPunct="0">
              <a:spcBef>
                <a:spcPct val="20000"/>
              </a:spcBef>
              <a:buClr>
                <a:srgbClr val="CC3300"/>
              </a:buClr>
              <a:buSzPct val="90000"/>
              <a:buFont typeface="Wingdings" pitchFamily="2" charset="2"/>
              <a:buChar char="q"/>
              <a:defRPr/>
            </a:pPr>
            <a:r>
              <a:rPr lang="fr-FR" sz="1400" kern="0" dirty="0" smtClean="0">
                <a:latin typeface="+mn-lt"/>
              </a:rPr>
              <a:t>Plus faible/partiel en France</a:t>
            </a:r>
            <a:endParaRPr lang="fr-FR" sz="1400" kern="0" noProof="0" dirty="0" smtClean="0">
              <a:latin typeface="+mn-lt"/>
            </a:endParaRPr>
          </a:p>
          <a:p>
            <a:pPr marL="906463" lvl="1" indent="-449263" eaLnBrk="0" hangingPunct="0">
              <a:spcBef>
                <a:spcPct val="20000"/>
              </a:spcBef>
              <a:buClr>
                <a:srgbClr val="CC3300"/>
              </a:buClr>
              <a:buSzPct val="90000"/>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4" name="Chart Placeholder 9"/>
          <p:cNvGraphicFramePr>
            <a:graphicFrameLocks noGrp="1"/>
          </p:cNvGraphicFramePr>
          <p:nvPr>
            <p:ph type="chart" sz="quarter" idx="14"/>
          </p:nvPr>
        </p:nvGraphicFramePr>
        <p:xfrm>
          <a:off x="4819713" y="3014586"/>
          <a:ext cx="3852862" cy="21834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Placeholder 7"/>
          <p:cNvGraphicFramePr>
            <a:graphicFrameLocks noGrp="1"/>
          </p:cNvGraphicFramePr>
          <p:nvPr>
            <p:ph type="chart" sz="quarter" idx="11"/>
          </p:nvPr>
        </p:nvGraphicFramePr>
        <p:xfrm>
          <a:off x="612775" y="722313"/>
          <a:ext cx="3852863" cy="26892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p:cNvGraphicFramePr>
            <a:graphicFrameLocks noGrp="1"/>
          </p:cNvGraphicFramePr>
          <p:nvPr>
            <p:ph type="chart" sz="quarter" idx="13"/>
          </p:nvPr>
        </p:nvGraphicFramePr>
        <p:xfrm>
          <a:off x="650113" y="2943661"/>
          <a:ext cx="8197004" cy="249524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5"/>
          </p:nvPr>
        </p:nvSpPr>
        <p:spPr/>
        <p:txBody>
          <a:bodyPr/>
          <a:lstStyle/>
          <a:p>
            <a:pPr>
              <a:defRPr/>
            </a:pPr>
            <a:fld id="{86B37BF6-E428-4B98-8E23-344347E4BD6E}" type="slidenum">
              <a:rPr lang="fr-FR" smtClean="0"/>
              <a:pPr>
                <a:defRPr/>
              </a:pPr>
              <a:t>47</a:t>
            </a:fld>
            <a:endParaRPr lang="fr-FR" dirty="0"/>
          </a:p>
        </p:txBody>
      </p:sp>
      <p:graphicFrame>
        <p:nvGraphicFramePr>
          <p:cNvPr id="11" name="Chart Placeholder 9"/>
          <p:cNvGraphicFramePr>
            <a:graphicFrameLocks noGrp="1"/>
          </p:cNvGraphicFramePr>
          <p:nvPr>
            <p:ph type="chart" sz="quarter" idx="14"/>
          </p:nvPr>
        </p:nvGraphicFramePr>
        <p:xfrm>
          <a:off x="4852607" y="2952805"/>
          <a:ext cx="3852862" cy="232848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p:cNvSpPr txBox="1">
            <a:spLocks/>
          </p:cNvSpPr>
          <p:nvPr/>
        </p:nvSpPr>
        <p:spPr>
          <a:xfrm>
            <a:off x="0" y="5716997"/>
            <a:ext cx="9144000" cy="899340"/>
          </a:xfrm>
          <a:prstGeom prst="rect">
            <a:avLst/>
          </a:prstGeom>
        </p:spPr>
        <p:txBody>
          <a:bodyPr/>
          <a:lstStyle/>
          <a:p>
            <a:pPr marL="449263" indent="-449263" eaLnBrk="0" hangingPunct="0">
              <a:spcBef>
                <a:spcPct val="20000"/>
              </a:spcBef>
              <a:buClr>
                <a:srgbClr val="CC3300"/>
              </a:buClr>
              <a:buSzPct val="90000"/>
              <a:buFont typeface="Wingdings" pitchFamily="2" charset="2"/>
              <a:buChar char="q"/>
              <a:defRPr/>
            </a:pPr>
            <a:r>
              <a:rPr lang="fr-FR" sz="1400" kern="0" dirty="0" smtClean="0"/>
              <a:t>La méthode d'acquisition montre la rapidité de la transmission en Belgique (indexation mensuelle).</a:t>
            </a:r>
            <a:endParaRPr lang="fr-FR" sz="1400" kern="0" noProof="0" dirty="0" smtClean="0">
              <a:latin typeface="+mn-lt"/>
            </a:endParaRPr>
          </a:p>
          <a:p>
            <a:pPr marL="449263" lvl="0" indent="-449263" eaLnBrk="0" hangingPunct="0">
              <a:spcBef>
                <a:spcPct val="20000"/>
              </a:spcBef>
              <a:buClr>
                <a:srgbClr val="CC3300"/>
              </a:buClr>
              <a:buSzPct val="90000"/>
              <a:buFont typeface="Wingdings" pitchFamily="2" charset="2"/>
              <a:buChar char="q"/>
              <a:defRPr/>
            </a:pPr>
            <a:r>
              <a:rPr lang="fr-FR" sz="1400" kern="0" dirty="0" smtClean="0">
                <a:latin typeface="+mn-lt"/>
              </a:rPr>
              <a:t>Important effet exercé par les tarifs de distribution et </a:t>
            </a:r>
            <a:r>
              <a:rPr lang="fr-FR" sz="1400" kern="0" smtClean="0">
                <a:latin typeface="+mn-lt"/>
              </a:rPr>
              <a:t>de transport</a:t>
            </a:r>
            <a:endParaRPr lang="fr-FR" sz="1400" kern="0" dirty="0" smtClean="0">
              <a:latin typeface="+mn-lt"/>
            </a:endParaRPr>
          </a:p>
          <a:p>
            <a:pPr marL="449263" lvl="0" indent="-449263" eaLnBrk="0" hangingPunct="0">
              <a:spcBef>
                <a:spcPct val="20000"/>
              </a:spcBef>
              <a:buClr>
                <a:srgbClr val="CC3300"/>
              </a:buClr>
              <a:buSzPct val="90000"/>
              <a:buFont typeface="Wingdings" pitchFamily="2" charset="2"/>
              <a:buChar char="q"/>
              <a:defRPr/>
            </a:pPr>
            <a:r>
              <a:rPr lang="fr-FR" sz="1400" kern="0" dirty="0" smtClean="0">
                <a:latin typeface="+mn-lt"/>
              </a:rPr>
              <a:t>Mais la fixation des prix par les fournisseurs d'électricité s'avère elle </a:t>
            </a:r>
            <a:r>
              <a:rPr lang="fr-FR" sz="1400" kern="0" smtClean="0">
                <a:latin typeface="+mn-lt"/>
              </a:rPr>
              <a:t>aussi atypique</a:t>
            </a:r>
            <a:endParaRPr lang="fr-FR" sz="1400" kern="0" noProof="0" dirty="0" smtClean="0">
              <a:latin typeface="+mn-lt"/>
            </a:endParaRPr>
          </a:p>
          <a:p>
            <a:pPr marL="906463" lvl="1" indent="-449263" eaLnBrk="0" hangingPunct="0">
              <a:spcBef>
                <a:spcPct val="20000"/>
              </a:spcBef>
              <a:buClr>
                <a:srgbClr val="CC3300"/>
              </a:buClr>
              <a:buSzPct val="90000"/>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4" name="Chart Placeholder 7"/>
          <p:cNvGraphicFramePr>
            <a:graphicFrameLocks noGrp="1"/>
          </p:cNvGraphicFramePr>
          <p:nvPr>
            <p:ph type="chart" sz="quarter" idx="11"/>
          </p:nvPr>
        </p:nvGraphicFramePr>
        <p:xfrm>
          <a:off x="622300" y="743463"/>
          <a:ext cx="3852863" cy="268922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35000" y="71438"/>
            <a:ext cx="8161528" cy="373062"/>
          </a:xfrm>
        </p:spPr>
        <p:txBody>
          <a:bodyPr/>
          <a:lstStyle/>
          <a:p>
            <a:r>
              <a:rPr lang="fr-FR" dirty="0" smtClean="0"/>
              <a:t>Impact sur le prix de l'électricité d'une hausse de 10 % des cours du pétrole </a:t>
            </a:r>
            <a:r>
              <a:rPr lang="fr-FR" sz="1400" b="0" dirty="0" smtClean="0"/>
              <a:t>(points de pourcentage)</a:t>
            </a:r>
            <a:endParaRPr lang="fr-FR" sz="1400" b="0" dirty="0"/>
          </a:p>
        </p:txBody>
      </p:sp>
      <p:graphicFrame>
        <p:nvGraphicFramePr>
          <p:cNvPr id="9" name="Chart Placeholder 7"/>
          <p:cNvGraphicFramePr>
            <a:graphicFrameLocks noGrp="1"/>
          </p:cNvGraphicFramePr>
          <p:nvPr>
            <p:ph type="chart" sz="quarter" idx="12"/>
          </p:nvPr>
        </p:nvGraphicFramePr>
        <p:xfrm>
          <a:off x="4779455" y="583442"/>
          <a:ext cx="3852862" cy="291433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0"/>
            <a:ext cx="8686801" cy="373062"/>
          </a:xfrm>
        </p:spPr>
        <p:txBody>
          <a:bodyPr/>
          <a:lstStyle/>
          <a:p>
            <a:r>
              <a:rPr lang="fr-FR" dirty="0" smtClean="0"/>
              <a:t>Comparaison des prix en niveau du gaz et de l'électricité</a:t>
            </a:r>
            <a:r>
              <a:rPr lang="fr-FR" baseline="30000" dirty="0" smtClean="0"/>
              <a:t>1</a:t>
            </a:r>
            <a:endParaRPr lang="nl-BE" baseline="30000" noProof="0" dirty="0"/>
          </a:p>
        </p:txBody>
      </p:sp>
      <p:sp>
        <p:nvSpPr>
          <p:cNvPr id="4" name="Slide Number Placeholder 3"/>
          <p:cNvSpPr>
            <a:spLocks noGrp="1"/>
          </p:cNvSpPr>
          <p:nvPr>
            <p:ph type="sldNum" sz="quarter" idx="12"/>
          </p:nvPr>
        </p:nvSpPr>
        <p:spPr>
          <a:xfrm>
            <a:off x="0" y="6594475"/>
            <a:ext cx="550506" cy="263525"/>
          </a:xfrm>
        </p:spPr>
        <p:txBody>
          <a:bodyPr/>
          <a:lstStyle/>
          <a:p>
            <a:pPr>
              <a:defRPr/>
            </a:pPr>
            <a:fld id="{39E29544-7B3E-4E83-A739-755F3A5E9036}" type="slidenum">
              <a:rPr lang="nl-NL" smtClean="0"/>
              <a:pPr>
                <a:defRPr/>
              </a:pPr>
              <a:t>48</a:t>
            </a:fld>
            <a:endParaRPr lang="nl-BE" dirty="0"/>
          </a:p>
        </p:txBody>
      </p:sp>
      <p:graphicFrame>
        <p:nvGraphicFramePr>
          <p:cNvPr id="12" name="Chart 11"/>
          <p:cNvGraphicFramePr>
            <a:graphicFrameLocks/>
          </p:cNvGraphicFramePr>
          <p:nvPr/>
        </p:nvGraphicFramePr>
        <p:xfrm>
          <a:off x="5131836" y="659271"/>
          <a:ext cx="3880915" cy="2595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nvGraphicFramePr>
        <p:xfrm>
          <a:off x="1222698" y="629412"/>
          <a:ext cx="3950785" cy="2633472"/>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Connector 29"/>
          <p:cNvCxnSpPr/>
          <p:nvPr/>
        </p:nvCxnSpPr>
        <p:spPr>
          <a:xfrm>
            <a:off x="1589072" y="1041633"/>
            <a:ext cx="2667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93053" y="1070208"/>
            <a:ext cx="2667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1820433" y="847004"/>
            <a:ext cx="87630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1200" kern="0" dirty="0" err="1" smtClean="0">
                <a:latin typeface="+mn-lt"/>
              </a:rPr>
              <a:t>Belgique</a:t>
            </a:r>
            <a:endParaRPr lang="nl-BE" sz="1200" kern="0" dirty="0" smtClean="0">
              <a:latin typeface="+mn-lt"/>
            </a:endParaRPr>
          </a:p>
        </p:txBody>
      </p:sp>
      <p:sp>
        <p:nvSpPr>
          <p:cNvPr id="34" name="TextBox 33"/>
          <p:cNvSpPr txBox="1"/>
          <p:nvPr/>
        </p:nvSpPr>
        <p:spPr bwMode="auto">
          <a:xfrm>
            <a:off x="2777867" y="867635"/>
            <a:ext cx="2008299"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200" b="0" i="0" u="none" strike="noStrike" kern="0" cap="none" spc="0" normalizeH="0" baseline="0" noProof="0" dirty="0" err="1" smtClean="0">
                <a:ln>
                  <a:noFill/>
                </a:ln>
                <a:solidFill>
                  <a:schemeClr val="tx1"/>
                </a:solidFill>
                <a:effectLst/>
                <a:uLnTx/>
                <a:uFillTx/>
                <a:latin typeface="+mn-lt"/>
                <a:ea typeface="+mn-ea"/>
                <a:cs typeface="+mn-cs"/>
              </a:rPr>
              <a:t>Trois</a:t>
            </a:r>
            <a:r>
              <a:rPr kumimoji="0" lang="nl-BE" sz="1200" b="0" i="0" u="none" strike="noStrike" kern="0" cap="none" spc="0" normalizeH="0" baseline="0" noProof="0" dirty="0" smtClean="0">
                <a:ln>
                  <a:noFill/>
                </a:ln>
                <a:solidFill>
                  <a:schemeClr val="tx1"/>
                </a:solidFill>
                <a:effectLst/>
                <a:uLnTx/>
                <a:uFillTx/>
                <a:latin typeface="+mn-lt"/>
                <a:ea typeface="+mn-ea"/>
                <a:cs typeface="+mn-cs"/>
              </a:rPr>
              <a:t> </a:t>
            </a:r>
            <a:r>
              <a:rPr kumimoji="0" lang="nl-BE" sz="1200" b="0" i="0" u="none" strike="noStrike" kern="0" cap="none" spc="0" normalizeH="0" baseline="0" noProof="0" dirty="0" err="1" smtClean="0">
                <a:ln>
                  <a:noFill/>
                </a:ln>
                <a:solidFill>
                  <a:schemeClr val="tx1"/>
                </a:solidFill>
                <a:effectLst/>
                <a:uLnTx/>
                <a:uFillTx/>
                <a:latin typeface="+mn-lt"/>
                <a:ea typeface="+mn-ea"/>
                <a:cs typeface="+mn-cs"/>
              </a:rPr>
              <a:t>pays</a:t>
            </a:r>
            <a:r>
              <a:rPr kumimoji="0" lang="nl-BE" sz="1200" b="0" i="0" u="none" strike="noStrike" kern="0" cap="none" spc="0" normalizeH="0" baseline="0" noProof="0" dirty="0" smtClean="0">
                <a:ln>
                  <a:noFill/>
                </a:ln>
                <a:solidFill>
                  <a:schemeClr val="tx1"/>
                </a:solidFill>
                <a:effectLst/>
                <a:uLnTx/>
                <a:uFillTx/>
                <a:latin typeface="+mn-lt"/>
                <a:ea typeface="+mn-ea"/>
                <a:cs typeface="+mn-cs"/>
              </a:rPr>
              <a:t> </a:t>
            </a:r>
            <a:r>
              <a:rPr kumimoji="0" lang="nl-BE" sz="1200" b="0" i="0" u="none" strike="noStrike" kern="0" cap="none" spc="0" normalizeH="0" baseline="0" noProof="0" dirty="0" err="1" smtClean="0">
                <a:ln>
                  <a:noFill/>
                </a:ln>
                <a:solidFill>
                  <a:schemeClr val="tx1"/>
                </a:solidFill>
                <a:effectLst/>
                <a:uLnTx/>
                <a:uFillTx/>
                <a:latin typeface="+mn-lt"/>
                <a:ea typeface="+mn-ea"/>
                <a:cs typeface="+mn-cs"/>
              </a:rPr>
              <a:t>voisins</a:t>
            </a:r>
            <a:endParaRPr kumimoji="0" lang="nl-BE" sz="12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9" name="Chart 18"/>
          <p:cNvGraphicFramePr/>
          <p:nvPr/>
        </p:nvGraphicFramePr>
        <p:xfrm>
          <a:off x="1278487" y="3276794"/>
          <a:ext cx="3993503" cy="26517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5205922" y="3264026"/>
          <a:ext cx="3938078" cy="2651761"/>
        </p:xfrm>
        <a:graphic>
          <a:graphicData uri="http://schemas.openxmlformats.org/drawingml/2006/chart">
            <c:chart xmlns:c="http://schemas.openxmlformats.org/drawingml/2006/chart" xmlns:r="http://schemas.openxmlformats.org/officeDocument/2006/relationships" r:id="rId5"/>
          </a:graphicData>
        </a:graphic>
      </p:graphicFrame>
      <p:cxnSp>
        <p:nvCxnSpPr>
          <p:cNvPr id="25" name="Straight Connector 24"/>
          <p:cNvCxnSpPr/>
          <p:nvPr/>
        </p:nvCxnSpPr>
        <p:spPr>
          <a:xfrm>
            <a:off x="4058815" y="825954"/>
            <a:ext cx="0" cy="2043404"/>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81171" y="857445"/>
            <a:ext cx="0" cy="2043404"/>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bwMode="auto">
          <a:xfrm>
            <a:off x="1161681" y="428300"/>
            <a:ext cx="3978234"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Prix du gaz hors taxes</a:t>
            </a:r>
            <a:r>
              <a:rPr kumimoji="0" lang="fr-FR" sz="1200" b="1" i="0" u="none" strike="noStrike" kern="0" cap="none" spc="0" normalizeH="0" dirty="0" smtClean="0">
                <a:ln>
                  <a:noFill/>
                </a:ln>
                <a:solidFill>
                  <a:schemeClr val="tx1"/>
                </a:solidFill>
                <a:effectLst/>
                <a:uLnTx/>
                <a:uFillTx/>
                <a:latin typeface="+mn-lt"/>
                <a:ea typeface="+mn-ea"/>
                <a:cs typeface="+mn-cs"/>
              </a:rPr>
              <a:t> (euros/Gj)</a:t>
            </a:r>
            <a:endParaRPr kumimoji="0" lang="fr-FR" sz="1200" b="1" i="0" u="none" strike="noStrike" kern="0" cap="none" spc="0" normalizeH="0" baseline="0" dirty="0" smtClean="0">
              <a:ln>
                <a:noFill/>
              </a:ln>
              <a:solidFill>
                <a:schemeClr val="tx1"/>
              </a:solidFill>
              <a:effectLst/>
              <a:uLnTx/>
              <a:uFillTx/>
              <a:latin typeface="+mn-lt"/>
              <a:ea typeface="+mn-ea"/>
              <a:cs typeface="+mn-cs"/>
            </a:endParaRPr>
          </a:p>
        </p:txBody>
      </p:sp>
      <p:sp>
        <p:nvSpPr>
          <p:cNvPr id="27" name="TextBox 26"/>
          <p:cNvSpPr txBox="1"/>
          <p:nvPr/>
        </p:nvSpPr>
        <p:spPr bwMode="auto">
          <a:xfrm>
            <a:off x="5345259" y="437825"/>
            <a:ext cx="3978234"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Prix de l'électricité hors taxes</a:t>
            </a:r>
            <a:r>
              <a:rPr kumimoji="0" lang="fr-FR" sz="1200" b="1" i="0" u="none" strike="noStrike" kern="0" cap="none" spc="0" normalizeH="0" dirty="0" smtClean="0">
                <a:ln>
                  <a:noFill/>
                </a:ln>
                <a:solidFill>
                  <a:schemeClr val="tx1"/>
                </a:solidFill>
                <a:effectLst/>
                <a:uLnTx/>
                <a:uFillTx/>
                <a:latin typeface="+mn-lt"/>
                <a:ea typeface="+mn-ea"/>
                <a:cs typeface="+mn-cs"/>
              </a:rPr>
              <a:t> (euros/kWh)</a:t>
            </a:r>
            <a:endParaRPr kumimoji="0" lang="fr-FR" sz="1200" b="1" i="0" u="none" strike="noStrike" kern="0" cap="none" spc="0" normalizeH="0" baseline="0" dirty="0" smtClean="0">
              <a:ln>
                <a:noFill/>
              </a:ln>
              <a:solidFill>
                <a:schemeClr val="tx1"/>
              </a:solidFill>
              <a:effectLst/>
              <a:uLnTx/>
              <a:uFillTx/>
              <a:latin typeface="+mn-lt"/>
              <a:ea typeface="+mn-ea"/>
              <a:cs typeface="+mn-cs"/>
            </a:endParaRPr>
          </a:p>
        </p:txBody>
      </p:sp>
      <p:sp>
        <p:nvSpPr>
          <p:cNvPr id="28" name="TextBox 27"/>
          <p:cNvSpPr txBox="1"/>
          <p:nvPr/>
        </p:nvSpPr>
        <p:spPr bwMode="auto">
          <a:xfrm>
            <a:off x="131018" y="1078659"/>
            <a:ext cx="942391" cy="1477328"/>
          </a:xfrm>
          <a:prstGeom prst="rect">
            <a:avLst/>
          </a:prstGeom>
          <a:solidFill>
            <a:srgbClr val="FFFF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000" b="0" i="0" u="none" strike="noStrike" kern="0" cap="none" spc="0" normalizeH="0" baseline="0" dirty="0" smtClean="0">
                <a:ln>
                  <a:noFill/>
                </a:ln>
                <a:solidFill>
                  <a:schemeClr val="tx1"/>
                </a:solidFill>
                <a:effectLst/>
                <a:uLnTx/>
                <a:uFillTx/>
                <a:latin typeface="+mn-lt"/>
                <a:ea typeface="+mn-ea"/>
                <a:cs typeface="+mn-cs"/>
              </a:rPr>
              <a:t>Prix en niveau - </a:t>
            </a:r>
            <a:r>
              <a:rPr kumimoji="0" lang="fr-FR" sz="1000" b="0" i="0" u="sng" strike="noStrike" kern="0" cap="none" spc="0" normalizeH="0" baseline="0" dirty="0" smtClean="0">
                <a:ln>
                  <a:noFill/>
                </a:ln>
                <a:solidFill>
                  <a:schemeClr val="tx1"/>
                </a:solidFill>
                <a:effectLst/>
                <a:uLnTx/>
                <a:uFillTx/>
                <a:latin typeface="+mn-lt"/>
                <a:ea typeface="+mn-ea"/>
                <a:cs typeface="+mn-cs"/>
              </a:rPr>
              <a:t>semestriels</a:t>
            </a:r>
            <a:r>
              <a:rPr kumimoji="0" lang="fr-FR" sz="1000" b="0" i="0" u="none" strike="noStrike" kern="0" cap="none" spc="0" normalizeH="0" baseline="0" dirty="0" smtClean="0">
                <a:ln>
                  <a:noFill/>
                </a:ln>
                <a:solidFill>
                  <a:schemeClr val="tx1"/>
                </a:solidFill>
                <a:effectLst/>
                <a:uLnTx/>
                <a:uFillTx/>
                <a:latin typeface="+mn-lt"/>
                <a:ea typeface="+mn-ea"/>
                <a:cs typeface="+mn-cs"/>
              </a:rPr>
              <a:t> -selon les "statistiques de l'énergie"</a:t>
            </a:r>
            <a:r>
              <a:rPr kumimoji="0" lang="fr-FR" sz="1000" b="0" i="0" u="none" strike="noStrike" kern="0" cap="none" spc="0" normalizeH="0" baseline="30000" dirty="0" smtClean="0">
                <a:ln>
                  <a:noFill/>
                </a:ln>
                <a:solidFill>
                  <a:schemeClr val="tx1"/>
                </a:solidFill>
                <a:effectLst/>
                <a:uLnTx/>
                <a:uFillTx/>
                <a:latin typeface="+mn-lt"/>
                <a:ea typeface="+mn-ea"/>
                <a:cs typeface="+mn-cs"/>
              </a:rPr>
              <a:t>1</a:t>
            </a:r>
            <a:r>
              <a:rPr kumimoji="0" lang="fr-FR" sz="1000" b="0" i="0" u="none" strike="noStrike" kern="0" cap="none" spc="0" normalizeH="0" baseline="0" dirty="0" smtClean="0">
                <a:ln>
                  <a:noFill/>
                </a:ln>
                <a:solidFill>
                  <a:schemeClr val="tx1"/>
                </a:solidFill>
                <a:effectLst/>
                <a:uLnTx/>
                <a:uFillTx/>
                <a:latin typeface="+mn-lt"/>
                <a:ea typeface="+mn-ea"/>
                <a:cs typeface="+mn-cs"/>
              </a:rPr>
              <a:t> </a:t>
            </a:r>
          </a:p>
        </p:txBody>
      </p:sp>
      <p:sp>
        <p:nvSpPr>
          <p:cNvPr id="29" name="TextBox 28"/>
          <p:cNvSpPr txBox="1"/>
          <p:nvPr/>
        </p:nvSpPr>
        <p:spPr bwMode="auto">
          <a:xfrm>
            <a:off x="218493" y="3593453"/>
            <a:ext cx="942391" cy="1477328"/>
          </a:xfrm>
          <a:prstGeom prst="rect">
            <a:avLst/>
          </a:prstGeom>
          <a:solidFill>
            <a:srgbClr val="FFFF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fr-FR" sz="1000" b="0" i="0" u="none" strike="noStrike" kern="0" cap="none" spc="0" normalizeH="0" baseline="0" dirty="0" smtClean="0">
                <a:ln>
                  <a:noFill/>
                </a:ln>
                <a:solidFill>
                  <a:schemeClr val="tx1"/>
                </a:solidFill>
                <a:effectLst/>
                <a:uLnTx/>
                <a:uFillTx/>
                <a:latin typeface="+mn-lt"/>
                <a:ea typeface="+mn-ea"/>
                <a:cs typeface="+mn-cs"/>
              </a:rPr>
              <a:t>Prix en niveau </a:t>
            </a:r>
            <a:r>
              <a:rPr kumimoji="0" lang="fr-FR" sz="1000" b="0" i="0" u="sng" strike="noStrike" kern="0" cap="none" spc="0" normalizeH="0" baseline="0" dirty="0" smtClean="0">
                <a:ln>
                  <a:noFill/>
                </a:ln>
                <a:solidFill>
                  <a:schemeClr val="tx1"/>
                </a:solidFill>
                <a:effectLst/>
                <a:uLnTx/>
                <a:uFillTx/>
                <a:latin typeface="+mn-lt"/>
                <a:ea typeface="+mn-ea"/>
                <a:cs typeface="+mn-cs"/>
              </a:rPr>
              <a:t>mensuels estimés</a:t>
            </a:r>
            <a:r>
              <a:rPr kumimoji="0" lang="fr-FR" sz="1000" b="0" i="0" u="none" strike="noStrike" kern="0" cap="none" spc="0" normalizeH="0" baseline="0" dirty="0" smtClean="0">
                <a:ln>
                  <a:noFill/>
                </a:ln>
                <a:solidFill>
                  <a:schemeClr val="tx1"/>
                </a:solidFill>
                <a:effectLst/>
                <a:uLnTx/>
                <a:uFillTx/>
                <a:latin typeface="+mn-lt"/>
                <a:ea typeface="+mn-ea"/>
                <a:cs typeface="+mn-cs"/>
              </a:rPr>
              <a:t> sur base de l'IPCH</a:t>
            </a:r>
            <a:r>
              <a:rPr kumimoji="0" lang="fr-FR" sz="1000" b="0" i="0" u="none" strike="noStrike" kern="0" cap="none" spc="0" normalizeH="0" baseline="30000" dirty="0" smtClean="0">
                <a:ln>
                  <a:noFill/>
                </a:ln>
                <a:solidFill>
                  <a:schemeClr val="tx1"/>
                </a:solidFill>
                <a:effectLst/>
                <a:uLnTx/>
                <a:uFillTx/>
                <a:latin typeface="+mn-lt"/>
                <a:ea typeface="+mn-ea"/>
                <a:cs typeface="+mn-cs"/>
              </a:rPr>
              <a:t>2</a:t>
            </a:r>
          </a:p>
        </p:txBody>
      </p:sp>
      <p:graphicFrame>
        <p:nvGraphicFramePr>
          <p:cNvPr id="32" name="Group 153"/>
          <p:cNvGraphicFramePr>
            <a:graphicFrameLocks noGrp="1"/>
          </p:cNvGraphicFramePr>
          <p:nvPr/>
        </p:nvGraphicFramePr>
        <p:xfrm>
          <a:off x="235016" y="5955937"/>
          <a:ext cx="8673968" cy="570240"/>
        </p:xfrm>
        <a:graphic>
          <a:graphicData uri="http://schemas.openxmlformats.org/drawingml/2006/table">
            <a:tbl>
              <a:tblPr/>
              <a:tblGrid>
                <a:gridCol w="8673968"/>
              </a:tblGrid>
              <a:tr h="23812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Source: CE.</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30000" dirty="0" smtClean="0">
                          <a:ln>
                            <a:noFill/>
                          </a:ln>
                          <a:solidFill>
                            <a:schemeClr val="tx1"/>
                          </a:solidFill>
                          <a:effectLst/>
                          <a:latin typeface="Arial" charset="0"/>
                        </a:rPr>
                        <a:t>1</a:t>
                      </a:r>
                      <a:r>
                        <a:rPr kumimoji="0" lang="fr-BE" sz="800" b="0" i="0" u="none" strike="noStrike" cap="none" normalizeH="0" baseline="0" dirty="0" smtClean="0">
                          <a:ln>
                            <a:noFill/>
                          </a:ln>
                          <a:solidFill>
                            <a:schemeClr val="tx1"/>
                          </a:solidFill>
                          <a:effectLst/>
                          <a:latin typeface="Arial" charset="0"/>
                        </a:rPr>
                        <a:t>	Pour les trois pays voisins, les niveaux de prix pour 2011 ont été estimés à partir des niveaux atteints en 2010 et les variations des prix entre 2011 </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   et 2010 selon l'IPCH.</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30000" dirty="0" smtClean="0">
                          <a:ln>
                            <a:noFill/>
                          </a:ln>
                          <a:solidFill>
                            <a:schemeClr val="tx1"/>
                          </a:solidFill>
                          <a:effectLst/>
                          <a:latin typeface="Arial" charset="0"/>
                        </a:rPr>
                        <a:t>2</a:t>
                      </a:r>
                      <a:r>
                        <a:rPr kumimoji="0" lang="fr-BE" sz="800" b="0" i="0" u="none" strike="noStrike" cap="none" normalizeH="0" baseline="0" dirty="0" smtClean="0">
                          <a:ln>
                            <a:noFill/>
                          </a:ln>
                          <a:solidFill>
                            <a:schemeClr val="tx1"/>
                          </a:solidFill>
                          <a:effectLst/>
                          <a:latin typeface="Arial" charset="0"/>
                        </a:rPr>
                        <a:t> 	Estimés sur base de la moyenne des prix en niveaux selon les "statistiques de l'énergie" pour la période 1996-2006, c.-à-d. la période non touchée par les </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	changements méthodologiques.</a:t>
                      </a:r>
                      <a:endParaRPr kumimoji="0" lang="fr-BE" sz="800" b="0" i="0" u="none" strike="noStrike" cap="none" normalizeH="0" baseline="30000" dirty="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71438"/>
            <a:ext cx="8420099" cy="373062"/>
          </a:xfrm>
        </p:spPr>
        <p:txBody>
          <a:bodyPr/>
          <a:lstStyle/>
          <a:p>
            <a:r>
              <a:rPr lang="fr-FR" dirty="0" smtClean="0"/>
              <a:t>Une formation des prix correcte pour les produits énergétiques est une priorité politique absolue ...</a:t>
            </a:r>
            <a:endParaRPr lang="fr-FR" dirty="0"/>
          </a:p>
        </p:txBody>
      </p:sp>
      <p:sp>
        <p:nvSpPr>
          <p:cNvPr id="3" name="Tijdelijke aanduiding voor tekst 2"/>
          <p:cNvSpPr>
            <a:spLocks noGrp="1"/>
          </p:cNvSpPr>
          <p:nvPr>
            <p:ph type="body" sz="quarter" idx="11"/>
          </p:nvPr>
        </p:nvSpPr>
        <p:spPr>
          <a:xfrm>
            <a:off x="142875" y="1060297"/>
            <a:ext cx="8801100" cy="5302404"/>
          </a:xfrm>
        </p:spPr>
        <p:txBody>
          <a:bodyPr/>
          <a:lstStyle/>
          <a:p>
            <a:pPr marL="358775" lvl="1" indent="-358775">
              <a:lnSpc>
                <a:spcPct val="100000"/>
              </a:lnSpc>
              <a:spcAft>
                <a:spcPts val="600"/>
              </a:spcAft>
              <a:buFont typeface="Webdings" pitchFamily="18" charset="2"/>
              <a:buChar char="4"/>
            </a:pPr>
            <a:r>
              <a:rPr lang="fr-FR" sz="1800" dirty="0" smtClean="0">
                <a:solidFill>
                  <a:schemeClr val="tx1"/>
                </a:solidFill>
              </a:rPr>
              <a:t>Améliorer le degré de concurrence sur les marchés du gaz et de l'électricité.</a:t>
            </a:r>
          </a:p>
          <a:p>
            <a:pPr marL="712787" lvl="2" indent="-358775">
              <a:lnSpc>
                <a:spcPct val="100000"/>
              </a:lnSpc>
              <a:buFont typeface="Webdings" pitchFamily="18" charset="2"/>
              <a:buChar char="4"/>
            </a:pPr>
            <a:r>
              <a:rPr lang="fr-FR" dirty="0" smtClean="0">
                <a:solidFill>
                  <a:schemeClr val="tx1"/>
                </a:solidFill>
              </a:rPr>
              <a:t>taxe sur la rente nucléaire ou acheteur centralisé de la production des centrales nucléaires amorties</a:t>
            </a:r>
            <a:br>
              <a:rPr lang="fr-FR" dirty="0" smtClean="0">
                <a:solidFill>
                  <a:schemeClr val="tx1"/>
                </a:solidFill>
              </a:rPr>
            </a:br>
            <a:endParaRPr lang="fr-FR" dirty="0" smtClean="0">
              <a:solidFill>
                <a:schemeClr val="tx1"/>
              </a:solidFill>
            </a:endParaRPr>
          </a:p>
          <a:p>
            <a:pPr marL="712787" lvl="2" indent="-358775">
              <a:lnSpc>
                <a:spcPct val="100000"/>
              </a:lnSpc>
              <a:buFont typeface="Webdings" pitchFamily="18" charset="2"/>
              <a:buChar char="4"/>
            </a:pPr>
            <a:r>
              <a:rPr lang="fr-FR" dirty="0" smtClean="0">
                <a:solidFill>
                  <a:schemeClr val="tx1"/>
                </a:solidFill>
              </a:rPr>
              <a:t>changement facile de fournisseur</a:t>
            </a:r>
          </a:p>
          <a:p>
            <a:pPr marL="712787" lvl="2" indent="-358775">
              <a:lnSpc>
                <a:spcPct val="100000"/>
              </a:lnSpc>
              <a:buNone/>
            </a:pPr>
            <a:endParaRPr lang="fr-FR" sz="1800" dirty="0" smtClean="0"/>
          </a:p>
          <a:p>
            <a:pPr marL="358775" lvl="1" indent="-358775">
              <a:lnSpc>
                <a:spcPct val="100000"/>
              </a:lnSpc>
              <a:buFont typeface="Webdings" pitchFamily="18" charset="2"/>
              <a:buChar char="4"/>
            </a:pPr>
            <a:r>
              <a:rPr lang="fr-FR" sz="1800" dirty="0" smtClean="0">
                <a:solidFill>
                  <a:schemeClr val="tx1"/>
                </a:solidFill>
              </a:rPr>
              <a:t>Rôle plus important du régulateur (CREG) et du Conseil de la concurrence</a:t>
            </a:r>
            <a:r>
              <a:rPr lang="fr-FR" sz="1800" dirty="0" smtClean="0"/>
              <a:t/>
            </a:r>
            <a:br>
              <a:rPr lang="fr-FR" sz="1800" dirty="0" smtClean="0"/>
            </a:br>
            <a:endParaRPr lang="fr-FR" sz="800" dirty="0" smtClean="0"/>
          </a:p>
          <a:p>
            <a:pPr marL="358775" lvl="1" indent="-358775">
              <a:lnSpc>
                <a:spcPct val="100000"/>
              </a:lnSpc>
              <a:buFont typeface="Webdings" pitchFamily="18" charset="2"/>
              <a:buChar char="4"/>
            </a:pPr>
            <a:r>
              <a:rPr lang="fr-FR" sz="1800" dirty="0" smtClean="0">
                <a:solidFill>
                  <a:schemeClr val="tx1"/>
                </a:solidFill>
              </a:rPr>
              <a:t>Loi du 8 janvier 2012 (troisième paquet énergie): instaure un contrôle a priori des changements de tarifs (inspiré des Pays-Bas)</a:t>
            </a:r>
          </a:p>
          <a:p>
            <a:pPr marL="358775" lvl="1" indent="-358775">
              <a:lnSpc>
                <a:spcPct val="100000"/>
              </a:lnSpc>
              <a:buNone/>
            </a:pPr>
            <a:endParaRPr lang="fr-FR" sz="800" dirty="0" smtClean="0"/>
          </a:p>
          <a:p>
            <a:pPr marL="712787" lvl="2" indent="-358775">
              <a:lnSpc>
                <a:spcPct val="100000"/>
              </a:lnSpc>
              <a:buFont typeface="Webdings" pitchFamily="18" charset="2"/>
              <a:buChar char="4"/>
            </a:pPr>
            <a:r>
              <a:rPr lang="fr-FR" dirty="0" smtClean="0"/>
              <a:t>Prévoit notamment des adaptations de prix moins fréquentes (quatre fois par an)</a:t>
            </a:r>
            <a:br>
              <a:rPr lang="fr-FR" dirty="0" smtClean="0"/>
            </a:br>
            <a:r>
              <a:rPr lang="fr-FR" dirty="0" smtClean="0"/>
              <a:t>... mais l'automatisme reste autorisé</a:t>
            </a:r>
          </a:p>
          <a:p>
            <a:pPr marL="358775" lvl="1" indent="-358775">
              <a:lnSpc>
                <a:spcPct val="100000"/>
              </a:lnSpc>
              <a:buFont typeface="Webdings" pitchFamily="18" charset="2"/>
              <a:buChar char="4"/>
            </a:pPr>
            <a:endParaRPr lang="fr-FR" sz="800" dirty="0" smtClean="0"/>
          </a:p>
          <a:p>
            <a:pPr marL="712787" lvl="2" indent="-358775">
              <a:lnSpc>
                <a:spcPct val="100000"/>
              </a:lnSpc>
              <a:buFont typeface="Webdings" pitchFamily="18" charset="2"/>
              <a:buChar char="4"/>
            </a:pPr>
            <a:r>
              <a:rPr lang="fr-FR" dirty="0" smtClean="0"/>
              <a:t>Gel des prix: solution provisoire</a:t>
            </a:r>
          </a:p>
          <a:p>
            <a:pPr marL="712787" lvl="2" indent="-358775">
              <a:lnSpc>
                <a:spcPct val="100000"/>
              </a:lnSpc>
              <a:buNone/>
            </a:pPr>
            <a:r>
              <a:rPr lang="fr-FR" dirty="0" smtClean="0"/>
              <a:t>	=&gt; doit permettre la définition précise des paramètres d'indexation admis (CREG)</a:t>
            </a:r>
          </a:p>
          <a:p>
            <a:pPr marL="712787" lvl="2" indent="-358775">
              <a:lnSpc>
                <a:spcPct val="100000"/>
              </a:lnSpc>
              <a:buNone/>
            </a:pPr>
            <a:r>
              <a:rPr lang="fr-FR" dirty="0" smtClean="0"/>
              <a:t>	</a:t>
            </a:r>
          </a:p>
          <a:p>
            <a:pPr marL="358775" lvl="1" indent="-358775">
              <a:lnSpc>
                <a:spcPct val="100000"/>
              </a:lnSpc>
              <a:buFont typeface="Webdings" pitchFamily="18" charset="2"/>
              <a:buChar char="4"/>
            </a:pPr>
            <a:r>
              <a:rPr lang="fr-FR" sz="1800" dirty="0" smtClean="0">
                <a:solidFill>
                  <a:schemeClr val="tx1"/>
                </a:solidFill>
              </a:rPr>
              <a:t>Autres mesures en cours d'élaboration: </a:t>
            </a:r>
          </a:p>
          <a:p>
            <a:pPr marL="712787" lvl="2" indent="-358775">
              <a:lnSpc>
                <a:spcPct val="100000"/>
              </a:lnSpc>
              <a:buFont typeface="Arial" pitchFamily="34" charset="0"/>
              <a:buChar char="►"/>
            </a:pPr>
            <a:r>
              <a:rPr lang="fr-FR" dirty="0" smtClean="0"/>
              <a:t>Baisse de la cotisation fédérale</a:t>
            </a:r>
          </a:p>
          <a:p>
            <a:pPr marL="712787" lvl="2" indent="-358775">
              <a:lnSpc>
                <a:spcPct val="100000"/>
              </a:lnSpc>
              <a:buNone/>
            </a:pPr>
            <a:endParaRPr lang="fr-FR" sz="800" dirty="0" smtClean="0"/>
          </a:p>
          <a:p>
            <a:pPr>
              <a:lnSpc>
                <a:spcPct val="100000"/>
              </a:lnSpc>
              <a:buSzPts val="2400"/>
              <a:buFont typeface="Webdings"/>
              <a:buChar char="4"/>
            </a:pPr>
            <a:r>
              <a:rPr lang="fr-FR" dirty="0" smtClean="0"/>
              <a:t>Tarifs de transport et de distribution, y compris les obligations de service public: rôle plus important des régulateurs compétents (CREG, VREG, </a:t>
            </a:r>
            <a:r>
              <a:rPr lang="fr-FR" dirty="0" err="1" smtClean="0"/>
              <a:t>CWaPE</a:t>
            </a:r>
            <a:r>
              <a:rPr lang="fr-FR" dirty="0" smtClean="0"/>
              <a:t>, BRUGEL).</a:t>
            </a:r>
            <a:endParaRPr lang="fr-FR" dirty="0"/>
          </a:p>
        </p:txBody>
      </p:sp>
      <p:sp>
        <p:nvSpPr>
          <p:cNvPr id="4" name="Tijdelijke aanduiding voor dianummer 3"/>
          <p:cNvSpPr>
            <a:spLocks noGrp="1"/>
          </p:cNvSpPr>
          <p:nvPr>
            <p:ph type="sldNum" sz="quarter" idx="12"/>
          </p:nvPr>
        </p:nvSpPr>
        <p:spPr/>
        <p:txBody>
          <a:bodyPr/>
          <a:lstStyle/>
          <a:p>
            <a:pPr>
              <a:defRPr/>
            </a:pPr>
            <a:fld id="{FA010CF7-96A6-4C4E-87D2-E52C45C5BC1F}" type="slidenum">
              <a:rPr lang="fr-FR" smtClean="0"/>
              <a:pPr>
                <a:defRPr/>
              </a:pPr>
              <a:t>49</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1169" y="2601308"/>
            <a:ext cx="8830560" cy="818548"/>
          </a:xfrm>
        </p:spPr>
        <p:txBody>
          <a:bodyPr/>
          <a:lstStyle/>
          <a:p>
            <a:r>
              <a:rPr lang="fr-BE" dirty="0" smtClean="0"/>
              <a:t>La problématique de l'indexation dans le débat plus large sur la compétitivité</a:t>
            </a:r>
          </a:p>
          <a:p>
            <a:endParaRPr lang="fr-FR" dirty="0" smtClean="0"/>
          </a:p>
          <a:p>
            <a:pPr lvl="1">
              <a:buNone/>
            </a:pPr>
            <a:endParaRPr lang="fr-FR" dirty="0" smtClean="0"/>
          </a:p>
          <a:p>
            <a:endParaRPr lang="fr-FR" dirty="0" smtClean="0"/>
          </a:p>
          <a:p>
            <a:pPr>
              <a:buNone/>
            </a:pPr>
            <a:endParaRPr lang="fr-FR" dirty="0" smtClean="0"/>
          </a:p>
          <a:p>
            <a:pPr lvl="1"/>
            <a:endParaRPr lang="fr-FR" dirty="0" smtClean="0"/>
          </a:p>
          <a:p>
            <a:pPr>
              <a:buNone/>
            </a:pPr>
            <a:endParaRPr lang="fr-FR" dirty="0" smtClean="0"/>
          </a:p>
          <a:p>
            <a:pPr>
              <a:buNone/>
            </a:pPr>
            <a:endParaRPr lang="fr-FR"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5</a:t>
            </a:fld>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71438"/>
            <a:ext cx="8420099" cy="373062"/>
          </a:xfrm>
        </p:spPr>
        <p:txBody>
          <a:bodyPr/>
          <a:lstStyle/>
          <a:p>
            <a:r>
              <a:rPr lang="fr-FR" dirty="0" smtClean="0"/>
              <a:t>... mais le débat sur l'indexation n'est pas superflu</a:t>
            </a:r>
            <a:endParaRPr lang="fr-FR" dirty="0"/>
          </a:p>
        </p:txBody>
      </p:sp>
      <p:sp>
        <p:nvSpPr>
          <p:cNvPr id="3" name="Tijdelijke aanduiding voor tekst 2"/>
          <p:cNvSpPr>
            <a:spLocks noGrp="1"/>
          </p:cNvSpPr>
          <p:nvPr>
            <p:ph type="body" sz="quarter" idx="11"/>
          </p:nvPr>
        </p:nvSpPr>
        <p:spPr>
          <a:xfrm>
            <a:off x="482146" y="494620"/>
            <a:ext cx="8033203" cy="4701948"/>
          </a:xfrm>
        </p:spPr>
        <p:txBody>
          <a:bodyPr/>
          <a:lstStyle/>
          <a:p>
            <a:pPr lvl="1">
              <a:buNone/>
            </a:pPr>
            <a:endParaRPr lang="fr-FR" dirty="0" smtClean="0"/>
          </a:p>
          <a:p>
            <a:r>
              <a:rPr lang="fr-FR" dirty="0" smtClean="0"/>
              <a:t>Le débat sur l'indexation reste pertinent</a:t>
            </a:r>
          </a:p>
          <a:p>
            <a:pPr lvl="1"/>
            <a:r>
              <a:rPr lang="fr-FR" dirty="0" smtClean="0"/>
              <a:t>Seule une partie des effets de premier tour est problématique</a:t>
            </a:r>
          </a:p>
          <a:p>
            <a:pPr lvl="2"/>
            <a:r>
              <a:rPr lang="fr-FR" dirty="0" smtClean="0"/>
              <a:t>ce n'est pas le cas pour les prix du mazout</a:t>
            </a:r>
          </a:p>
          <a:p>
            <a:pPr lvl="2"/>
            <a:r>
              <a:rPr lang="fr-FR" dirty="0" smtClean="0"/>
              <a:t>la transmission s'est également accrue dans les pays voisins</a:t>
            </a:r>
          </a:p>
          <a:p>
            <a:pPr lvl="2">
              <a:spcAft>
                <a:spcPts val="600"/>
              </a:spcAft>
            </a:pPr>
            <a:r>
              <a:rPr lang="fr-FR" dirty="0" smtClean="0"/>
              <a:t>la pondération plus élevée et la faiblesse des accises amplifient les effets en Belgique</a:t>
            </a:r>
          </a:p>
          <a:p>
            <a:pPr lvl="1">
              <a:lnSpc>
                <a:spcPct val="100000"/>
              </a:lnSpc>
              <a:spcAft>
                <a:spcPts val="1800"/>
              </a:spcAft>
            </a:pPr>
            <a:r>
              <a:rPr lang="fr-FR" dirty="0" smtClean="0"/>
              <a:t>L'indexation peut aussi être problématique pour ce qui est d'autres chocs d'offre (chocs de productivité, fiscalité indirecte, ...)</a:t>
            </a:r>
          </a:p>
          <a:p>
            <a:r>
              <a:rPr lang="fr-FR" dirty="0" smtClean="0"/>
              <a:t>Interactions entre la formation des prix des produits énergétiques et l'indexation</a:t>
            </a:r>
          </a:p>
          <a:p>
            <a:pPr lvl="1"/>
            <a:r>
              <a:rPr lang="fr-FR" dirty="0" smtClean="0"/>
              <a:t>L'indexation modère quelque peu les incitations par les prix, d'où</a:t>
            </a:r>
          </a:p>
          <a:p>
            <a:pPr lvl="2"/>
            <a:r>
              <a:rPr lang="fr-FR" dirty="0" smtClean="0"/>
              <a:t>répercussion sur le consommateur plus aisée</a:t>
            </a:r>
          </a:p>
          <a:p>
            <a:pPr lvl="2">
              <a:spcAft>
                <a:spcPts val="400"/>
              </a:spcAft>
            </a:pPr>
            <a:r>
              <a:rPr lang="fr-FR" dirty="0" smtClean="0"/>
              <a:t>stimulation moindre des économies d'énergie</a:t>
            </a:r>
          </a:p>
          <a:p>
            <a:pPr lvl="1">
              <a:lnSpc>
                <a:spcPct val="100000"/>
              </a:lnSpc>
            </a:pPr>
            <a:r>
              <a:rPr lang="fr-FR" dirty="0" smtClean="0"/>
              <a:t>Une meilleure formation des prix accroît le pouvoir d'achat ... s'il n'y a pas d'indexation</a:t>
            </a:r>
            <a:endParaRPr lang="fr-FR" dirty="0"/>
          </a:p>
        </p:txBody>
      </p:sp>
      <p:sp>
        <p:nvSpPr>
          <p:cNvPr id="4" name="Tijdelijke aanduiding voor dianummer 3"/>
          <p:cNvSpPr>
            <a:spLocks noGrp="1"/>
          </p:cNvSpPr>
          <p:nvPr>
            <p:ph type="sldNum" sz="quarter" idx="12"/>
          </p:nvPr>
        </p:nvSpPr>
        <p:spPr/>
        <p:txBody>
          <a:bodyPr/>
          <a:lstStyle/>
          <a:p>
            <a:pPr>
              <a:defRPr/>
            </a:pPr>
            <a:fld id="{FA010CF7-96A6-4C4E-87D2-E52C45C5BC1F}" type="slidenum">
              <a:rPr lang="fr-FR" smtClean="0"/>
              <a:pPr>
                <a:defRPr/>
              </a:pPr>
              <a:t>50</a:t>
            </a:fld>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6499" y="1961228"/>
            <a:ext cx="8757501" cy="2482756"/>
          </a:xfrm>
        </p:spPr>
        <p:txBody>
          <a:bodyPr/>
          <a:lstStyle/>
          <a:p>
            <a:pPr lvl="1">
              <a:buNone/>
            </a:pPr>
            <a:endParaRPr lang="fr-FR" dirty="0" smtClean="0"/>
          </a:p>
          <a:p>
            <a:r>
              <a:rPr lang="fr-FR" dirty="0" smtClean="0"/>
              <a:t>Indexation en Belgique</a:t>
            </a:r>
          </a:p>
          <a:p>
            <a:pPr lvl="1"/>
            <a:r>
              <a:rPr lang="fr-FR" dirty="0" smtClean="0"/>
              <a:t>Fonctionnement du mécanisme d'indexation des salaires et incidences sur la dynamique des coûts salariaux et la position concurrentielle vis-à-vis des trois pays voisins</a:t>
            </a:r>
          </a:p>
          <a:p>
            <a:pPr lvl="1"/>
            <a:r>
              <a:rPr lang="fr-FR" dirty="0" smtClean="0"/>
              <a:t>Implications de l'indexation des prix sur la dynamique de l'inflation</a:t>
            </a:r>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51</a:t>
            </a:fld>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p>
            <a:fld id="{35007A90-E4BF-4C67-8EE3-017EC9035BCB}" type="slidenum">
              <a:rPr lang="fr-FR" smtClean="0">
                <a:latin typeface="Arial" pitchFamily="34" charset="0"/>
              </a:rPr>
              <a:pPr/>
              <a:t>52</a:t>
            </a:fld>
            <a:endParaRPr lang="fr-FR" dirty="0" smtClean="0">
              <a:latin typeface="Arial" pitchFamily="34" charset="0"/>
            </a:endParaRPr>
          </a:p>
        </p:txBody>
      </p:sp>
      <p:sp>
        <p:nvSpPr>
          <p:cNvPr id="10243" name="Espace réservé du numéro de diapositive 3"/>
          <p:cNvSpPr txBox="1">
            <a:spLocks noGrp="1"/>
          </p:cNvSpPr>
          <p:nvPr/>
        </p:nvSpPr>
        <p:spPr bwMode="auto">
          <a:xfrm>
            <a:off x="254000" y="6594475"/>
            <a:ext cx="801688" cy="263525"/>
          </a:xfrm>
          <a:prstGeom prst="rect">
            <a:avLst/>
          </a:prstGeom>
          <a:noFill/>
          <a:ln w="9525">
            <a:noFill/>
            <a:miter lim="800000"/>
            <a:headEnd/>
            <a:tailEnd/>
          </a:ln>
        </p:spPr>
        <p:txBody>
          <a:bodyPr/>
          <a:lstStyle/>
          <a:p>
            <a:pPr algn="ctr"/>
            <a:fld id="{7EE4D3AF-403E-4C08-B4C1-8C4430C42C2E}" type="slidenum">
              <a:rPr lang="fr-FR" sz="1200" b="1" smtClean="0">
                <a:solidFill>
                  <a:srgbClr val="4D4D4D"/>
                </a:solidFill>
              </a:rPr>
              <a:pPr algn="ctr"/>
              <a:t>52</a:t>
            </a:fld>
            <a:endParaRPr lang="fr-FR" sz="1200" b="1" dirty="0">
              <a:solidFill>
                <a:srgbClr val="4D4D4D"/>
              </a:solidFill>
            </a:endParaRPr>
          </a:p>
        </p:txBody>
      </p:sp>
      <p:sp>
        <p:nvSpPr>
          <p:cNvPr id="10244" name="Rectangle 2"/>
          <p:cNvSpPr>
            <a:spLocks noGrp="1" noChangeArrowheads="1"/>
          </p:cNvSpPr>
          <p:nvPr>
            <p:ph type="title" idx="4294967295"/>
          </p:nvPr>
        </p:nvSpPr>
        <p:spPr>
          <a:xfrm>
            <a:off x="612697" y="301664"/>
            <a:ext cx="8078788" cy="373062"/>
          </a:xfrm>
        </p:spPr>
        <p:txBody>
          <a:bodyPr/>
          <a:lstStyle/>
          <a:p>
            <a:pPr eaLnBrk="1" hangingPunct="1"/>
            <a:r>
              <a:rPr lang="fr-FR" dirty="0" smtClean="0"/>
              <a:t>L'indexation et la loi de 1996</a:t>
            </a:r>
          </a:p>
        </p:txBody>
      </p:sp>
      <p:sp>
        <p:nvSpPr>
          <p:cNvPr id="10245" name="Rectangle 3"/>
          <p:cNvSpPr>
            <a:spLocks noGrp="1" noChangeArrowheads="1"/>
          </p:cNvSpPr>
          <p:nvPr>
            <p:ph type="body" idx="4294967295"/>
          </p:nvPr>
        </p:nvSpPr>
        <p:spPr>
          <a:xfrm>
            <a:off x="654012" y="1505454"/>
            <a:ext cx="8089900" cy="4746625"/>
          </a:xfrm>
          <a:prstGeom prst="rect">
            <a:avLst/>
          </a:prstGeom>
        </p:spPr>
        <p:txBody>
          <a:bodyPr/>
          <a:lstStyle/>
          <a:p>
            <a:pPr eaLnBrk="1" hangingPunct="1">
              <a:spcBef>
                <a:spcPct val="80000"/>
              </a:spcBef>
              <a:buFont typeface="Arial" pitchFamily="34" charset="0"/>
              <a:buChar char="►"/>
            </a:pPr>
            <a:r>
              <a:rPr lang="fr-FR" dirty="0" smtClean="0">
                <a:cs typeface="Arial" pitchFamily="34" charset="0"/>
              </a:rPr>
              <a:t>La loi de 1996 garantit l'indexation des salaires et les augmentations barémiques</a:t>
            </a:r>
          </a:p>
          <a:p>
            <a:pPr eaLnBrk="1" hangingPunct="1">
              <a:spcBef>
                <a:spcPct val="80000"/>
              </a:spcBef>
              <a:buFont typeface="Arial" pitchFamily="34" charset="0"/>
              <a:buChar char="►"/>
            </a:pPr>
            <a:endParaRPr lang="fr-FR" sz="1600" dirty="0" smtClean="0">
              <a:cs typeface="Arial" pitchFamily="34" charset="0"/>
            </a:endParaRPr>
          </a:p>
          <a:p>
            <a:pPr eaLnBrk="1" hangingPunct="1">
              <a:spcBef>
                <a:spcPct val="80000"/>
              </a:spcBef>
              <a:buFont typeface="Arial" pitchFamily="34" charset="0"/>
              <a:buChar char="►"/>
            </a:pPr>
            <a:r>
              <a:rPr lang="fr-FR" dirty="0" smtClean="0">
                <a:cs typeface="Arial" pitchFamily="34" charset="0"/>
              </a:rPr>
              <a:t>Les modalités de l'indexation sont fixées au sein des commissions paritaires au niveau sectoriel</a:t>
            </a:r>
          </a:p>
          <a:p>
            <a:pPr marL="742950" lvl="1" indent="-285750" eaLnBrk="1" hangingPunct="1">
              <a:buFont typeface="Arial" pitchFamily="34" charset="0"/>
              <a:buChar char="●"/>
            </a:pPr>
            <a:r>
              <a:rPr lang="fr-FR" dirty="0" smtClean="0">
                <a:cs typeface="Arial" pitchFamily="34" charset="0"/>
              </a:rPr>
              <a:t>toujours sur la base de la </a:t>
            </a:r>
            <a:r>
              <a:rPr lang="fr-FR" dirty="0" smtClean="0"/>
              <a:t>moyenne mobile sur quatre mois de l'indice-santé</a:t>
            </a:r>
            <a:endParaRPr lang="fr-FR" dirty="0" smtClean="0">
              <a:cs typeface="Arial" pitchFamily="34" charset="0"/>
            </a:endParaRPr>
          </a:p>
          <a:p>
            <a:pPr marL="742950" lvl="1" indent="-285750" eaLnBrk="1" hangingPunct="1">
              <a:buFont typeface="Arial" pitchFamily="34" charset="0"/>
              <a:buChar char="●"/>
            </a:pPr>
            <a:r>
              <a:rPr lang="fr-FR" dirty="0" smtClean="0">
                <a:cs typeface="Arial" pitchFamily="34" charset="0"/>
              </a:rPr>
              <a:t>en principe symétriques, c'est-à-dire à la hausse comme à la baisse (cette dernière de façon limitée dans la pratique)</a:t>
            </a:r>
          </a:p>
          <a:p>
            <a:pPr eaLnBrk="1" hangingPunct="1">
              <a:spcBef>
                <a:spcPct val="80000"/>
              </a:spcBef>
              <a:buFont typeface="Arial" pitchFamily="34" charset="0"/>
              <a:buChar char="►"/>
            </a:pPr>
            <a:endParaRPr lang="fr-FR" dirty="0" smtClean="0">
              <a:cs typeface="Arial" pitchFamily="34" charset="0"/>
            </a:endParaRPr>
          </a:p>
          <a:p>
            <a:pPr eaLnBrk="1" hangingPunct="1">
              <a:spcBef>
                <a:spcPct val="80000"/>
              </a:spcBef>
              <a:buFont typeface="Arial" pitchFamily="34" charset="0"/>
              <a:buChar char="►"/>
            </a:pPr>
            <a:r>
              <a:rPr lang="fr-FR" dirty="0" smtClean="0">
                <a:cs typeface="Arial" pitchFamily="34" charset="0"/>
              </a:rPr>
              <a:t>2007-2008: les clauses </a:t>
            </a:r>
            <a:r>
              <a:rPr lang="fr-FR" i="1" dirty="0" smtClean="0">
                <a:cs typeface="Arial" pitchFamily="34" charset="0"/>
              </a:rPr>
              <a:t>all-in</a:t>
            </a:r>
            <a:r>
              <a:rPr lang="fr-FR" dirty="0" smtClean="0">
                <a:cs typeface="Arial" pitchFamily="34" charset="0"/>
              </a:rPr>
              <a:t> concernent 25 % des travailleurs</a:t>
            </a:r>
            <a:endParaRPr lang="fr-FR"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fr-FR" dirty="0" smtClean="0"/>
              <a:t>Indexation des salaires dans le secteur privé:</a:t>
            </a:r>
            <a:br>
              <a:rPr lang="fr-FR" dirty="0" smtClean="0"/>
            </a:br>
            <a:r>
              <a:rPr lang="fr-FR" dirty="0" smtClean="0"/>
              <a:t>large éventail de méthodes</a:t>
            </a:r>
          </a:p>
        </p:txBody>
      </p:sp>
      <p:graphicFrame>
        <p:nvGraphicFramePr>
          <p:cNvPr id="7" name="Table Placeholder 6"/>
          <p:cNvGraphicFramePr>
            <a:graphicFrameLocks noGrp="1"/>
          </p:cNvGraphicFramePr>
          <p:nvPr>
            <p:ph type="tbl" sz="quarter" idx="11"/>
          </p:nvPr>
        </p:nvGraphicFramePr>
        <p:xfrm>
          <a:off x="462143" y="1139973"/>
          <a:ext cx="8021637" cy="4673709"/>
        </p:xfrm>
        <a:graphic>
          <a:graphicData uri="http://schemas.openxmlformats.org/drawingml/2006/table">
            <a:tbl>
              <a:tblPr firstRow="1" bandRow="1">
                <a:tableStyleId>{5C22544A-7EE6-4342-B048-85BDC9FD1C3A}</a:tableStyleId>
              </a:tblPr>
              <a:tblGrid>
                <a:gridCol w="3402847"/>
                <a:gridCol w="1944911"/>
                <a:gridCol w="2673879"/>
              </a:tblGrid>
              <a:tr h="1085649">
                <a:tc>
                  <a:txBody>
                    <a:bodyPr/>
                    <a:lstStyle/>
                    <a:p>
                      <a:pPr marL="36000" algn="ctr" fontAlgn="b"/>
                      <a:r>
                        <a:rPr lang="fr-FR" sz="1400" b="1" i="0" u="none" strike="noStrike" noProof="0" dirty="0" smtClean="0">
                          <a:solidFill>
                            <a:srgbClr val="000000"/>
                          </a:solidFill>
                          <a:latin typeface="Arial"/>
                        </a:rPr>
                        <a:t>Méthode</a:t>
                      </a:r>
                      <a:endParaRPr lang="fr-FR" sz="1400" b="1"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ctr" fontAlgn="b"/>
                      <a:r>
                        <a:rPr lang="fr-FR" sz="1400" b="1" i="0" u="none" strike="noStrike" noProof="0" dirty="0" smtClean="0">
                          <a:solidFill>
                            <a:srgbClr val="000000"/>
                          </a:solidFill>
                          <a:latin typeface="Arial"/>
                        </a:rPr>
                        <a:t>Nombre de commissions paritaires</a:t>
                      </a:r>
                      <a:endParaRPr lang="fr-FR" sz="1400" b="1"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ctr" fontAlgn="b"/>
                      <a:r>
                        <a:rPr lang="fr-FR" sz="1400" b="1" i="0" u="none" strike="noStrike" noProof="0" dirty="0" smtClean="0">
                          <a:solidFill>
                            <a:srgbClr val="000000"/>
                          </a:solidFill>
                          <a:latin typeface="Arial"/>
                        </a:rPr>
                        <a:t>Part en pourcentage</a:t>
                      </a:r>
                      <a:r>
                        <a:rPr lang="fr-FR" sz="1400" b="1" i="0" u="none" strike="noStrike" baseline="0" noProof="0" dirty="0" smtClean="0">
                          <a:solidFill>
                            <a:srgbClr val="000000"/>
                          </a:solidFill>
                          <a:latin typeface="Arial"/>
                        </a:rPr>
                        <a:t> </a:t>
                      </a:r>
                      <a:r>
                        <a:rPr lang="fr-FR" sz="1400" b="1" i="0" u="none" strike="noStrike" noProof="0" dirty="0" smtClean="0">
                          <a:solidFill>
                            <a:srgbClr val="000000"/>
                          </a:solidFill>
                          <a:latin typeface="Arial"/>
                        </a:rPr>
                        <a:t>de l'emploi total relevant des commissions paritaires</a:t>
                      </a:r>
                      <a:endParaRPr lang="fr-FR" sz="1400" b="1"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endParaRPr lang="fr-FR" sz="1400" b="0" i="0" u="none" strike="noStrike" noProof="0" dirty="0">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endParaRPr lang="fr-FR" sz="1400" b="0" i="0" u="none" strike="noStrike" noProof="0" dirty="0">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endParaRPr lang="fr-FR" sz="1400" b="0" i="0" u="none" strike="noStrike" noProof="0" dirty="0">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Dépassement de l'indice pivot</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130</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42,5</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Tous les ans</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22</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37,9</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  dont:</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endParaRPr lang="fr-FR" sz="1400" b="0" i="0" u="none" strike="noStrike" noProof="0" dirty="0">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endParaRPr lang="fr-FR" sz="1400" b="0" i="0" u="none" strike="noStrike" noProof="0" dirty="0">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     En janvier ou</a:t>
                      </a:r>
                      <a:r>
                        <a:rPr lang="fr-FR" sz="1400" b="0" i="0" u="none" strike="noStrike" baseline="0" noProof="0" dirty="0" smtClean="0">
                          <a:solidFill>
                            <a:srgbClr val="000000"/>
                          </a:solidFill>
                          <a:latin typeface="Arial"/>
                        </a:rPr>
                        <a:t> février</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13</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25,8</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Tous les six mois</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4</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3,6</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Tous les quatre mois</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1</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0,2</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Tous les trois mois</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24</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9,6</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Tous les deux mois</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9</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5,1</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Tous les mois</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4</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dirty="0" smtClean="0">
                          <a:solidFill>
                            <a:srgbClr val="000000"/>
                          </a:solidFill>
                          <a:latin typeface="Arial"/>
                        </a:rPr>
                        <a:t>	1,1</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fr-FR" sz="1400" b="0" i="0" u="none" strike="noStrike" noProof="0" dirty="0" smtClean="0">
                          <a:solidFill>
                            <a:srgbClr val="000000"/>
                          </a:solidFill>
                          <a:latin typeface="Arial"/>
                        </a:rPr>
                        <a:t>Total</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fr-FR" sz="1400" b="0" i="0" u="none" strike="noStrike" noProof="0" dirty="0" smtClean="0">
                          <a:solidFill>
                            <a:srgbClr val="000000"/>
                          </a:solidFill>
                          <a:latin typeface="Arial"/>
                        </a:rPr>
                        <a:t>	194</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fr-FR" sz="1400" b="0" i="0" u="none" strike="noStrike" noProof="0" smtClean="0">
                          <a:solidFill>
                            <a:srgbClr val="000000"/>
                          </a:solidFill>
                          <a:latin typeface="Arial"/>
                        </a:rPr>
                        <a:t>	100,0</a:t>
                      </a: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endParaRPr lang="fr-FR" sz="14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122" name="Slide Number Placeholder 3"/>
          <p:cNvSpPr>
            <a:spLocks noGrp="1"/>
          </p:cNvSpPr>
          <p:nvPr>
            <p:ph type="sldNum" sz="quarter" idx="12"/>
          </p:nvPr>
        </p:nvSpPr>
        <p:spPr>
          <a:noFill/>
        </p:spPr>
        <p:txBody>
          <a:bodyPr/>
          <a:lstStyle/>
          <a:p>
            <a:fld id="{775E68E3-F725-4C31-A3BD-EB3B406A9D91}" type="slidenum">
              <a:rPr lang="fr-FR" smtClean="0"/>
              <a:pPr/>
              <a:t>53</a:t>
            </a:fld>
            <a:endParaRPr lang="fr-FR" dirty="0" smtClean="0"/>
          </a:p>
        </p:txBody>
      </p:sp>
      <p:graphicFrame>
        <p:nvGraphicFramePr>
          <p:cNvPr id="56473" name="Group 153"/>
          <p:cNvGraphicFramePr>
            <a:graphicFrameLocks noGrp="1"/>
          </p:cNvGraphicFramePr>
          <p:nvPr/>
        </p:nvGraphicFramePr>
        <p:xfrm>
          <a:off x="473075" y="6378575"/>
          <a:ext cx="7780338" cy="161925"/>
        </p:xfrm>
        <a:graphic>
          <a:graphicData uri="http://schemas.openxmlformats.org/drawingml/2006/table">
            <a:tbl>
              <a:tblPr/>
              <a:tblGrid>
                <a:gridCol w="7780338"/>
              </a:tblGrid>
              <a:tr h="16192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0" noProof="0" dirty="0" smtClean="0">
                          <a:ln>
                            <a:noFill/>
                          </a:ln>
                          <a:solidFill>
                            <a:schemeClr val="tx1"/>
                          </a:solidFill>
                          <a:effectLst/>
                          <a:latin typeface="Arial" charset="0"/>
                        </a:rPr>
                        <a:t>Source: CCE (Rapport technique, novembre </a:t>
                      </a:r>
                      <a:r>
                        <a:rPr kumimoji="0" lang="fr-FR" sz="800" b="0" i="0" u="none" strike="noStrike" cap="none" normalizeH="0" baseline="0" noProof="0" smtClean="0">
                          <a:ln>
                            <a:noFill/>
                          </a:ln>
                          <a:solidFill>
                            <a:schemeClr val="tx1"/>
                          </a:solidFill>
                          <a:effectLst/>
                          <a:latin typeface="Arial" charset="0"/>
                        </a:rPr>
                        <a:t>2008).</a:t>
                      </a:r>
                      <a:endParaRPr kumimoji="0" lang="fr-FR" sz="800" b="0" i="0" u="none" strike="noStrike" cap="none" normalizeH="0" baseline="0" noProof="0" dirty="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184" y="71438"/>
            <a:ext cx="8598000" cy="373062"/>
          </a:xfrm>
        </p:spPr>
        <p:txBody>
          <a:bodyPr/>
          <a:lstStyle/>
          <a:p>
            <a:r>
              <a:rPr lang="fr-FR" dirty="0" smtClean="0"/>
              <a:t>Méthodes d'indexation « lentes » et « rapides »</a:t>
            </a:r>
            <a:br>
              <a:rPr lang="fr-FR" dirty="0" smtClean="0"/>
            </a:br>
            <a:r>
              <a:rPr lang="fr-FR" sz="1400" b="0" dirty="0" smtClean="0"/>
              <a:t> (indices, janvier 1995=100) </a:t>
            </a:r>
            <a:r>
              <a:rPr lang="nl-BE" noProof="0" dirty="0" smtClean="0"/>
              <a:t/>
            </a:r>
            <a:br>
              <a:rPr lang="nl-BE" noProof="0" dirty="0" smtClean="0"/>
            </a:br>
            <a:endParaRPr lang="nl-BE" noProof="0" dirty="0"/>
          </a:p>
        </p:txBody>
      </p:sp>
      <p:graphicFrame>
        <p:nvGraphicFramePr>
          <p:cNvPr id="8" name="Chart Placeholder 7"/>
          <p:cNvGraphicFramePr>
            <a:graphicFrameLocks noGrp="1"/>
          </p:cNvGraphicFramePr>
          <p:nvPr>
            <p:ph type="chart" sz="quarter" idx="11"/>
          </p:nvPr>
        </p:nvGraphicFramePr>
        <p:xfrm>
          <a:off x="677863" y="905256"/>
          <a:ext cx="8045450" cy="433425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6D6821D5-4DEE-4ED1-80F4-389325A30121}" type="slidenum">
              <a:rPr lang="nl-NL" smtClean="0"/>
              <a:pPr>
                <a:defRPr/>
              </a:pPr>
              <a:t>54</a:t>
            </a:fld>
            <a:endParaRPr lang="nl-BE"/>
          </a:p>
        </p:txBody>
      </p:sp>
      <p:sp>
        <p:nvSpPr>
          <p:cNvPr id="9" name="Text Placeholder 2"/>
          <p:cNvSpPr txBox="1">
            <a:spLocks/>
          </p:cNvSpPr>
          <p:nvPr/>
        </p:nvSpPr>
        <p:spPr>
          <a:xfrm>
            <a:off x="240039" y="4924231"/>
            <a:ext cx="8546964" cy="899340"/>
          </a:xfrm>
          <a:prstGeom prst="rect">
            <a:avLst/>
          </a:prstGeom>
        </p:spPr>
        <p:txBody>
          <a:bodyPr/>
          <a:lstStyle/>
          <a:p>
            <a:pPr marL="449263" indent="-449263" eaLnBrk="0" hangingPunct="0">
              <a:spcBef>
                <a:spcPct val="20000"/>
              </a:spcBef>
              <a:buClr>
                <a:srgbClr val="CC3300"/>
              </a:buClr>
              <a:buSzPct val="90000"/>
              <a:buFont typeface="Wingdings" pitchFamily="2" charset="2"/>
              <a:buChar char="q"/>
            </a:pPr>
            <a:r>
              <a:rPr lang="fr-FR" kern="0" dirty="0" smtClean="0"/>
              <a:t>À court terme: écarts entre les méthodes « lentes » et « rapides »</a:t>
            </a:r>
          </a:p>
          <a:p>
            <a:pPr marL="449263" indent="-449263" eaLnBrk="0" hangingPunct="0">
              <a:spcBef>
                <a:spcPct val="20000"/>
              </a:spcBef>
              <a:buClr>
                <a:srgbClr val="CC3300"/>
              </a:buClr>
              <a:buSzPct val="90000"/>
              <a:buFont typeface="Wingdings" pitchFamily="2" charset="2"/>
              <a:buChar char="q"/>
            </a:pPr>
            <a:r>
              <a:rPr lang="fr-FR" kern="0" dirty="0" smtClean="0"/>
              <a:t>L'indice pivot est « lent » en cas d'inflation modérée, mais relativement</a:t>
            </a:r>
          </a:p>
          <a:p>
            <a:pPr marL="449263" indent="-449263" eaLnBrk="0" hangingPunct="0">
              <a:spcBef>
                <a:spcPct val="20000"/>
              </a:spcBef>
              <a:buClr>
                <a:srgbClr val="CC3300"/>
              </a:buClr>
              <a:buSzPct val="90000"/>
            </a:pPr>
            <a:r>
              <a:rPr lang="fr-FR" kern="0" dirty="0" smtClean="0"/>
              <a:t>	« rapide » en cas d'inflation élevée (2008)</a:t>
            </a:r>
          </a:p>
          <a:p>
            <a:pPr marL="449263" lvl="0" indent="-449263" eaLnBrk="0" hangingPunct="0">
              <a:spcBef>
                <a:spcPct val="20000"/>
              </a:spcBef>
              <a:buClr>
                <a:srgbClr val="CC3300"/>
              </a:buClr>
              <a:buSzPct val="90000"/>
              <a:buFont typeface="Wingdings" pitchFamily="2" charset="2"/>
              <a:buChar char="q"/>
            </a:pPr>
            <a:r>
              <a:rPr lang="fr-FR" kern="0" dirty="0" smtClean="0"/>
              <a:t>À long terme: peu d'écart entre les méthodes « lentes » et « rapides »</a:t>
            </a:r>
            <a:endParaRPr kumimoji="0" lang="fr-FR" sz="1800" b="0" i="0" u="none" strike="noStrike" kern="0" cap="none" spc="0" normalizeH="0" baseline="0" dirty="0" smtClean="0">
              <a:ln>
                <a:noFill/>
              </a:ln>
              <a:solidFill>
                <a:schemeClr val="tx1"/>
              </a:solidFill>
              <a:effectLst/>
              <a:uLnTx/>
              <a:uFillTx/>
              <a:latin typeface="+mn-lt"/>
              <a:ea typeface="+mn-ea"/>
              <a:cs typeface="+mn-cs"/>
            </a:endParaRPr>
          </a:p>
        </p:txBody>
      </p:sp>
      <p:graphicFrame>
        <p:nvGraphicFramePr>
          <p:cNvPr id="10" name="Group 153"/>
          <p:cNvGraphicFramePr>
            <a:graphicFrameLocks noGrp="1"/>
          </p:cNvGraphicFramePr>
          <p:nvPr/>
        </p:nvGraphicFramePr>
        <p:xfrm>
          <a:off x="473075" y="6378575"/>
          <a:ext cx="7780338" cy="161925"/>
        </p:xfrm>
        <a:graphic>
          <a:graphicData uri="http://schemas.openxmlformats.org/drawingml/2006/table">
            <a:tbl>
              <a:tblPr/>
              <a:tblGrid>
                <a:gridCol w="7780338"/>
              </a:tblGrid>
              <a:tr h="16192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defRPr/>
                      </a:pPr>
                      <a:r>
                        <a:rPr kumimoji="0" lang="fr-FR" sz="800" b="0" i="0" u="none" strike="noStrike" cap="none" normalizeH="0" baseline="0" noProof="0" dirty="0" smtClean="0">
                          <a:ln>
                            <a:noFill/>
                          </a:ln>
                          <a:solidFill>
                            <a:schemeClr val="tx1"/>
                          </a:solidFill>
                          <a:effectLst/>
                          <a:latin typeface="Arial" charset="0"/>
                        </a:rPr>
                        <a:t>Sources: DGSIE, BNB.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595312"/>
          </a:xfrm>
        </p:spPr>
        <p:txBody>
          <a:bodyPr/>
          <a:lstStyle/>
          <a:p>
            <a:r>
              <a:rPr lang="fr-FR" dirty="0" smtClean="0"/>
              <a:t>Variation salariale due au choc d'inflation: élasticité de la rémunération horaire des employés aux indices de prix</a:t>
            </a:r>
            <a:endParaRPr lang="fr-FR" dirty="0"/>
          </a:p>
        </p:txBody>
      </p:sp>
      <p:sp>
        <p:nvSpPr>
          <p:cNvPr id="5" name="Slide Number Placeholder 4"/>
          <p:cNvSpPr>
            <a:spLocks noGrp="1"/>
          </p:cNvSpPr>
          <p:nvPr>
            <p:ph type="sldNum" sz="quarter" idx="13"/>
          </p:nvPr>
        </p:nvSpPr>
        <p:spPr/>
        <p:txBody>
          <a:bodyPr/>
          <a:lstStyle/>
          <a:p>
            <a:pPr>
              <a:defRPr/>
            </a:pPr>
            <a:fld id="{309F51D2-594A-475D-851C-BC286354863B}" type="slidenum">
              <a:rPr lang="fr-FR" smtClean="0"/>
              <a:pPr>
                <a:defRPr/>
              </a:pPr>
              <a:t>55</a:t>
            </a:fld>
            <a:endParaRPr lang="fr-FR" dirty="0"/>
          </a:p>
        </p:txBody>
      </p:sp>
      <p:sp>
        <p:nvSpPr>
          <p:cNvPr id="8" name="Text Placeholder 2"/>
          <p:cNvSpPr txBox="1">
            <a:spLocks/>
          </p:cNvSpPr>
          <p:nvPr/>
        </p:nvSpPr>
        <p:spPr>
          <a:xfrm>
            <a:off x="163824" y="5328319"/>
            <a:ext cx="8766420" cy="899340"/>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fr-FR" kern="0" dirty="0" smtClean="0">
                <a:latin typeface="+mn-lt"/>
              </a:rPr>
              <a:t>Le recours à l'indice-santé atténue l'incidence des chocs sur les prix sur la formation des salaires</a:t>
            </a:r>
          </a:p>
          <a:p>
            <a:pPr marL="449263" indent="-449263" eaLnBrk="0" hangingPunct="0">
              <a:spcBef>
                <a:spcPct val="20000"/>
              </a:spcBef>
              <a:buClr>
                <a:srgbClr val="CC3300"/>
              </a:buClr>
              <a:buSzPct val="90000"/>
              <a:buFont typeface="Wingdings" pitchFamily="2" charset="2"/>
              <a:buChar char="q"/>
            </a:pPr>
            <a:r>
              <a:rPr lang="fr-FR" kern="0" dirty="0" smtClean="0"/>
              <a:t>Indication d'une indexation informelle aux Pays-Bas, </a:t>
            </a:r>
            <a:r>
              <a:rPr lang="fr-FR" kern="0" smtClean="0"/>
              <a:t>quasi inexistante</a:t>
            </a:r>
            <a:br>
              <a:rPr lang="fr-FR" kern="0" smtClean="0"/>
            </a:br>
            <a:r>
              <a:rPr lang="fr-FR" kern="0" smtClean="0"/>
              <a:t>en </a:t>
            </a:r>
            <a:r>
              <a:rPr lang="fr-FR" kern="0" dirty="0" smtClean="0"/>
              <a:t>France et inexistante en Allemagne</a:t>
            </a:r>
            <a:endParaRPr kumimoji="0" lang="fr-FR" sz="1800" b="0" i="0" u="none" strike="noStrike" kern="0" cap="none" spc="0" normalizeH="0" baseline="0" dirty="0" smtClean="0">
              <a:ln>
                <a:noFill/>
              </a:ln>
              <a:solidFill>
                <a:schemeClr val="tx1"/>
              </a:solidFill>
              <a:effectLst/>
              <a:uLnTx/>
              <a:uFillTx/>
              <a:latin typeface="+mn-lt"/>
              <a:ea typeface="+mn-ea"/>
              <a:cs typeface="+mn-cs"/>
            </a:endParaRPr>
          </a:p>
        </p:txBody>
      </p:sp>
      <p:cxnSp>
        <p:nvCxnSpPr>
          <p:cNvPr id="11" name="Straight Arrow Connector 10"/>
          <p:cNvCxnSpPr/>
          <p:nvPr/>
        </p:nvCxnSpPr>
        <p:spPr>
          <a:xfrm>
            <a:off x="3256691" y="2197567"/>
            <a:ext cx="0" cy="36576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Chart Placeholder 11"/>
          <p:cNvGraphicFramePr>
            <a:graphicFrameLocks noGrp="1"/>
          </p:cNvGraphicFramePr>
          <p:nvPr>
            <p:ph type="chart" sz="quarter" idx="11"/>
          </p:nvPr>
        </p:nvGraphicFramePr>
        <p:xfrm>
          <a:off x="821987" y="809862"/>
          <a:ext cx="3852863" cy="424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2"/>
          <p:cNvGraphicFramePr>
            <a:graphicFrameLocks noGrp="1"/>
          </p:cNvGraphicFramePr>
          <p:nvPr>
            <p:ph type="chart" sz="quarter" idx="12"/>
          </p:nvPr>
        </p:nvGraphicFramePr>
        <p:xfrm>
          <a:off x="4956175" y="769938"/>
          <a:ext cx="3852863" cy="424021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fr-FR" dirty="0" smtClean="0"/>
              <a:t>Coût salarial en Belgique et dans les pays voisins</a:t>
            </a:r>
            <a:r>
              <a:rPr lang="fr-FR" sz="1400" b="0" dirty="0" smtClean="0"/>
              <a:t> </a:t>
            </a:r>
            <a:br>
              <a:rPr lang="fr-FR" sz="1400" b="0" dirty="0" smtClean="0"/>
            </a:br>
            <a:r>
              <a:rPr lang="fr-FR" sz="1400" b="0" dirty="0" smtClean="0"/>
              <a:t>(données trimestrielles désaisonnalisées)</a:t>
            </a:r>
            <a:br>
              <a:rPr lang="fr-FR" sz="1400" b="0" dirty="0" smtClean="0"/>
            </a:br>
            <a:endParaRPr lang="fr-FR" sz="1400" b="0" dirty="0" smtClean="0"/>
          </a:p>
        </p:txBody>
      </p:sp>
      <p:sp>
        <p:nvSpPr>
          <p:cNvPr id="5122" name="Slide Number Placeholder 3"/>
          <p:cNvSpPr>
            <a:spLocks noGrp="1"/>
          </p:cNvSpPr>
          <p:nvPr>
            <p:ph type="sldNum" sz="quarter" idx="13"/>
          </p:nvPr>
        </p:nvSpPr>
        <p:spPr>
          <a:noFill/>
        </p:spPr>
        <p:txBody>
          <a:bodyPr/>
          <a:lstStyle/>
          <a:p>
            <a:fld id="{775E68E3-F725-4C31-A3BD-EB3B406A9D91}" type="slidenum">
              <a:rPr lang="fr-FR" smtClean="0"/>
              <a:pPr/>
              <a:t>56</a:t>
            </a:fld>
            <a:endParaRPr lang="fr-FR" dirty="0" smtClean="0"/>
          </a:p>
        </p:txBody>
      </p:sp>
      <p:sp>
        <p:nvSpPr>
          <p:cNvPr id="7" name="Text Placeholder 2"/>
          <p:cNvSpPr txBox="1">
            <a:spLocks/>
          </p:cNvSpPr>
          <p:nvPr/>
        </p:nvSpPr>
        <p:spPr>
          <a:xfrm>
            <a:off x="95000" y="4455245"/>
            <a:ext cx="8766420" cy="1992526"/>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fr-FR" sz="1600" kern="0" dirty="0" smtClean="0">
                <a:latin typeface="+mn-lt"/>
              </a:rPr>
              <a:t>Attention aux perceptions erronées:</a:t>
            </a:r>
          </a:p>
          <a:p>
            <a:pPr marL="906463" lvl="1" indent="-449263" eaLnBrk="0" hangingPunct="0">
              <a:spcBef>
                <a:spcPct val="20000"/>
              </a:spcBef>
              <a:buClr>
                <a:srgbClr val="CC3300"/>
              </a:buClr>
              <a:buSzPct val="90000"/>
              <a:buFont typeface="Wingdings" pitchFamily="2" charset="2"/>
              <a:buChar char="§"/>
            </a:pPr>
            <a:r>
              <a:rPr lang="fr-FR" sz="1400" kern="0" dirty="0" smtClean="0">
                <a:latin typeface="+mn-lt"/>
              </a:rPr>
              <a:t>l'indexation n'entraîne pas nécessairement une croissance nominale plus rapide des salaires (BE</a:t>
            </a:r>
            <a:r>
              <a:rPr lang="fr-FR" sz="1400" dirty="0" smtClean="0"/>
              <a:t> </a:t>
            </a:r>
            <a:r>
              <a:rPr lang="fr-FR" sz="1400" kern="0" dirty="0" smtClean="0">
                <a:latin typeface="+mn-lt"/>
              </a:rPr>
              <a:t>&lt; FR et NL)</a:t>
            </a:r>
          </a:p>
          <a:p>
            <a:pPr marL="906463" lvl="1" indent="-449263" eaLnBrk="0" hangingPunct="0">
              <a:spcBef>
                <a:spcPct val="20000"/>
              </a:spcBef>
              <a:buClr>
                <a:srgbClr val="CC3300"/>
              </a:buClr>
              <a:buSzPct val="90000"/>
              <a:buFont typeface="Wingdings" pitchFamily="2" charset="2"/>
              <a:buChar char="§"/>
            </a:pPr>
            <a:r>
              <a:rPr lang="fr-FR" sz="1400" kern="0" dirty="0" smtClean="0">
                <a:latin typeface="+mn-lt"/>
              </a:rPr>
              <a:t>l'absence d'indexation n'entraîne pas une érosion permanente des salaires réels (pouvoir d'achat)</a:t>
            </a:r>
          </a:p>
          <a:p>
            <a:pPr marL="1363663" lvl="2" indent="-449263" eaLnBrk="0" hangingPunct="0">
              <a:spcBef>
                <a:spcPct val="20000"/>
              </a:spcBef>
              <a:buClr>
                <a:srgbClr val="CC3300"/>
              </a:buClr>
              <a:buSzPct val="90000"/>
              <a:buFont typeface="Arial" pitchFamily="34" charset="0"/>
              <a:buChar char="•"/>
            </a:pPr>
            <a:r>
              <a:rPr lang="fr-FR" sz="1400" kern="0" dirty="0" smtClean="0">
                <a:latin typeface="+mn-lt"/>
              </a:rPr>
              <a:t>FR et NL &gt; BE et </a:t>
            </a:r>
            <a:r>
              <a:rPr lang="fr-FR" sz="1400" kern="0" smtClean="0">
                <a:latin typeface="+mn-lt"/>
              </a:rPr>
              <a:t>même en Allemagne, </a:t>
            </a:r>
            <a:r>
              <a:rPr lang="fr-FR" sz="1400" kern="0" dirty="0" smtClean="0">
                <a:latin typeface="+mn-lt"/>
              </a:rPr>
              <a:t>en moyenne, pas de diminution du salaire réel</a:t>
            </a:r>
          </a:p>
          <a:p>
            <a:pPr marL="1363663" lvl="2" indent="-449263" eaLnBrk="0" hangingPunct="0">
              <a:spcBef>
                <a:spcPct val="20000"/>
              </a:spcBef>
              <a:buClr>
                <a:srgbClr val="CC3300"/>
              </a:buClr>
              <a:buSzPct val="90000"/>
              <a:buFont typeface="Arial" pitchFamily="34" charset="0"/>
              <a:buChar char="•"/>
            </a:pPr>
            <a:r>
              <a:rPr lang="fr-FR" sz="1400" kern="0" dirty="0" smtClean="0">
                <a:latin typeface="+mn-lt"/>
              </a:rPr>
              <a:t>la compensation de la tendance nominale dans l'économie peut revêtir d'autres formes</a:t>
            </a:r>
          </a:p>
          <a:p>
            <a:pPr marL="906463" lvl="1" indent="-449263" eaLnBrk="0" hangingPunct="0">
              <a:spcBef>
                <a:spcPct val="20000"/>
              </a:spcBef>
              <a:buClr>
                <a:srgbClr val="CC3300"/>
              </a:buClr>
              <a:buSzPct val="90000"/>
              <a:buFont typeface="Wingdings" pitchFamily="2" charset="2"/>
              <a:buChar char="§"/>
            </a:pPr>
            <a:r>
              <a:rPr lang="fr-FR" sz="1400" kern="0" smtClean="0">
                <a:latin typeface="+mn-lt"/>
              </a:rPr>
              <a:t>l'absence </a:t>
            </a:r>
            <a:r>
              <a:rPr lang="fr-FR" sz="1400" kern="0" dirty="0" smtClean="0">
                <a:latin typeface="+mn-lt"/>
              </a:rPr>
              <a:t>d'indexation facilite une adaptation à la baisse des </a:t>
            </a:r>
            <a:r>
              <a:rPr lang="fr-FR" sz="1400" kern="0" smtClean="0">
                <a:latin typeface="+mn-lt"/>
              </a:rPr>
              <a:t>salaires réels</a:t>
            </a:r>
            <a:endParaRPr lang="fr-FR" sz="1400" kern="0" dirty="0" smtClean="0">
              <a:latin typeface="+mn-lt"/>
            </a:endParaRPr>
          </a:p>
          <a:p>
            <a:pPr marL="1363663" lvl="2" indent="-449263" eaLnBrk="0" hangingPunct="0">
              <a:spcBef>
                <a:spcPct val="20000"/>
              </a:spcBef>
              <a:buClr>
                <a:srgbClr val="CC3300"/>
              </a:buClr>
              <a:buSzPct val="90000"/>
              <a:buFont typeface="Arial" pitchFamily="34" charset="0"/>
              <a:buChar char="•"/>
            </a:pPr>
            <a:r>
              <a:rPr lang="fr-FR" sz="1400" kern="0" dirty="0" smtClean="0">
                <a:latin typeface="+mn-lt"/>
              </a:rPr>
              <a:t>Allemagne 2004-2008</a:t>
            </a:r>
            <a:endParaRPr kumimoji="0" lang="fr-FR" sz="1800" b="0" i="0" u="none" strike="noStrike" kern="0" cap="none" spc="0" normalizeH="0" baseline="0" dirty="0" smtClean="0">
              <a:ln>
                <a:noFill/>
              </a:ln>
              <a:solidFill>
                <a:schemeClr val="tx1"/>
              </a:solidFill>
              <a:effectLst/>
              <a:uLnTx/>
              <a:uFillTx/>
              <a:latin typeface="+mn-lt"/>
              <a:ea typeface="+mn-ea"/>
              <a:cs typeface="+mn-cs"/>
            </a:endParaRPr>
          </a:p>
        </p:txBody>
      </p:sp>
      <p:graphicFrame>
        <p:nvGraphicFramePr>
          <p:cNvPr id="11" name="Chart Placeholder 10"/>
          <p:cNvGraphicFramePr>
            <a:graphicFrameLocks noGrp="1"/>
          </p:cNvGraphicFramePr>
          <p:nvPr>
            <p:ph type="chart" sz="quarter" idx="11"/>
          </p:nvPr>
        </p:nvGraphicFramePr>
        <p:xfrm>
          <a:off x="685800" y="584638"/>
          <a:ext cx="4057650" cy="3659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2"/>
          <p:cNvGraphicFramePr>
            <a:graphicFrameLocks noGrp="1"/>
          </p:cNvGraphicFramePr>
          <p:nvPr>
            <p:ph type="chart" sz="quarter" idx="12"/>
          </p:nvPr>
        </p:nvGraphicFramePr>
        <p:xfrm>
          <a:off x="4822825" y="584638"/>
          <a:ext cx="3852863" cy="36877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sz="quarter" idx="11"/>
          </p:nvPr>
        </p:nvGraphicFramePr>
        <p:xfrm>
          <a:off x="685800" y="596512"/>
          <a:ext cx="3852863" cy="38383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35000" y="71438"/>
            <a:ext cx="8078788" cy="576262"/>
          </a:xfrm>
        </p:spPr>
        <p:txBody>
          <a:bodyPr/>
          <a:lstStyle/>
          <a:p>
            <a:r>
              <a:rPr lang="fr-FR" sz="1800" dirty="0" smtClean="0"/>
              <a:t>Variation salariale due aux chocs d'inflation: rapport avec l'écart salarial</a:t>
            </a:r>
            <a:endParaRPr lang="fr-FR" sz="1800" dirty="0"/>
          </a:p>
        </p:txBody>
      </p:sp>
      <p:sp>
        <p:nvSpPr>
          <p:cNvPr id="5" name="Slide Number Placeholder 4"/>
          <p:cNvSpPr>
            <a:spLocks noGrp="1"/>
          </p:cNvSpPr>
          <p:nvPr>
            <p:ph type="sldNum" sz="quarter" idx="13"/>
          </p:nvPr>
        </p:nvSpPr>
        <p:spPr/>
        <p:txBody>
          <a:bodyPr/>
          <a:lstStyle/>
          <a:p>
            <a:pPr>
              <a:defRPr/>
            </a:pPr>
            <a:fld id="{309F51D2-594A-475D-851C-BC286354863B}" type="slidenum">
              <a:rPr lang="fr-FR" smtClean="0"/>
              <a:pPr>
                <a:defRPr/>
              </a:pPr>
              <a:t>57</a:t>
            </a:fld>
            <a:endParaRPr lang="fr-FR" dirty="0"/>
          </a:p>
        </p:txBody>
      </p:sp>
      <p:sp>
        <p:nvSpPr>
          <p:cNvPr id="11" name="TextBox 10"/>
          <p:cNvSpPr txBox="1"/>
          <p:nvPr/>
        </p:nvSpPr>
        <p:spPr bwMode="auto">
          <a:xfrm>
            <a:off x="612201" y="274742"/>
            <a:ext cx="3581400" cy="4154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fr-FR" sz="1400" dirty="0" smtClean="0">
                <a:solidFill>
                  <a:srgbClr val="003366"/>
                </a:solidFill>
              </a:rPr>
              <a:t>(pourcentages de variation à un an d’écart)</a:t>
            </a:r>
          </a:p>
        </p:txBody>
      </p:sp>
      <p:sp>
        <p:nvSpPr>
          <p:cNvPr id="7" name="Text Placeholder 2"/>
          <p:cNvSpPr txBox="1">
            <a:spLocks/>
          </p:cNvSpPr>
          <p:nvPr/>
        </p:nvSpPr>
        <p:spPr>
          <a:xfrm>
            <a:off x="0" y="5027279"/>
            <a:ext cx="8766420" cy="899340"/>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fr-FR" sz="1600" kern="0" dirty="0" smtClean="0">
                <a:latin typeface="+mn-lt"/>
              </a:rPr>
              <a:t>Les f</a:t>
            </a:r>
            <a:r>
              <a:rPr lang="fr-FR" sz="1600" kern="0" noProof="0" dirty="0" smtClean="0">
                <a:latin typeface="+mn-lt"/>
              </a:rPr>
              <a:t>ortes variations de l'effet de l'indexation des salaires ...</a:t>
            </a:r>
          </a:p>
          <a:p>
            <a:pPr marL="906463" lvl="1" indent="-449263" eaLnBrk="0" hangingPunct="0">
              <a:spcBef>
                <a:spcPct val="20000"/>
              </a:spcBef>
              <a:buClr>
                <a:srgbClr val="CC3300"/>
              </a:buClr>
              <a:buSzPct val="90000"/>
              <a:buFont typeface="Wingdings" pitchFamily="2" charset="2"/>
              <a:buChar char="§"/>
            </a:pPr>
            <a:r>
              <a:rPr lang="fr-FR" sz="1400" kern="0" noProof="0" dirty="0" smtClean="0">
                <a:latin typeface="+mn-lt"/>
              </a:rPr>
              <a:t>ont une incidence sur l'évolution relative des coûts salariaux par rapport aux trois pays voisins</a:t>
            </a:r>
          </a:p>
          <a:p>
            <a:pPr marL="1363663" lvl="2" indent="-449263" eaLnBrk="0" hangingPunct="0">
              <a:spcBef>
                <a:spcPct val="20000"/>
              </a:spcBef>
              <a:buClr>
                <a:srgbClr val="CC3300"/>
              </a:buClr>
              <a:buSzPct val="90000"/>
              <a:buFont typeface="Wingdings" pitchFamily="2" charset="2"/>
              <a:buChar char="§"/>
            </a:pPr>
            <a:r>
              <a:rPr lang="fr-FR" sz="1400" kern="0" noProof="0" dirty="0" smtClean="0">
                <a:latin typeface="+mn-lt"/>
              </a:rPr>
              <a:t>2001-2002, 2008-2010 et chaque fois symétrie</a:t>
            </a:r>
          </a:p>
          <a:p>
            <a:pPr marL="1363663" lvl="2" indent="-449263" eaLnBrk="0" hangingPunct="0">
              <a:spcBef>
                <a:spcPct val="20000"/>
              </a:spcBef>
              <a:buClr>
                <a:srgbClr val="CC3300"/>
              </a:buClr>
              <a:buSzPct val="90000"/>
              <a:buFont typeface="Wingdings" pitchFamily="2" charset="2"/>
              <a:buChar char="§"/>
            </a:pPr>
            <a:r>
              <a:rPr lang="fr-FR" sz="1400" kern="0" noProof="0" dirty="0" smtClean="0">
                <a:latin typeface="+mn-lt"/>
              </a:rPr>
              <a:t>2011-2012?</a:t>
            </a:r>
          </a:p>
          <a:p>
            <a:pPr marL="906463" lvl="1" indent="-449263" eaLnBrk="0" hangingPunct="0">
              <a:spcBef>
                <a:spcPct val="20000"/>
              </a:spcBef>
              <a:buClr>
                <a:srgbClr val="CC3300"/>
              </a:buClr>
              <a:buSzPct val="90000"/>
              <a:buFont typeface="Wingdings" pitchFamily="2" charset="2"/>
              <a:buChar char="§"/>
            </a:pPr>
            <a:r>
              <a:rPr lang="fr-FR" sz="1400" kern="0" dirty="0" smtClean="0">
                <a:latin typeface="+mn-lt"/>
              </a:rPr>
              <a:t>n'ont généralement pas été anticipées par les partenaires sociaux lors </a:t>
            </a:r>
            <a:r>
              <a:rPr lang="fr-FR" sz="1400" kern="0" smtClean="0">
                <a:latin typeface="+mn-lt"/>
              </a:rPr>
              <a:t>des négociations</a:t>
            </a:r>
            <a:br>
              <a:rPr lang="fr-FR" sz="1400" kern="0" smtClean="0">
                <a:latin typeface="+mn-lt"/>
              </a:rPr>
            </a:br>
            <a:r>
              <a:rPr lang="fr-FR" sz="1400" kern="0" smtClean="0">
                <a:latin typeface="+mn-lt"/>
              </a:rPr>
              <a:t> </a:t>
            </a:r>
            <a:r>
              <a:rPr lang="fr-FR" sz="1400" kern="0" dirty="0" smtClean="0">
                <a:latin typeface="+mn-lt"/>
              </a:rPr>
              <a:t>salariales bisannuelles</a:t>
            </a: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4" name="Chart Placeholder 13"/>
          <p:cNvGraphicFramePr>
            <a:graphicFrameLocks noGrp="1"/>
          </p:cNvGraphicFramePr>
          <p:nvPr>
            <p:ph type="chart" sz="quarter" idx="12"/>
          </p:nvPr>
        </p:nvGraphicFramePr>
        <p:xfrm>
          <a:off x="4822825" y="596513"/>
          <a:ext cx="3852863" cy="3877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58</a:t>
            </a:fld>
            <a:endParaRPr lang="nl-NL" dirty="0" smtClean="0"/>
          </a:p>
        </p:txBody>
      </p:sp>
      <p:sp>
        <p:nvSpPr>
          <p:cNvPr id="5123" name="Rectangle 2"/>
          <p:cNvSpPr>
            <a:spLocks noGrp="1" noChangeArrowheads="1"/>
          </p:cNvSpPr>
          <p:nvPr>
            <p:ph type="title"/>
          </p:nvPr>
        </p:nvSpPr>
        <p:spPr/>
        <p:txBody>
          <a:bodyPr/>
          <a:lstStyle/>
          <a:p>
            <a:pPr eaLnBrk="1" hangingPunct="1"/>
            <a:r>
              <a:rPr lang="fr-FR" dirty="0" smtClean="0"/>
              <a:t>Dépassement de la norme salariale: décomposition</a:t>
            </a:r>
          </a:p>
        </p:txBody>
      </p:sp>
      <p:sp>
        <p:nvSpPr>
          <p:cNvPr id="5124" name="Text Box 4"/>
          <p:cNvSpPr txBox="1">
            <a:spLocks noChangeArrowheads="1"/>
          </p:cNvSpPr>
          <p:nvPr/>
        </p:nvSpPr>
        <p:spPr bwMode="auto">
          <a:xfrm>
            <a:off x="633413" y="493713"/>
            <a:ext cx="8085137" cy="304800"/>
          </a:xfrm>
          <a:prstGeom prst="rect">
            <a:avLst/>
          </a:prstGeom>
          <a:noFill/>
          <a:ln w="9525">
            <a:noFill/>
            <a:miter lim="800000"/>
            <a:headEnd/>
            <a:tailEnd/>
          </a:ln>
        </p:spPr>
        <p:txBody>
          <a:bodyPr>
            <a:spAutoFit/>
          </a:bodyPr>
          <a:lstStyle/>
          <a:p>
            <a:r>
              <a:rPr lang="fr-BE" sz="1400" dirty="0" smtClean="0">
                <a:solidFill>
                  <a:srgbClr val="003366"/>
                </a:solidFill>
              </a:rPr>
              <a:t>(en point de pourcentage, cumulé sur les périodes considérées)</a:t>
            </a:r>
            <a:endParaRPr lang="fr-BE" sz="1400" dirty="0">
              <a:solidFill>
                <a:srgbClr val="003366"/>
              </a:solidFill>
            </a:endParaRPr>
          </a:p>
        </p:txBody>
      </p:sp>
      <p:graphicFrame>
        <p:nvGraphicFramePr>
          <p:cNvPr id="56473" name="Group 153"/>
          <p:cNvGraphicFramePr>
            <a:graphicFrameLocks noGrp="1"/>
          </p:cNvGraphicFramePr>
          <p:nvPr/>
        </p:nvGraphicFramePr>
        <p:xfrm>
          <a:off x="136525" y="6021325"/>
          <a:ext cx="7780338" cy="460512"/>
        </p:xfrm>
        <a:graphic>
          <a:graphicData uri="http://schemas.openxmlformats.org/drawingml/2006/table">
            <a:tbl>
              <a:tblPr/>
              <a:tblGrid>
                <a:gridCol w="5330825"/>
                <a:gridCol w="2449513"/>
              </a:tblGrid>
              <a:tr h="40957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0" noProof="0" dirty="0" smtClean="0">
                          <a:ln>
                            <a:noFill/>
                          </a:ln>
                          <a:solidFill>
                            <a:schemeClr val="tx1"/>
                          </a:solidFill>
                          <a:effectLst/>
                          <a:latin typeface="Arial" charset="0"/>
                        </a:rPr>
                        <a:t>Sources</a:t>
                      </a:r>
                      <a:r>
                        <a:rPr kumimoji="0" lang="fr-FR" sz="800" b="0" i="0" u="none" strike="noStrike" cap="none" normalizeH="0" baseline="0" noProof="0" smtClean="0">
                          <a:ln>
                            <a:noFill/>
                          </a:ln>
                          <a:solidFill>
                            <a:schemeClr val="tx1"/>
                          </a:solidFill>
                          <a:effectLst/>
                          <a:latin typeface="Arial" charset="0"/>
                        </a:rPr>
                        <a:t>: CCE, DGSIE, ICN</a:t>
                      </a:r>
                      <a:r>
                        <a:rPr kumimoji="0" lang="fr-FR" sz="800" b="0" i="0" u="none" strike="noStrike" cap="none" normalizeH="0" baseline="0" noProof="0" dirty="0" smtClean="0">
                          <a:ln>
                            <a:noFill/>
                          </a:ln>
                          <a:solidFill>
                            <a:schemeClr val="tx1"/>
                          </a:solidFill>
                          <a:effectLst/>
                          <a:latin typeface="Arial" charset="0"/>
                        </a:rPr>
                        <a:t>, OCDE, BNB.</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30000" noProof="0" dirty="0" smtClean="0">
                          <a:ln>
                            <a:noFill/>
                          </a:ln>
                          <a:solidFill>
                            <a:schemeClr val="tx1"/>
                          </a:solidFill>
                          <a:effectLst/>
                          <a:latin typeface="Arial" charset="0"/>
                        </a:rPr>
                        <a:t> 1</a:t>
                      </a:r>
                      <a:r>
                        <a:rPr kumimoji="0" lang="fr-FR" sz="800" b="0" i="0" u="none" strike="noStrike" cap="none" normalizeH="0" baseline="0" noProof="0" dirty="0" smtClean="0">
                          <a:ln>
                            <a:noFill/>
                          </a:ln>
                          <a:solidFill>
                            <a:schemeClr val="tx1"/>
                          </a:solidFill>
                          <a:effectLst/>
                          <a:latin typeface="Arial" charset="0"/>
                        </a:rPr>
                        <a:t> Chiffres fondés sur le rapport du CCE de novembre 2011.</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30000" noProof="0" dirty="0" smtClean="0">
                          <a:ln>
                            <a:noFill/>
                          </a:ln>
                          <a:solidFill>
                            <a:schemeClr val="tx1"/>
                          </a:solidFill>
                          <a:effectLst/>
                          <a:latin typeface="Arial" charset="0"/>
                        </a:rPr>
                        <a:t> 2</a:t>
                      </a:r>
                      <a:r>
                        <a:rPr kumimoji="0" lang="fr-FR" sz="800" b="0" i="0" u="none" strike="noStrike" cap="none" normalizeH="0" baseline="0" noProof="0" dirty="0" smtClean="0">
                          <a:ln>
                            <a:noFill/>
                          </a:ln>
                          <a:solidFill>
                            <a:schemeClr val="tx1"/>
                          </a:solidFill>
                          <a:effectLst/>
                          <a:latin typeface="Arial" charset="0"/>
                        </a:rPr>
                        <a:t> Estimation propre se basant sur la prévision </a:t>
                      </a:r>
                      <a:r>
                        <a:rPr kumimoji="0" lang="fr-FR" sz="800" b="0" i="0" u="none" strike="noStrike" cap="none" normalizeH="0" baseline="0" noProof="0" smtClean="0">
                          <a:ln>
                            <a:noFill/>
                          </a:ln>
                          <a:solidFill>
                            <a:schemeClr val="tx1"/>
                          </a:solidFill>
                          <a:effectLst/>
                          <a:latin typeface="Arial" charset="0"/>
                        </a:rPr>
                        <a:t>d'inflation du </a:t>
                      </a:r>
                      <a:r>
                        <a:rPr kumimoji="0" lang="fr-FR" sz="800" b="0" i="0" u="none" strike="noStrike" cap="none" normalizeH="0" baseline="0" noProof="0" dirty="0" smtClean="0">
                          <a:ln>
                            <a:noFill/>
                          </a:ln>
                          <a:solidFill>
                            <a:schemeClr val="tx1"/>
                          </a:solidFill>
                          <a:effectLst/>
                          <a:latin typeface="Arial" charset="0"/>
                        </a:rPr>
                        <a:t>Bureau fédéral du </a:t>
                      </a:r>
                      <a:r>
                        <a:rPr kumimoji="0" lang="fr-FR" sz="800" b="0" i="0" u="none" strike="noStrike" cap="none" normalizeH="0" baseline="0" noProof="0" smtClean="0">
                          <a:ln>
                            <a:noFill/>
                          </a:ln>
                          <a:solidFill>
                            <a:schemeClr val="tx1"/>
                          </a:solidFill>
                          <a:effectLst/>
                          <a:latin typeface="Arial" charset="0"/>
                        </a:rPr>
                        <a:t>Plan (5 juin 2012).</a:t>
                      </a:r>
                      <a:endParaRPr kumimoji="0" lang="fr-FR" sz="800" b="0" i="0" u="none" strike="noStrike" cap="none" normalizeH="0" baseline="0" noProof="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0" noProof="0" dirty="0" smtClean="0">
                          <a:ln>
                            <a:noFill/>
                          </a:ln>
                          <a:solidFill>
                            <a:schemeClr val="tx1"/>
                          </a:solidFill>
                          <a:effectLst/>
                          <a:latin typeface="Arial" charset="0"/>
                        </a:rPr>
                        <a:t> </a:t>
                      </a:r>
                      <a:r>
                        <a:rPr kumimoji="0" lang="fr-FR" sz="800" b="0" i="0" u="none" strike="noStrike" cap="none" normalizeH="0" baseline="30000" noProof="0" dirty="0" smtClean="0">
                          <a:ln>
                            <a:noFill/>
                          </a:ln>
                          <a:solidFill>
                            <a:schemeClr val="tx1"/>
                          </a:solidFill>
                          <a:effectLst/>
                          <a:latin typeface="Arial" charset="0"/>
                        </a:rPr>
                        <a:t>3</a:t>
                      </a:r>
                      <a:r>
                        <a:rPr kumimoji="0" lang="fr-FR" sz="800" b="0" i="0" u="none" strike="noStrike" cap="none" normalizeH="0" baseline="0" noProof="0" dirty="0" smtClean="0">
                          <a:ln>
                            <a:noFill/>
                          </a:ln>
                          <a:solidFill>
                            <a:schemeClr val="tx1"/>
                          </a:solidFill>
                          <a:effectLst/>
                          <a:latin typeface="Arial" charset="0"/>
                        </a:rPr>
                        <a:t> Adaptations conventionnelles réelles, glissement des salaires et cotisations patronales.</a:t>
                      </a:r>
                    </a:p>
                  </a:txBody>
                  <a:tcPr marL="18000" marR="0" marT="10800" marB="10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endParaRPr kumimoji="0" lang="fr-FR" sz="800" b="0" i="0" u="none" strike="noStrike" cap="none" normalizeH="0" baseline="0" noProof="0" dirty="0" smtClean="0">
                        <a:ln>
                          <a:noFill/>
                        </a:ln>
                        <a:solidFill>
                          <a:schemeClr val="tx1"/>
                        </a:solidFill>
                        <a:effectLst/>
                        <a:latin typeface="Arial" charset="0"/>
                      </a:endParaRPr>
                    </a:p>
                  </a:txBody>
                  <a:tcPr marL="18000" marR="0" marT="10800" marB="108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390293" y="1393904"/>
          <a:ext cx="8084634" cy="4285041"/>
        </p:xfrm>
        <a:graphic>
          <a:graphicData uri="http://schemas.openxmlformats.org/drawingml/2006/table">
            <a:tbl>
              <a:tblPr/>
              <a:tblGrid>
                <a:gridCol w="5262362"/>
                <a:gridCol w="665018"/>
                <a:gridCol w="665018"/>
                <a:gridCol w="665018"/>
                <a:gridCol w="105641"/>
                <a:gridCol w="721577"/>
              </a:tblGrid>
              <a:tr h="403087">
                <a:tc>
                  <a:txBody>
                    <a:bodyPr/>
                    <a:lstStyle/>
                    <a:p>
                      <a:pPr algn="l" fontAlgn="b"/>
                      <a:r>
                        <a:rPr lang="fr-FR" sz="1400" b="0" i="0" u="none" strike="noStrike" noProof="0" dirty="0" smtClean="0">
                          <a:solidFill>
                            <a:srgbClr val="000000"/>
                          </a:solidFill>
                          <a:latin typeface="Arial"/>
                        </a:rPr>
                        <a:t> </a:t>
                      </a:r>
                      <a:endParaRPr lang="fr-FR" sz="1400" b="0" i="0" u="none" strike="noStrike" noProof="0" dirty="0">
                        <a:solidFill>
                          <a:srgbClr val="000000"/>
                        </a:solidFill>
                        <a:latin typeface="Arial"/>
                      </a:endParaRPr>
                    </a:p>
                  </a:txBody>
                  <a:tcPr marL="7924" marR="7924" marT="792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1" i="0" u="none" strike="noStrike" noProof="0" dirty="0" smtClean="0">
                          <a:solidFill>
                            <a:srgbClr val="000000"/>
                          </a:solidFill>
                          <a:latin typeface="Arial"/>
                        </a:rPr>
                        <a:t>1997-2008</a:t>
                      </a:r>
                      <a:endParaRPr lang="fr-FR" sz="1400" b="1" i="0" u="none" strike="noStrike" noProof="0" dirty="0">
                        <a:solidFill>
                          <a:srgbClr val="000000"/>
                        </a:solidFill>
                        <a:latin typeface="Arial"/>
                      </a:endParaRP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1" i="0" u="none" strike="noStrike" noProof="0" dirty="0" smtClean="0">
                          <a:solidFill>
                            <a:srgbClr val="000000"/>
                          </a:solidFill>
                          <a:latin typeface="Arial"/>
                        </a:rPr>
                        <a:t>2009-2010</a:t>
                      </a:r>
                      <a:endParaRPr lang="fr-FR" sz="1400" b="1" i="0" u="none" strike="noStrike" noProof="0" dirty="0">
                        <a:solidFill>
                          <a:srgbClr val="000000"/>
                        </a:solidFill>
                        <a:latin typeface="Arial"/>
                      </a:endParaRP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fr-FR" sz="1400" b="1" i="0" u="none" strike="noStrike" noProof="0" dirty="0" smtClean="0">
                          <a:solidFill>
                            <a:srgbClr val="000000"/>
                          </a:solidFill>
                          <a:latin typeface="Arial"/>
                        </a:rPr>
                        <a:t>2011-2012</a:t>
                      </a:r>
                      <a:r>
                        <a:rPr lang="fr-FR" sz="1400" b="1" i="0" u="none" strike="noStrike" baseline="30000" noProof="0" dirty="0" smtClean="0">
                          <a:solidFill>
                            <a:srgbClr val="000000"/>
                          </a:solidFill>
                          <a:latin typeface="+mn-lt"/>
                        </a:rPr>
                        <a:t>1</a:t>
                      </a:r>
                      <a:endParaRPr lang="fr-FR" sz="1400" b="1" i="0" u="none" strike="noStrike" noProof="0" dirty="0">
                        <a:solidFill>
                          <a:srgbClr val="000000"/>
                        </a:solidFill>
                        <a:latin typeface="Arial"/>
                      </a:endParaRP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fr-FR" sz="1400" b="1" i="0" u="none" strike="noStrike" noProof="0" dirty="0">
                        <a:solidFill>
                          <a:srgbClr val="000000"/>
                        </a:solidFill>
                        <a:latin typeface="Arial"/>
                      </a:endParaRP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FR" sz="1400" b="1" i="1" u="none" strike="noStrike" noProof="0" dirty="0" smtClean="0">
                        <a:solidFill>
                          <a:srgbClr val="000000"/>
                        </a:solidFill>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fr-FR" sz="1400" b="1" i="1" u="none" strike="noStrike" noProof="0" dirty="0" smtClean="0">
                          <a:solidFill>
                            <a:srgbClr val="000000"/>
                          </a:solidFill>
                          <a:latin typeface="+mn-lt"/>
                        </a:rPr>
                        <a:t>2011-2012</a:t>
                      </a:r>
                      <a:r>
                        <a:rPr lang="fr-FR" sz="1400" b="1" i="1" u="none" strike="noStrike" baseline="30000" noProof="0" dirty="0" smtClean="0">
                          <a:solidFill>
                            <a:srgbClr val="000000"/>
                          </a:solidFill>
                          <a:latin typeface="+mn-lt"/>
                        </a:rPr>
                        <a:t>2</a:t>
                      </a:r>
                      <a:endParaRPr lang="fr-FR" sz="1400" b="1" i="1" u="none" strike="noStrike" noProof="0" dirty="0" smtClean="0">
                        <a:solidFill>
                          <a:srgbClr val="000000"/>
                        </a:solidFill>
                        <a:latin typeface="+mn-lt"/>
                      </a:endParaRPr>
                    </a:p>
                    <a:p>
                      <a:pPr algn="ctr" fontAlgn="b"/>
                      <a:endParaRPr lang="fr-FR" sz="1400" b="1" i="1" u="none" strike="noStrike" noProof="0" dirty="0">
                        <a:solidFill>
                          <a:srgbClr val="000000"/>
                        </a:solidFill>
                        <a:latin typeface="Arial"/>
                      </a:endParaRPr>
                    </a:p>
                  </a:txBody>
                  <a:tcPr marL="7924" marR="7924" marT="792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5218">
                <a:tc>
                  <a:txBody>
                    <a:bodyPr/>
                    <a:lstStyle/>
                    <a:p>
                      <a:pPr algn="l" fontAlgn="b"/>
                      <a:endParaRPr lang="fr-FR" sz="1300" b="0" i="0" u="none" strike="noStrike" noProof="0"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fr-FR" sz="1400" b="0" i="1"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05218">
                <a:tc>
                  <a:txBody>
                    <a:bodyPr/>
                    <a:lstStyle/>
                    <a:p>
                      <a:pPr marL="85725" indent="0" algn="l" fontAlgn="b"/>
                      <a:r>
                        <a:rPr lang="fr-FR" sz="1400" b="0" i="0" u="none" strike="noStrike" noProof="0" smtClean="0">
                          <a:solidFill>
                            <a:srgbClr val="000000"/>
                          </a:solidFill>
                          <a:latin typeface="Arial"/>
                        </a:rPr>
                        <a:t>Écart </a:t>
                      </a:r>
                      <a:r>
                        <a:rPr lang="fr-FR" sz="1400" b="0" i="0" u="none" strike="noStrike" noProof="0" dirty="0" smtClean="0">
                          <a:solidFill>
                            <a:srgbClr val="000000"/>
                          </a:solidFill>
                          <a:latin typeface="Arial"/>
                        </a:rPr>
                        <a:t>ex post de l'effet</a:t>
                      </a:r>
                      <a:r>
                        <a:rPr lang="fr-FR" sz="1400" b="0" i="0" u="none" strike="noStrike" baseline="0" noProof="0" dirty="0" smtClean="0">
                          <a:solidFill>
                            <a:srgbClr val="000000"/>
                          </a:solidFill>
                          <a:latin typeface="Arial"/>
                        </a:rPr>
                        <a:t> de l'</a:t>
                      </a:r>
                      <a:r>
                        <a:rPr lang="fr-FR" sz="1400" b="0" i="0" u="none" strike="noStrike" noProof="0" dirty="0" smtClean="0">
                          <a:solidFill>
                            <a:srgbClr val="000000"/>
                          </a:solidFill>
                          <a:latin typeface="Arial"/>
                        </a:rPr>
                        <a:t>indexation en Belgique</a:t>
                      </a:r>
                      <a:endParaRPr lang="fr-FR" sz="1400" b="0" i="0" u="none" strike="noStrike" noProof="0"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fr-FR" sz="1400" b="0" i="0" u="none" strike="noStrike" noProof="0" dirty="0" smtClean="0">
                          <a:solidFill>
                            <a:srgbClr val="000000"/>
                          </a:solidFill>
                          <a:latin typeface="Arial"/>
                        </a:rPr>
                        <a:t>0,8</a:t>
                      </a:r>
                      <a:endParaRPr lang="fr-FR" sz="1400" b="0" i="0" u="none" strike="noStrike" noProof="0" dirty="0">
                        <a:solidFill>
                          <a:srgbClr val="000000"/>
                        </a:solidFill>
                        <a:latin typeface="Arial"/>
                      </a:endParaRP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fr-FR" sz="1400" b="0" i="0" u="none" strike="noStrike" noProof="0" dirty="0" smtClean="0">
                          <a:solidFill>
                            <a:srgbClr val="000000"/>
                          </a:solidFill>
                          <a:latin typeface="Arial"/>
                        </a:rPr>
                        <a:t>-2,0</a:t>
                      </a:r>
                      <a:endParaRPr lang="fr-FR" sz="1400" b="0" i="0" u="none" strike="noStrike" noProof="0" dirty="0">
                        <a:solidFill>
                          <a:srgbClr val="000000"/>
                        </a:solidFill>
                        <a:latin typeface="Arial"/>
                      </a:endParaRP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fr-FR" sz="1400" b="0" i="0" u="none" strike="noStrike" noProof="0" dirty="0" smtClean="0">
                          <a:solidFill>
                            <a:srgbClr val="000000"/>
                          </a:solidFill>
                          <a:latin typeface="Arial"/>
                        </a:rPr>
                        <a:t>1,5 e</a:t>
                      </a:r>
                      <a:endParaRPr lang="fr-FR" sz="1400" b="0" i="0" u="none" strike="noStrike" noProof="0" dirty="0">
                        <a:solidFill>
                          <a:srgbClr val="000000"/>
                        </a:solidFill>
                        <a:latin typeface="Arial"/>
                      </a:endParaRP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fr-FR" sz="1400" b="0" i="1" u="none" strike="noStrike" noProof="0" dirty="0" smtClean="0">
                          <a:solidFill>
                            <a:srgbClr val="000000"/>
                          </a:solidFill>
                          <a:latin typeface="Arial"/>
                        </a:rPr>
                        <a:t>1,8 e</a:t>
                      </a:r>
                      <a:endParaRPr lang="fr-FR" sz="1400" b="0" i="1"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r>
              <a:tr h="205218">
                <a:tc>
                  <a:txBody>
                    <a:bodyPr/>
                    <a:lstStyle/>
                    <a:p>
                      <a:pPr algn="l" fontAlgn="b"/>
                      <a:endParaRPr lang="fr-FR" sz="1300" b="0" i="0" u="none" strike="noStrike" noProof="0"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05218">
                <a:tc>
                  <a:txBody>
                    <a:bodyPr/>
                    <a:lstStyle/>
                    <a:p>
                      <a:pPr marL="85725" indent="0" algn="l" defTabSz="914400" rtl="0" eaLnBrk="1" fontAlgn="b" latinLnBrk="0" hangingPunct="1"/>
                      <a:r>
                        <a:rPr lang="fr-FR" sz="1400" b="0" i="0" u="none" strike="noStrike" kern="1200" noProof="0" smtClean="0">
                          <a:solidFill>
                            <a:srgbClr val="000000"/>
                          </a:solidFill>
                          <a:latin typeface="Arial"/>
                          <a:ea typeface="+mn-ea"/>
                          <a:cs typeface="+mn-cs"/>
                        </a:rPr>
                        <a:t>Écart </a:t>
                      </a:r>
                      <a:r>
                        <a:rPr lang="fr-FR" sz="1400" b="0" i="0" u="none" strike="noStrike" kern="1200" noProof="0" dirty="0" smtClean="0">
                          <a:solidFill>
                            <a:srgbClr val="000000"/>
                          </a:solidFill>
                          <a:latin typeface="Arial"/>
                          <a:ea typeface="+mn-ea"/>
                          <a:cs typeface="+mn-cs"/>
                        </a:rPr>
                        <a:t>ex post de l'évolution des coûts salariaux dans les trois pays voisins</a:t>
                      </a:r>
                      <a:endParaRPr lang="fr-FR" sz="1400" b="0" i="0" u="none" strike="noStrike" kern="1200" noProof="0" dirty="0">
                        <a:solidFill>
                          <a:srgbClr val="000000"/>
                        </a:solidFill>
                        <a:latin typeface="Arial"/>
                        <a:ea typeface="+mn-ea"/>
                        <a:cs typeface="+mn-cs"/>
                      </a:endParaRPr>
                    </a:p>
                  </a:txBody>
                  <a:tcPr marL="7924"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fr-FR" sz="1400" b="0" i="0" u="none" strike="noStrike" noProof="0" dirty="0" smtClean="0">
                          <a:solidFill>
                            <a:srgbClr val="000000"/>
                          </a:solidFill>
                          <a:latin typeface="Arial"/>
                        </a:rPr>
                        <a:t>6,5</a:t>
                      </a:r>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r>
                        <a:rPr lang="fr-FR" sz="1400" b="0" i="0" u="none" strike="noStrike" noProof="0" dirty="0" smtClean="0">
                          <a:solidFill>
                            <a:srgbClr val="000000"/>
                          </a:solidFill>
                          <a:latin typeface="Arial"/>
                        </a:rPr>
                        <a:t>1,8</a:t>
                      </a:r>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r>
                        <a:rPr lang="fr-FR" sz="1400" b="0" i="0" u="none" strike="noStrike" noProof="0" dirty="0" smtClean="0">
                          <a:solidFill>
                            <a:srgbClr val="000000"/>
                          </a:solidFill>
                          <a:latin typeface="Arial"/>
                        </a:rPr>
                        <a:t>-0,9 e</a:t>
                      </a:r>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8954">
                <a:tc>
                  <a:txBody>
                    <a:bodyPr/>
                    <a:lstStyle/>
                    <a:p>
                      <a:pPr marL="85725" lvl="0" indent="0" algn="l" defTabSz="914400" rtl="0" eaLnBrk="1" fontAlgn="b" latinLnBrk="0" hangingPunct="1"/>
                      <a:endParaRPr lang="fr-FR" sz="1400" b="0" i="0" u="none" strike="noStrike" kern="1200" noProof="0" dirty="0">
                        <a:solidFill>
                          <a:srgbClr val="000000"/>
                        </a:solidFill>
                        <a:latin typeface="Arial"/>
                        <a:ea typeface="+mn-ea"/>
                        <a:cs typeface="+mn-cs"/>
                      </a:endParaRPr>
                    </a:p>
                  </a:txBody>
                  <a:tcPr marL="0"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8954">
                <a:tc>
                  <a:txBody>
                    <a:bodyPr/>
                    <a:lstStyle/>
                    <a:p>
                      <a:pPr marL="85725" lvl="0" indent="0" algn="l" defTabSz="914400" rtl="0" eaLnBrk="1" fontAlgn="b" latinLnBrk="0" hangingPunct="1"/>
                      <a:r>
                        <a:rPr lang="fr-FR" sz="1400" b="0" i="0" u="none" strike="noStrike" kern="1200" noProof="0" smtClean="0">
                          <a:solidFill>
                            <a:srgbClr val="000000"/>
                          </a:solidFill>
                          <a:latin typeface="Arial"/>
                          <a:ea typeface="+mn-ea"/>
                          <a:cs typeface="+mn-cs"/>
                        </a:rPr>
                        <a:t>Écart </a:t>
                      </a:r>
                      <a:r>
                        <a:rPr lang="fr-FR" sz="1400" b="0" i="0" u="none" strike="noStrike" kern="1200" noProof="0" dirty="0" smtClean="0">
                          <a:solidFill>
                            <a:srgbClr val="000000"/>
                          </a:solidFill>
                          <a:latin typeface="Arial"/>
                          <a:ea typeface="+mn-ea"/>
                          <a:cs typeface="+mn-cs"/>
                        </a:rPr>
                        <a:t>ex ante de l'évolution des coûts salariaux en Belgique par rapport à celle des trois pays voisins</a:t>
                      </a:r>
                      <a:endParaRPr lang="fr-FR" sz="1400" b="0" i="0" u="none" strike="noStrike" kern="1200" noProof="0" dirty="0">
                        <a:solidFill>
                          <a:srgbClr val="000000"/>
                        </a:solidFill>
                        <a:latin typeface="Arial"/>
                        <a:ea typeface="+mn-ea"/>
                        <a:cs typeface="+mn-cs"/>
                      </a:endParaRPr>
                    </a:p>
                  </a:txBody>
                  <a:tcPr marL="0"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fr-FR" sz="1400" b="0" i="0" u="none" strike="noStrike" noProof="0" dirty="0" smtClean="0">
                          <a:solidFill>
                            <a:srgbClr val="000000"/>
                          </a:solidFill>
                          <a:latin typeface="Arial"/>
                        </a:rPr>
                        <a:t>-2,2</a:t>
                      </a:r>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r>
                        <a:rPr lang="fr-FR" sz="1400" b="0" i="0" u="none" strike="noStrike" noProof="0" dirty="0" smtClean="0">
                          <a:solidFill>
                            <a:srgbClr val="000000"/>
                          </a:solidFill>
                          <a:latin typeface="Arial"/>
                        </a:rPr>
                        <a:t>n.</a:t>
                      </a:r>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r>
                        <a:rPr lang="fr-FR" sz="1400" b="0" i="0" u="none" strike="noStrike" noProof="0" dirty="0" smtClean="0">
                          <a:solidFill>
                            <a:srgbClr val="000000"/>
                          </a:solidFill>
                          <a:latin typeface="Arial"/>
                        </a:rPr>
                        <a:t>n.</a:t>
                      </a:r>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05218">
                <a:tc>
                  <a:txBody>
                    <a:bodyPr/>
                    <a:lstStyle/>
                    <a:p>
                      <a:pPr marL="85725" indent="0" algn="l" defTabSz="914400" rtl="0" eaLnBrk="1" fontAlgn="b" latinLnBrk="0" hangingPunct="1"/>
                      <a:endParaRPr lang="fr-FR" sz="1400" b="0" i="0" u="none" strike="noStrike" kern="1200" noProof="0" dirty="0">
                        <a:solidFill>
                          <a:srgbClr val="000000"/>
                        </a:solidFill>
                        <a:latin typeface="Arial"/>
                        <a:ea typeface="+mn-ea"/>
                        <a:cs typeface="+mn-cs"/>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205218">
                <a:tc>
                  <a:txBody>
                    <a:bodyPr/>
                    <a:lstStyle/>
                    <a:p>
                      <a:pPr marL="85725" indent="0" algn="l" defTabSz="914400" rtl="0" eaLnBrk="1" fontAlgn="b" latinLnBrk="0" hangingPunct="1"/>
                      <a:r>
                        <a:rPr lang="fr-FR" sz="1400" b="0" i="0" u="none" strike="noStrike" kern="1200" noProof="0" smtClean="0">
                          <a:solidFill>
                            <a:srgbClr val="000000"/>
                          </a:solidFill>
                          <a:latin typeface="Arial"/>
                          <a:ea typeface="+mn-ea"/>
                          <a:cs typeface="+mn-cs"/>
                        </a:rPr>
                        <a:t>Écart </a:t>
                      </a:r>
                      <a:r>
                        <a:rPr lang="fr-FR" sz="1400" b="0" i="0" u="none" strike="noStrike" kern="1200" noProof="0" dirty="0" smtClean="0">
                          <a:solidFill>
                            <a:srgbClr val="000000"/>
                          </a:solidFill>
                          <a:latin typeface="Arial"/>
                          <a:ea typeface="+mn-ea"/>
                          <a:cs typeface="+mn-cs"/>
                        </a:rPr>
                        <a:t>ex post des autres composantes salariales en Belgique</a:t>
                      </a:r>
                      <a:r>
                        <a:rPr lang="fr-FR" sz="1400" b="0" i="0" u="none" strike="noStrike" kern="1200" baseline="30000" noProof="0" dirty="0" smtClean="0">
                          <a:solidFill>
                            <a:srgbClr val="000000"/>
                          </a:solidFill>
                          <a:latin typeface="Arial"/>
                          <a:ea typeface="+mn-ea"/>
                          <a:cs typeface="+mn-cs"/>
                        </a:rPr>
                        <a:t>3</a:t>
                      </a:r>
                      <a:r>
                        <a:rPr lang="fr-FR" sz="1400" b="0" i="0" u="none" strike="noStrike" kern="1200" noProof="0" dirty="0" smtClean="0">
                          <a:solidFill>
                            <a:srgbClr val="000000"/>
                          </a:solidFill>
                          <a:latin typeface="Arial"/>
                          <a:ea typeface="+mn-ea"/>
                          <a:cs typeface="+mn-cs"/>
                        </a:rPr>
                        <a:t> </a:t>
                      </a:r>
                      <a:endParaRPr lang="fr-FR" sz="1400" b="0" i="0" u="none" strike="noStrike" kern="1200" noProof="0" dirty="0">
                        <a:solidFill>
                          <a:srgbClr val="000000"/>
                        </a:solidFill>
                        <a:latin typeface="Arial"/>
                        <a:ea typeface="+mn-ea"/>
                        <a:cs typeface="+mn-cs"/>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fr-FR" sz="1400" b="0" i="0" u="none" strike="noStrike" noProof="0" dirty="0" smtClean="0">
                          <a:solidFill>
                            <a:srgbClr val="000000"/>
                          </a:solidFill>
                          <a:latin typeface="Arial"/>
                        </a:rPr>
                        <a:t>-1,0</a:t>
                      </a:r>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fr-FR" sz="1400" b="0" i="0" u="none" strike="noStrike" noProof="0" dirty="0" smtClean="0">
                          <a:solidFill>
                            <a:srgbClr val="000000"/>
                          </a:solidFill>
                          <a:latin typeface="Arial"/>
                        </a:rPr>
                        <a:t>n.</a:t>
                      </a:r>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fr-FR" sz="1400" b="0" i="0" u="none" strike="noStrike" noProof="0" dirty="0" smtClean="0">
                          <a:solidFill>
                            <a:srgbClr val="000000"/>
                          </a:solidFill>
                          <a:latin typeface="Arial"/>
                        </a:rPr>
                        <a:t>n.</a:t>
                      </a:r>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403087">
                <a:tc>
                  <a:txBody>
                    <a:bodyPr/>
                    <a:lstStyle/>
                    <a:p>
                      <a:pPr marL="85725" indent="0" algn="l" defTabSz="914400" rtl="0" eaLnBrk="1" fontAlgn="b" latinLnBrk="0" hangingPunct="1"/>
                      <a:endParaRPr lang="fr-FR" sz="1400" b="0" i="0" u="none" strike="noStrike" kern="1200" noProof="0" dirty="0">
                        <a:solidFill>
                          <a:srgbClr val="000000"/>
                        </a:solidFill>
                        <a:latin typeface="Arial"/>
                        <a:ea typeface="+mn-ea"/>
                        <a:cs typeface="+mn-cs"/>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403087">
                <a:tc>
                  <a:txBody>
                    <a:bodyPr/>
                    <a:lstStyle/>
                    <a:p>
                      <a:pPr marL="85725" indent="0" algn="l" defTabSz="914400" rtl="0" eaLnBrk="1" fontAlgn="b" latinLnBrk="0" hangingPunct="1"/>
                      <a:r>
                        <a:rPr lang="fr-FR" sz="1400" b="0" i="0" u="none" strike="noStrike" kern="1200" noProof="0" dirty="0" smtClean="0">
                          <a:solidFill>
                            <a:srgbClr val="000000"/>
                          </a:solidFill>
                          <a:latin typeface="Arial"/>
                          <a:ea typeface="+mn-ea"/>
                          <a:cs typeface="+mn-cs"/>
                        </a:rPr>
                        <a:t>Dépassement total: écart ex post de l'évolution des coûts salariaux en Belgique par rapport </a:t>
                      </a:r>
                      <a:r>
                        <a:rPr lang="fr-FR" sz="1400" b="0" i="0" u="none" strike="noStrike" kern="1200" noProof="0" smtClean="0">
                          <a:solidFill>
                            <a:srgbClr val="000000"/>
                          </a:solidFill>
                          <a:latin typeface="Arial"/>
                          <a:ea typeface="+mn-ea"/>
                          <a:cs typeface="+mn-cs"/>
                        </a:rPr>
                        <a:t>à celle </a:t>
                      </a:r>
                      <a:r>
                        <a:rPr lang="fr-FR" sz="1400" b="0" i="0" u="none" strike="noStrike" kern="1200" noProof="0" dirty="0" smtClean="0">
                          <a:solidFill>
                            <a:srgbClr val="000000"/>
                          </a:solidFill>
                          <a:latin typeface="Arial"/>
                          <a:ea typeface="+mn-ea"/>
                          <a:cs typeface="+mn-cs"/>
                        </a:rPr>
                        <a:t>des trois pays voisins</a:t>
                      </a:r>
                      <a:endParaRPr lang="fr-FR" sz="1400" b="0" i="0" u="none" strike="noStrike" kern="1200" noProof="0" dirty="0">
                        <a:solidFill>
                          <a:srgbClr val="000000"/>
                        </a:solidFill>
                        <a:latin typeface="Arial"/>
                        <a:ea typeface="+mn-ea"/>
                        <a:cs typeface="+mn-cs"/>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fr-FR" sz="1400" b="0" i="0" u="none" strike="noStrike" noProof="0" dirty="0" smtClean="0">
                          <a:solidFill>
                            <a:srgbClr val="000000"/>
                          </a:solidFill>
                          <a:latin typeface="Arial"/>
                        </a:rPr>
                        <a:t>4,0</a:t>
                      </a:r>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fr-FR" sz="1400" b="0" i="0" u="none" strike="noStrike" noProof="0" dirty="0" smtClean="0">
                          <a:solidFill>
                            <a:srgbClr val="000000"/>
                          </a:solidFill>
                          <a:latin typeface="Arial"/>
                        </a:rPr>
                        <a:t>0,3</a:t>
                      </a:r>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fr-FR" sz="1400" b="0" i="0" u="none" strike="noStrike" noProof="0" dirty="0" smtClean="0">
                          <a:solidFill>
                            <a:srgbClr val="000000"/>
                          </a:solidFill>
                          <a:latin typeface="Arial"/>
                        </a:rPr>
                        <a:t>0,3 e</a:t>
                      </a:r>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205218">
                <a:tc>
                  <a:txBody>
                    <a:bodyPr/>
                    <a:lstStyle/>
                    <a:p>
                      <a:pPr algn="l" fontAlgn="b"/>
                      <a:endParaRPr lang="fr-FR" sz="1400" b="0" i="0" u="none" strike="noStrike" noProof="0"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fr-FR" sz="1400" b="0" i="0" u="none" strike="noStrike" noProof="0"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59</a:t>
            </a:fld>
            <a:endParaRPr lang="nl-NL" dirty="0" smtClean="0"/>
          </a:p>
        </p:txBody>
      </p:sp>
      <p:sp>
        <p:nvSpPr>
          <p:cNvPr id="5123" name="Rectangle 2"/>
          <p:cNvSpPr>
            <a:spLocks noGrp="1" noChangeArrowheads="1"/>
          </p:cNvSpPr>
          <p:nvPr>
            <p:ph type="title"/>
          </p:nvPr>
        </p:nvSpPr>
        <p:spPr/>
        <p:txBody>
          <a:bodyPr/>
          <a:lstStyle/>
          <a:p>
            <a:pPr eaLnBrk="1" hangingPunct="1"/>
            <a:r>
              <a:rPr lang="fr-FR" dirty="0" smtClean="0"/>
              <a:t>Différenciation des hausses nominales sectorielles des coûts salariaux horaires en Belgique et dans les trois pays voisins</a:t>
            </a:r>
          </a:p>
        </p:txBody>
      </p:sp>
      <p:graphicFrame>
        <p:nvGraphicFramePr>
          <p:cNvPr id="56473" name="Group 153"/>
          <p:cNvGraphicFramePr>
            <a:graphicFrameLocks noGrp="1"/>
          </p:cNvGraphicFramePr>
          <p:nvPr/>
        </p:nvGraphicFramePr>
        <p:xfrm>
          <a:off x="174625" y="6081918"/>
          <a:ext cx="7459552" cy="350784"/>
        </p:xfrm>
        <a:graphic>
          <a:graphicData uri="http://schemas.openxmlformats.org/drawingml/2006/table">
            <a:tbl>
              <a:tblPr/>
              <a:tblGrid>
                <a:gridCol w="7459552"/>
              </a:tblGrid>
              <a:tr h="258492">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FR" sz="800" b="0" i="0" u="none" strike="noStrike" cap="none" normalizeH="0" baseline="0" noProof="0" dirty="0" smtClean="0">
                          <a:ln>
                            <a:noFill/>
                          </a:ln>
                          <a:solidFill>
                            <a:schemeClr val="tx1"/>
                          </a:solidFill>
                          <a:effectLst/>
                          <a:latin typeface="Arial" charset="0"/>
                        </a:rPr>
                        <a:t>Sources: CE (comptes nationaux) et calculs propres.</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180975" algn="l"/>
                        </a:tabLst>
                      </a:pPr>
                      <a:r>
                        <a:rPr kumimoji="0" lang="fr-FR" sz="800" b="0" i="0" u="none" strike="noStrike" cap="none" normalizeH="0" baseline="30000" noProof="0" dirty="0" smtClean="0">
                          <a:ln>
                            <a:noFill/>
                          </a:ln>
                          <a:solidFill>
                            <a:schemeClr val="tx1"/>
                          </a:solidFill>
                          <a:effectLst/>
                          <a:latin typeface="Arial" charset="0"/>
                        </a:rPr>
                        <a:t>1</a:t>
                      </a:r>
                      <a:r>
                        <a:rPr kumimoji="0" lang="fr-FR" sz="800" b="0" i="0" u="none" strike="noStrike" cap="none" normalizeH="0" baseline="0" noProof="0" dirty="0" smtClean="0">
                          <a:ln>
                            <a:noFill/>
                          </a:ln>
                          <a:solidFill>
                            <a:schemeClr val="tx1"/>
                          </a:solidFill>
                          <a:effectLst/>
                          <a:latin typeface="Arial" charset="0"/>
                        </a:rPr>
                        <a:t>	Écart type, pondéré par la part des branches dans le volume de travail total.</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180975" algn="l"/>
                        </a:tabLst>
                      </a:pPr>
                      <a:r>
                        <a:rPr kumimoji="0" lang="fr-FR" sz="800" b="0" i="0" u="none" strike="noStrike" cap="none" normalizeH="0" baseline="30000" noProof="0" dirty="0" smtClean="0">
                          <a:ln>
                            <a:noFill/>
                          </a:ln>
                          <a:solidFill>
                            <a:schemeClr val="tx1"/>
                          </a:solidFill>
                          <a:effectLst/>
                          <a:latin typeface="Arial" charset="0"/>
                        </a:rPr>
                        <a:t>2</a:t>
                      </a:r>
                      <a:r>
                        <a:rPr kumimoji="0" lang="fr-FR" sz="800" b="0" i="0" u="none" strike="noStrike" cap="none" normalizeH="0" baseline="0" noProof="0" dirty="0" smtClean="0">
                          <a:ln>
                            <a:noFill/>
                          </a:ln>
                          <a:solidFill>
                            <a:schemeClr val="tx1"/>
                          </a:solidFill>
                          <a:effectLst/>
                          <a:latin typeface="Arial" charset="0"/>
                        </a:rPr>
                        <a:t>	Intervalle interquartile pondéré par la part des branches dans le volume de travail total.</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295276" y="1370882"/>
          <a:ext cx="8601074" cy="3708620"/>
        </p:xfrm>
        <a:graphic>
          <a:graphicData uri="http://schemas.openxmlformats.org/drawingml/2006/table">
            <a:tbl>
              <a:tblPr/>
              <a:tblGrid>
                <a:gridCol w="1468201"/>
                <a:gridCol w="1819040"/>
                <a:gridCol w="1728088"/>
                <a:gridCol w="1842670"/>
                <a:gridCol w="1743075"/>
              </a:tblGrid>
              <a:tr h="528364">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gridSpan="2">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Période 1996-2009 </a:t>
                      </a:r>
                    </a:p>
                    <a:p>
                      <a:pPr algn="ctr">
                        <a:lnSpc>
                          <a:spcPct val="100000"/>
                        </a:lnSpc>
                        <a:spcAft>
                          <a:spcPts val="0"/>
                        </a:spcAft>
                        <a:tabLst>
                          <a:tab pos="2070735" algn="l"/>
                          <a:tab pos="4140835" algn="l"/>
                        </a:tabLst>
                      </a:pPr>
                      <a:r>
                        <a:rPr lang="fr-FR" sz="1400" noProof="0" dirty="0" smtClean="0">
                          <a:latin typeface="Arial"/>
                          <a:ea typeface="Times New Roman"/>
                          <a:cs typeface="Times New Roman"/>
                        </a:rPr>
                        <a:t>p</a:t>
                      </a:r>
                      <a:r>
                        <a:rPr lang="fr-FR" sz="1400" noProof="0" smtClean="0">
                          <a:latin typeface="Arial"/>
                          <a:ea typeface="Times New Roman"/>
                          <a:cs typeface="Times New Roman"/>
                        </a:rPr>
                        <a:t>our </a:t>
                      </a:r>
                      <a:r>
                        <a:rPr lang="fr-FR" sz="1400" noProof="0" dirty="0" smtClean="0">
                          <a:latin typeface="Arial"/>
                          <a:ea typeface="Times New Roman"/>
                          <a:cs typeface="Times New Roman"/>
                        </a:rPr>
                        <a:t>38 branches</a:t>
                      </a:r>
                      <a:r>
                        <a:rPr lang="fr-FR" sz="1400" baseline="0" noProof="0" dirty="0" smtClean="0">
                          <a:latin typeface="Arial"/>
                          <a:ea typeface="Times New Roman"/>
                          <a:cs typeface="Times New Roman"/>
                        </a:rPr>
                        <a:t> d'activité</a:t>
                      </a:r>
                      <a:r>
                        <a:rPr lang="fr-FR" sz="1400" noProof="0" dirty="0" smtClean="0">
                          <a:latin typeface="Arial"/>
                          <a:ea typeface="Times New Roman"/>
                          <a:cs typeface="Times New Roman"/>
                        </a:rPr>
                        <a:t> (A38)</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en-US"/>
                    </a:p>
                  </a:txBody>
                  <a:tcPr/>
                </a:tc>
                <a:tc gridSpan="2">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Période 2000-2009</a:t>
                      </a:r>
                    </a:p>
                    <a:p>
                      <a:pPr algn="ctr">
                        <a:lnSpc>
                          <a:spcPct val="100000"/>
                        </a:lnSpc>
                        <a:spcAft>
                          <a:spcPts val="0"/>
                        </a:spcAft>
                        <a:tabLst>
                          <a:tab pos="2070735" algn="l"/>
                          <a:tab pos="4140835" algn="l"/>
                        </a:tabLst>
                      </a:pPr>
                      <a:r>
                        <a:rPr lang="fr-FR" sz="1400" noProof="0" dirty="0" smtClean="0">
                          <a:latin typeface="Arial"/>
                          <a:ea typeface="Times New Roman"/>
                          <a:cs typeface="Times New Roman"/>
                        </a:rPr>
                        <a:t>p</a:t>
                      </a:r>
                      <a:r>
                        <a:rPr lang="fr-FR" sz="1400" noProof="0" smtClean="0">
                          <a:latin typeface="Arial"/>
                          <a:ea typeface="Times New Roman"/>
                          <a:cs typeface="Times New Roman"/>
                        </a:rPr>
                        <a:t>our </a:t>
                      </a:r>
                      <a:r>
                        <a:rPr lang="fr-FR" sz="1400" noProof="0" dirty="0" smtClean="0">
                          <a:latin typeface="Arial"/>
                          <a:ea typeface="Times New Roman"/>
                          <a:cs typeface="Times New Roman"/>
                        </a:rPr>
                        <a:t>21 branches</a:t>
                      </a:r>
                      <a:r>
                        <a:rPr lang="fr-FR" sz="1400" baseline="0" noProof="0" dirty="0" smtClean="0">
                          <a:latin typeface="Arial"/>
                          <a:ea typeface="Times New Roman"/>
                          <a:cs typeface="Times New Roman"/>
                        </a:rPr>
                        <a:t> d'activité</a:t>
                      </a:r>
                      <a:r>
                        <a:rPr lang="fr-FR" sz="1400" noProof="0" dirty="0" smtClean="0">
                          <a:latin typeface="Arial"/>
                          <a:ea typeface="Times New Roman"/>
                          <a:cs typeface="Times New Roman"/>
                        </a:rPr>
                        <a:t> (A21)</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en-US"/>
                    </a:p>
                  </a:txBody>
                  <a:tcPr/>
                </a:tc>
              </a:tr>
              <a:tr h="528364">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smtClean="0">
                          <a:latin typeface="Arial"/>
                          <a:ea typeface="Times New Roman"/>
                          <a:cs typeface="Times New Roman"/>
                        </a:rPr>
                        <a:t>Écart type</a:t>
                      </a:r>
                      <a:r>
                        <a:rPr lang="fr-FR" sz="1400" baseline="30000" noProof="0" smtClean="0">
                          <a:latin typeface="Arial"/>
                          <a:ea typeface="Times New Roman"/>
                          <a:cs typeface="Times New Roman"/>
                        </a:rPr>
                        <a:t>1</a:t>
                      </a:r>
                      <a:endParaRPr lang="fr-FR" sz="1400" baseline="300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fr-FR" sz="1400" i="0" noProof="0" smtClean="0">
                          <a:latin typeface="Arial"/>
                          <a:ea typeface="Times New Roman"/>
                          <a:cs typeface="Times New Roman"/>
                        </a:rPr>
                        <a:t>Intervalle inter</a:t>
                      </a:r>
                      <a:r>
                        <a:rPr lang="fr-FR" sz="1400" i="0" baseline="0" noProof="0" smtClean="0">
                          <a:latin typeface="Arial"/>
                          <a:ea typeface="Times New Roman"/>
                          <a:cs typeface="Times New Roman"/>
                        </a:rPr>
                        <a:t>quartile</a:t>
                      </a:r>
                      <a:r>
                        <a:rPr lang="fr-FR" sz="1400" i="0" baseline="30000" noProof="0" smtClean="0">
                          <a:latin typeface="Arial"/>
                          <a:ea typeface="Times New Roman"/>
                          <a:cs typeface="Times New Roman"/>
                        </a:rPr>
                        <a:t>2</a:t>
                      </a:r>
                      <a:endParaRPr lang="fr-FR" sz="1400" i="0" baseline="30000" noProof="0" dirty="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70735" algn="l"/>
                          <a:tab pos="4140835" algn="l"/>
                        </a:tabLst>
                        <a:defRPr/>
                      </a:pPr>
                      <a:endParaRPr lang="fr-FR" sz="1400" noProof="0" dirty="0" smtClean="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tab pos="2070735" algn="l"/>
                          <a:tab pos="4140835" algn="l"/>
                        </a:tabLst>
                        <a:defRPr/>
                      </a:pPr>
                      <a:r>
                        <a:rPr lang="fr-FR" sz="1400" noProof="0" smtClean="0">
                          <a:latin typeface="+mn-lt"/>
                          <a:ea typeface="Times New Roman"/>
                          <a:cs typeface="Times New Roman"/>
                        </a:rPr>
                        <a:t>Écart type</a:t>
                      </a:r>
                      <a:r>
                        <a:rPr lang="fr-FR" sz="1400" baseline="30000" noProof="0" smtClean="0">
                          <a:latin typeface="+mn-lt"/>
                          <a:ea typeface="Times New Roman"/>
                          <a:cs typeface="Times New Roman"/>
                        </a:rPr>
                        <a:t>1</a:t>
                      </a:r>
                      <a:endParaRPr lang="fr-FR" sz="1400" baseline="30000" noProof="0" dirty="0" smtClean="0">
                        <a:latin typeface="+mn-lt"/>
                        <a:ea typeface="Times New Roman"/>
                        <a:cs typeface="Times New Roman"/>
                      </a:endParaRPr>
                    </a:p>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70735" algn="l"/>
                          <a:tab pos="4140835" algn="l"/>
                        </a:tabLst>
                        <a:defRPr/>
                      </a:pPr>
                      <a:r>
                        <a:rPr lang="fr-FR" sz="1400" i="0" noProof="0" smtClean="0">
                          <a:latin typeface="+mn-lt"/>
                          <a:ea typeface="Times New Roman"/>
                          <a:cs typeface="Times New Roman"/>
                        </a:rPr>
                        <a:t>Intervalle inter</a:t>
                      </a:r>
                      <a:r>
                        <a:rPr lang="fr-FR" sz="1400" i="0" baseline="0" noProof="0" smtClean="0">
                          <a:latin typeface="+mn-lt"/>
                          <a:ea typeface="Times New Roman"/>
                          <a:cs typeface="Times New Roman"/>
                        </a:rPr>
                        <a:t>quartile</a:t>
                      </a:r>
                      <a:r>
                        <a:rPr lang="fr-FR" sz="1400" i="0" baseline="30000" noProof="0" smtClean="0">
                          <a:latin typeface="+mn-lt"/>
                          <a:ea typeface="Times New Roman"/>
                          <a:cs typeface="Times New Roman"/>
                        </a:rPr>
                        <a:t>2</a:t>
                      </a:r>
                      <a:endParaRPr lang="fr-FR" sz="1400" i="0" baseline="30000" noProof="0" dirty="0" smtClean="0">
                        <a:latin typeface="+mn-lt"/>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85220">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528364">
                <a:tc>
                  <a:txBody>
                    <a:bodyPr/>
                    <a:lstStyle/>
                    <a:p>
                      <a:pPr algn="l">
                        <a:lnSpc>
                          <a:spcPct val="100000"/>
                        </a:lnSpc>
                        <a:spcAft>
                          <a:spcPts val="0"/>
                        </a:spcAft>
                        <a:tabLst>
                          <a:tab pos="2070735" algn="l"/>
                          <a:tab pos="4140835" algn="l"/>
                        </a:tabLst>
                      </a:pPr>
                      <a:r>
                        <a:rPr lang="fr-FR" sz="1400" noProof="0" dirty="0" smtClean="0">
                          <a:latin typeface="Arial"/>
                          <a:ea typeface="Times New Roman"/>
                          <a:cs typeface="Times New Roman"/>
                        </a:rPr>
                        <a:t>Belgique</a:t>
                      </a: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1,5</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8,7</a:t>
                      </a:r>
                      <a:endParaRPr lang="fr-FR" sz="1400" noProof="0" dirty="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1,1</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5,7</a:t>
                      </a:r>
                      <a:endParaRPr lang="fr-FR" sz="140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28364">
                <a:tc>
                  <a:txBody>
                    <a:bodyPr/>
                    <a:lstStyle/>
                    <a:p>
                      <a:pPr algn="l">
                        <a:lnSpc>
                          <a:spcPct val="100000"/>
                        </a:lnSpc>
                        <a:spcAft>
                          <a:spcPts val="0"/>
                        </a:spcAft>
                        <a:tabLst>
                          <a:tab pos="2070735" algn="l"/>
                          <a:tab pos="4140835" algn="l"/>
                        </a:tabLst>
                      </a:pPr>
                      <a:r>
                        <a:rPr lang="fr-FR" sz="1400" noProof="0" dirty="0" smtClean="0">
                          <a:latin typeface="Arial"/>
                          <a:ea typeface="Times New Roman"/>
                          <a:cs typeface="Times New Roman"/>
                        </a:rPr>
                        <a:t>Allemagne</a:t>
                      </a: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1,7</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11,0</a:t>
                      </a:r>
                      <a:endParaRPr lang="fr-FR" sz="1400" noProof="0" dirty="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1,4</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9,0</a:t>
                      </a:r>
                      <a:endParaRPr lang="fr-FR" sz="140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28364">
                <a:tc>
                  <a:txBody>
                    <a:bodyPr/>
                    <a:lstStyle/>
                    <a:p>
                      <a:pPr algn="l">
                        <a:lnSpc>
                          <a:spcPct val="100000"/>
                        </a:lnSpc>
                        <a:spcAft>
                          <a:spcPts val="0"/>
                        </a:spcAft>
                        <a:tabLst>
                          <a:tab pos="2070735" algn="l"/>
                          <a:tab pos="4140835" algn="l"/>
                        </a:tabLst>
                      </a:pPr>
                      <a:r>
                        <a:rPr lang="fr-FR" sz="1400" noProof="0" dirty="0" smtClean="0">
                          <a:latin typeface="Arial"/>
                          <a:ea typeface="Times New Roman"/>
                          <a:cs typeface="Times New Roman"/>
                        </a:rPr>
                        <a:t>France</a:t>
                      </a: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smtClean="0">
                          <a:latin typeface="Arial"/>
                          <a:ea typeface="Times New Roman"/>
                          <a:cs typeface="Times New Roman"/>
                        </a:rPr>
                        <a:t>n.d.</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smtClean="0">
                          <a:latin typeface="Arial"/>
                          <a:ea typeface="Times New Roman"/>
                          <a:cs typeface="Times New Roman"/>
                        </a:rPr>
                        <a:t>n.d.</a:t>
                      </a:r>
                      <a:endParaRPr lang="fr-FR" sz="1400" noProof="0" dirty="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1,5</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3,3</a:t>
                      </a:r>
                      <a:endParaRPr lang="fr-FR" sz="140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28364">
                <a:tc>
                  <a:txBody>
                    <a:bodyPr/>
                    <a:lstStyle/>
                    <a:p>
                      <a:pPr algn="l">
                        <a:lnSpc>
                          <a:spcPct val="100000"/>
                        </a:lnSpc>
                        <a:spcAft>
                          <a:spcPts val="0"/>
                        </a:spcAft>
                        <a:tabLst>
                          <a:tab pos="2070735" algn="l"/>
                          <a:tab pos="4140835" algn="l"/>
                        </a:tabLst>
                      </a:pPr>
                      <a:r>
                        <a:rPr lang="fr-FR" sz="1400" noProof="0" dirty="0" smtClean="0">
                          <a:latin typeface="Arial"/>
                          <a:ea typeface="Times New Roman"/>
                          <a:cs typeface="Times New Roman"/>
                        </a:rPr>
                        <a:t>Pays-Bas</a:t>
                      </a: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fr-FR" sz="1400" noProof="0" smtClean="0">
                          <a:latin typeface="Arial"/>
                          <a:ea typeface="Times New Roman"/>
                          <a:cs typeface="Times New Roman"/>
                        </a:rPr>
                        <a:t>n.d.</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fr-FR" sz="1400" noProof="0" smtClean="0">
                          <a:latin typeface="Arial"/>
                          <a:ea typeface="Times New Roman"/>
                          <a:cs typeface="Times New Roman"/>
                        </a:rPr>
                        <a:t>n.d.</a:t>
                      </a:r>
                      <a:endParaRPr lang="fr-FR" sz="1400" noProof="0" dirty="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1,1</a:t>
                      </a: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fr-FR" sz="1400" noProof="0" dirty="0" smtClean="0">
                          <a:latin typeface="Arial"/>
                          <a:ea typeface="Times New Roman"/>
                          <a:cs typeface="Times New Roman"/>
                        </a:rPr>
                        <a:t>6,2</a:t>
                      </a:r>
                      <a:endParaRPr lang="fr-FR" sz="140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9050" cap="flat" cmpd="sng" algn="ctr">
                      <a:noFill/>
                      <a:prstDash val="solid"/>
                      <a:round/>
                      <a:headEnd type="none" w="med" len="med"/>
                      <a:tailEnd type="none" w="med" len="med"/>
                    </a:lnB>
                    <a:solidFill>
                      <a:schemeClr val="bg1"/>
                    </a:solidFill>
                  </a:tcPr>
                </a:tc>
              </a:tr>
              <a:tr h="192171">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fr-FR" sz="140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6</a:t>
            </a:fld>
            <a:endParaRPr lang="nl-NL" smtClean="0"/>
          </a:p>
        </p:txBody>
      </p:sp>
      <p:sp>
        <p:nvSpPr>
          <p:cNvPr id="5123" name="Rectangle 2"/>
          <p:cNvSpPr>
            <a:spLocks noGrp="1" noChangeArrowheads="1"/>
          </p:cNvSpPr>
          <p:nvPr>
            <p:ph type="title"/>
          </p:nvPr>
        </p:nvSpPr>
        <p:spPr>
          <a:xfrm>
            <a:off x="663113" y="71438"/>
            <a:ext cx="8233237" cy="373062"/>
          </a:xfrm>
        </p:spPr>
        <p:txBody>
          <a:bodyPr/>
          <a:lstStyle/>
          <a:p>
            <a:pPr eaLnBrk="1" hangingPunct="1"/>
            <a:r>
              <a:rPr lang="fr-BE" dirty="0" smtClean="0"/>
              <a:t>Indicateurs macroéconomiques: croissance et inflation</a:t>
            </a:r>
            <a:endParaRPr lang="fr-FR" dirty="0" smtClean="0"/>
          </a:p>
        </p:txBody>
      </p:sp>
      <p:sp>
        <p:nvSpPr>
          <p:cNvPr id="5124" name="Text Box 4"/>
          <p:cNvSpPr txBox="1">
            <a:spLocks noChangeArrowheads="1"/>
          </p:cNvSpPr>
          <p:nvPr/>
        </p:nvSpPr>
        <p:spPr bwMode="auto">
          <a:xfrm>
            <a:off x="657903" y="464685"/>
            <a:ext cx="8085137" cy="307777"/>
          </a:xfrm>
          <a:prstGeom prst="rect">
            <a:avLst/>
          </a:prstGeom>
          <a:noFill/>
          <a:ln w="9525">
            <a:noFill/>
            <a:miter lim="800000"/>
            <a:headEnd/>
            <a:tailEnd/>
          </a:ln>
        </p:spPr>
        <p:txBody>
          <a:bodyPr>
            <a:spAutoFit/>
          </a:bodyPr>
          <a:lstStyle/>
          <a:p>
            <a:r>
              <a:rPr lang="fr-BE" sz="1400" dirty="0" smtClean="0">
                <a:solidFill>
                  <a:srgbClr val="003366"/>
                </a:solidFill>
              </a:rPr>
              <a:t>(pourcentages de variation annuelle moyenne)</a:t>
            </a:r>
            <a:endParaRPr lang="fr-BE" sz="1400" dirty="0">
              <a:solidFill>
                <a:srgbClr val="003366"/>
              </a:solidFill>
            </a:endParaRPr>
          </a:p>
        </p:txBody>
      </p:sp>
      <p:graphicFrame>
        <p:nvGraphicFramePr>
          <p:cNvPr id="56473" name="Group 153"/>
          <p:cNvGraphicFramePr>
            <a:graphicFrameLocks noGrp="1"/>
          </p:cNvGraphicFramePr>
          <p:nvPr/>
        </p:nvGraphicFramePr>
        <p:xfrm>
          <a:off x="609600" y="6362700"/>
          <a:ext cx="7257533" cy="131328"/>
        </p:xfrm>
        <a:graphic>
          <a:graphicData uri="http://schemas.openxmlformats.org/drawingml/2006/table">
            <a:tbl>
              <a:tblPr/>
              <a:tblGrid>
                <a:gridCol w="7257533"/>
              </a:tblGrid>
              <a:tr h="82550">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smtClean="0">
                          <a:ln>
                            <a:noFill/>
                          </a:ln>
                          <a:solidFill>
                            <a:schemeClr val="tx1"/>
                          </a:solidFill>
                          <a:effectLst/>
                          <a:latin typeface="Arial" charset="0"/>
                        </a:rPr>
                        <a:t>Sources: CE, BNB.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696036" y="873461"/>
          <a:ext cx="7656395" cy="4899541"/>
        </p:xfrm>
        <a:graphic>
          <a:graphicData uri="http://schemas.openxmlformats.org/drawingml/2006/table">
            <a:tbl>
              <a:tblPr/>
              <a:tblGrid>
                <a:gridCol w="2940642"/>
                <a:gridCol w="1036822"/>
                <a:gridCol w="1717906"/>
                <a:gridCol w="927778"/>
                <a:gridCol w="1033247"/>
              </a:tblGrid>
              <a:tr h="398337">
                <a:tc>
                  <a:txBody>
                    <a:bodyPr/>
                    <a:lstStyle/>
                    <a:p>
                      <a:endParaRPr lang="en-US"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1996-2010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smtClean="0">
                          <a:solidFill>
                            <a:srgbClr val="000000"/>
                          </a:solidFill>
                          <a:latin typeface="Arial"/>
                          <a:ea typeface="Times New Roman"/>
                          <a:cs typeface="Arial"/>
                        </a:rPr>
                        <a:t>écart-type</a:t>
                      </a:r>
                    </a:p>
                    <a:p>
                      <a:pPr algn="ctr">
                        <a:lnSpc>
                          <a:spcPts val="1200"/>
                        </a:lnSpc>
                        <a:spcAft>
                          <a:spcPts val="0"/>
                        </a:spcAft>
                      </a:pPr>
                      <a:r>
                        <a:rPr lang="nl-BE" sz="1200" b="1" smtClean="0">
                          <a:solidFill>
                            <a:srgbClr val="000000"/>
                          </a:solidFill>
                          <a:latin typeface="Arial"/>
                          <a:ea typeface="Times New Roman"/>
                          <a:cs typeface="Arial"/>
                        </a:rPr>
                        <a:t>1996-2010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2007-2010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dirty="0" smtClean="0">
                          <a:solidFill>
                            <a:srgbClr val="000000"/>
                          </a:solidFill>
                          <a:latin typeface="Arial"/>
                          <a:ea typeface="Times New Roman"/>
                          <a:cs typeface="Arial"/>
                        </a:rPr>
                        <a:t>2011</a:t>
                      </a:r>
                      <a:endParaRPr lang="en-US" sz="1200" dirty="0">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9086">
                <a:tc gridSpan="2">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19086">
                <a:tc gridSpan="2">
                  <a:txBody>
                    <a:bodyPr/>
                    <a:lstStyle/>
                    <a:p>
                      <a:pPr>
                        <a:lnSpc>
                          <a:spcPts val="1200"/>
                        </a:lnSpc>
                        <a:spcAft>
                          <a:spcPts val="0"/>
                        </a:spcAft>
                      </a:pPr>
                      <a:r>
                        <a:rPr lang="fr-BE" sz="1200" b="1" noProof="0" smtClean="0">
                          <a:solidFill>
                            <a:srgbClr val="000000"/>
                          </a:solidFill>
                          <a:latin typeface="Arial"/>
                          <a:ea typeface="Times New Roman"/>
                          <a:cs typeface="Arial"/>
                        </a:rPr>
                        <a:t>PIB</a:t>
                      </a:r>
                      <a:r>
                        <a:rPr lang="fr-BE" sz="1200" b="1" baseline="0" noProof="0" smtClean="0">
                          <a:solidFill>
                            <a:srgbClr val="000000"/>
                          </a:solidFill>
                          <a:latin typeface="Arial"/>
                          <a:ea typeface="Times New Roman"/>
                          <a:cs typeface="Arial"/>
                        </a:rPr>
                        <a:t> en volume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noProof="0" smtClean="0">
                          <a:solidFill>
                            <a:srgbClr val="000000"/>
                          </a:solidFill>
                          <a:latin typeface="Arial"/>
                          <a:ea typeface="Times New Roman"/>
                          <a:cs typeface="Arial"/>
                        </a:rPr>
                        <a:t>Belgique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1,9</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2,0</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noProof="0" smtClean="0">
                          <a:solidFill>
                            <a:srgbClr val="000000"/>
                          </a:solidFill>
                          <a:latin typeface="Arial"/>
                          <a:ea typeface="Times New Roman"/>
                          <a:cs typeface="Arial"/>
                        </a:rPr>
                        <a:t>Allemagne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1,3</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3,0</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noProof="0" smtClean="0">
                          <a:solidFill>
                            <a:srgbClr val="000000"/>
                          </a:solidFill>
                          <a:latin typeface="Arial"/>
                          <a:ea typeface="Times New Roman"/>
                          <a:cs typeface="Arial"/>
                        </a:rPr>
                        <a:t>France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1,7</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noProof="0" smtClean="0">
                          <a:solidFill>
                            <a:srgbClr val="000000"/>
                          </a:solidFill>
                          <a:latin typeface="Arial"/>
                          <a:ea typeface="Times New Roman"/>
                          <a:cs typeface="Arial"/>
                        </a:rPr>
                        <a:t>Pays-Bas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2,2</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1,2</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i="1" noProof="0" smtClean="0">
                          <a:latin typeface="+mn-lt"/>
                          <a:ea typeface="Times New Roman"/>
                        </a:rPr>
                        <a:t>moyenne des trois pays voisins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i="1" noProof="0" smtClean="0">
                          <a:solidFill>
                            <a:srgbClr val="000000"/>
                          </a:solidFill>
                          <a:latin typeface="Arial"/>
                          <a:ea typeface="Times New Roman"/>
                          <a:cs typeface="Arial"/>
                        </a:rPr>
                        <a:t>1,7</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2,0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dirty="0" smtClean="0">
                          <a:solidFill>
                            <a:srgbClr val="000000"/>
                          </a:solidFill>
                          <a:latin typeface="Arial"/>
                          <a:ea typeface="Times New Roman"/>
                          <a:cs typeface="Arial"/>
                        </a:rPr>
                        <a:t>1,9</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gridSpan="2">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gridSpan="2">
                  <a:txBody>
                    <a:bodyPr/>
                    <a:lstStyle/>
                    <a:p>
                      <a:pPr>
                        <a:lnSpc>
                          <a:spcPts val="1200"/>
                        </a:lnSpc>
                        <a:spcAft>
                          <a:spcPts val="0"/>
                        </a:spcAft>
                      </a:pPr>
                      <a:r>
                        <a:rPr lang="fr-BE" sz="1200" b="1" noProof="0" smtClean="0">
                          <a:latin typeface="+mn-lt"/>
                          <a:ea typeface="Times New Roman"/>
                        </a:rPr>
                        <a:t>Consommation privée en volume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Belgique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1,6</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0,9</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Allemagne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0,7</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0,9</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1,5</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France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2,0</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0,4</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Pays-Bas</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1,6</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-1,1</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i="1" kern="1200" noProof="0" smtClean="0">
                          <a:solidFill>
                            <a:schemeClr val="tx1"/>
                          </a:solidFill>
                          <a:latin typeface="+mn-lt"/>
                          <a:ea typeface="Times New Roman"/>
                          <a:cs typeface="+mn-cs"/>
                        </a:rPr>
                        <a:t>moyenne des trois pays voisins</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i="1" noProof="0" smtClean="0">
                          <a:solidFill>
                            <a:srgbClr val="000000"/>
                          </a:solidFill>
                          <a:latin typeface="Arial"/>
                          <a:ea typeface="Times New Roman"/>
                          <a:cs typeface="Arial"/>
                        </a:rPr>
                        <a:t>1,4</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1,4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dirty="0" smtClean="0">
                          <a:solidFill>
                            <a:srgbClr val="000000"/>
                          </a:solidFill>
                          <a:latin typeface="Arial"/>
                          <a:ea typeface="Times New Roman"/>
                          <a:cs typeface="Arial"/>
                        </a:rPr>
                        <a:t>0,3</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a:txBody>
                    <a:bodyPr/>
                    <a:lstStyle/>
                    <a:p>
                      <a:pPr algn="just">
                        <a:lnSpc>
                          <a:spcPts val="1200"/>
                        </a:lnSpc>
                        <a:spcAft>
                          <a:spcPts val="0"/>
                        </a:spcAft>
                      </a:pPr>
                      <a:r>
                        <a:rPr lang="fr-BE" sz="1200" b="1" kern="1200" noProof="0" smtClean="0">
                          <a:solidFill>
                            <a:schemeClr val="tx1"/>
                          </a:solidFill>
                          <a:latin typeface="+mn-lt"/>
                          <a:ea typeface="Times New Roman"/>
                          <a:cs typeface="+mn-cs"/>
                        </a:rPr>
                        <a:t>Inflation </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Belgique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1,9</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3,5</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Allemagne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1,5</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2,5</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France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1,6</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0,8</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2,3</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kern="1200" noProof="0" smtClean="0">
                          <a:solidFill>
                            <a:srgbClr val="000000"/>
                          </a:solidFill>
                          <a:latin typeface="Arial"/>
                          <a:ea typeface="Times New Roman"/>
                          <a:cs typeface="Arial"/>
                        </a:rPr>
                        <a:t>Pays-Bas</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2,1</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2,5</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fr-BE" sz="1200" i="1" kern="1200" noProof="0" smtClean="0">
                          <a:solidFill>
                            <a:schemeClr val="tx1"/>
                          </a:solidFill>
                          <a:latin typeface="+mn-lt"/>
                          <a:ea typeface="Times New Roman"/>
                          <a:cs typeface="+mn-cs"/>
                        </a:rPr>
                        <a:t>moyenne des trois pays voisins</a:t>
                      </a: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fr-BE" sz="1200" i="1" noProof="0" smtClean="0">
                          <a:solidFill>
                            <a:srgbClr val="000000"/>
                          </a:solidFill>
                          <a:latin typeface="Arial"/>
                          <a:ea typeface="Times New Roman"/>
                          <a:cs typeface="Arial"/>
                        </a:rPr>
                        <a:t>1,7</a:t>
                      </a:r>
                      <a:endParaRPr lang="fr-BE" sz="1200" noProof="0">
                        <a:latin typeface="Arial"/>
                        <a:ea typeface="Times New Roman"/>
                        <a:cs typeface="Times New Roman"/>
                      </a:endParaRPr>
                    </a:p>
                  </a:txBody>
                  <a:tcPr marL="44450" marR="44450" marT="0"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0,9</a:t>
                      </a:r>
                      <a:endParaRPr lang="en-US" sz="1200">
                        <a:latin typeface="Arial"/>
                        <a:ea typeface="Times New Roman"/>
                        <a:cs typeface="Times New Roman"/>
                      </a:endParaRPr>
                    </a:p>
                  </a:txBody>
                  <a:tcPr marL="44450" marR="44450" marT="0"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1,5</a:t>
                      </a:r>
                      <a:endParaRPr lang="en-US" sz="1200">
                        <a:latin typeface="Arial"/>
                        <a:ea typeface="Times New Roman"/>
                        <a:cs typeface="Times New Roman"/>
                      </a:endParaRPr>
                    </a:p>
                  </a:txBody>
                  <a:tcPr marL="44450" marR="44450" marT="0"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i="1" smtClean="0">
                          <a:solidFill>
                            <a:srgbClr val="000000"/>
                          </a:solidFill>
                          <a:latin typeface="Arial"/>
                          <a:ea typeface="Times New Roman"/>
                          <a:cs typeface="Arial"/>
                        </a:rPr>
                        <a:t>2,4</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r>
              <a:tr h="199168">
                <a:tc>
                  <a:txBody>
                    <a:bodyPr/>
                    <a:lstStyle/>
                    <a:p>
                      <a:pPr algn="just">
                        <a:lnSpc>
                          <a:spcPts val="1200"/>
                        </a:lnSpc>
                        <a:spcAft>
                          <a:spcPts val="0"/>
                        </a:spcAft>
                      </a:pP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fr-BE" sz="1200" noProof="0" dirty="0">
                        <a:latin typeface="Arial"/>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en-US" sz="1200">
                        <a:latin typeface="Arial"/>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en-US" sz="1200">
                        <a:latin typeface="Arial"/>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59635" y="1399851"/>
            <a:ext cx="3084316" cy="3200723"/>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Rectangle 9"/>
          <p:cNvSpPr/>
          <p:nvPr/>
        </p:nvSpPr>
        <p:spPr>
          <a:xfrm>
            <a:off x="885825" y="1400174"/>
            <a:ext cx="4762501" cy="3228976"/>
          </a:xfrm>
          <a:prstGeom prst="rect">
            <a:avLst/>
          </a:prstGeom>
          <a:solidFill>
            <a:schemeClr val="bg1">
              <a:lumMod val="95000"/>
              <a:alpha val="62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4" name="Rectangle 13"/>
          <p:cNvSpPr/>
          <p:nvPr/>
        </p:nvSpPr>
        <p:spPr>
          <a:xfrm>
            <a:off x="5581649" y="1390650"/>
            <a:ext cx="3152775" cy="321945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Rectangle 12"/>
          <p:cNvSpPr/>
          <p:nvPr/>
        </p:nvSpPr>
        <p:spPr>
          <a:xfrm>
            <a:off x="933451" y="1390651"/>
            <a:ext cx="4676774" cy="3219448"/>
          </a:xfrm>
          <a:prstGeom prst="rect">
            <a:avLst/>
          </a:prstGeom>
          <a:solidFill>
            <a:schemeClr val="bg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graphicFrame>
        <p:nvGraphicFramePr>
          <p:cNvPr id="7" name="Chart Placeholder 6"/>
          <p:cNvGraphicFramePr>
            <a:graphicFrameLocks noGrp="1"/>
          </p:cNvGraphicFramePr>
          <p:nvPr>
            <p:ph type="chart" sz="quarter" idx="11"/>
          </p:nvPr>
        </p:nvGraphicFramePr>
        <p:xfrm>
          <a:off x="307975" y="1209675"/>
          <a:ext cx="8531225" cy="4867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14325" y="138113"/>
            <a:ext cx="8667750" cy="1052512"/>
          </a:xfrm>
        </p:spPr>
        <p:txBody>
          <a:bodyPr/>
          <a:lstStyle/>
          <a:p>
            <a:r>
              <a:rPr lang="fr-BE" sz="2000" dirty="0" smtClean="0"/>
              <a:t>Une marge plus réduite pour les hausses réelles de salaires rend plus complexe la compensation des conséquences de l'indexation (I)</a:t>
            </a:r>
            <a:r>
              <a:rPr lang="fr-BE" dirty="0" smtClean="0"/>
              <a:t/>
            </a:r>
            <a:br>
              <a:rPr lang="fr-BE" dirty="0" smtClean="0"/>
            </a:br>
            <a:r>
              <a:rPr lang="fr-BE" sz="1400" dirty="0" smtClean="0">
                <a:solidFill>
                  <a:schemeClr val="accent6"/>
                </a:solidFill>
              </a:rPr>
              <a:t>Marge pour les hausses réelles de salaires calculée sur la base de la productivité nominale horaire</a:t>
            </a:r>
            <a:r>
              <a:rPr lang="fr-BE" sz="1400" baseline="30000" dirty="0" smtClean="0">
                <a:solidFill>
                  <a:schemeClr val="accent6"/>
                </a:solidFill>
              </a:rPr>
              <a:t>1</a:t>
            </a:r>
            <a:r>
              <a:rPr lang="fr-BE" sz="1400" dirty="0" smtClean="0">
                <a:solidFill>
                  <a:schemeClr val="accent6"/>
                </a:solidFill>
              </a:rPr>
              <a:t/>
            </a:r>
            <a:br>
              <a:rPr lang="fr-BE" sz="1400" dirty="0" smtClean="0">
                <a:solidFill>
                  <a:schemeClr val="accent6"/>
                </a:solidFill>
              </a:rPr>
            </a:br>
            <a:r>
              <a:rPr lang="fr-BE" sz="1000" dirty="0" smtClean="0"/>
              <a:t>(pourcentages de variation annuelle, sauf mention contraire)</a:t>
            </a:r>
            <a:endParaRPr lang="nl-BE" sz="1000" dirty="0"/>
          </a:p>
        </p:txBody>
      </p:sp>
      <p:sp>
        <p:nvSpPr>
          <p:cNvPr id="5" name="Slide Number Placeholder 4"/>
          <p:cNvSpPr>
            <a:spLocks noGrp="1"/>
          </p:cNvSpPr>
          <p:nvPr>
            <p:ph type="sldNum" sz="quarter" idx="12"/>
          </p:nvPr>
        </p:nvSpPr>
        <p:spPr/>
        <p:txBody>
          <a:bodyPr/>
          <a:lstStyle/>
          <a:p>
            <a:pPr>
              <a:defRPr/>
            </a:pPr>
            <a:fld id="{30927B20-BB5D-4D3E-B7E7-4E481A1C19C8}" type="slidenum">
              <a:rPr lang="nl-NL" smtClean="0"/>
              <a:pPr>
                <a:defRPr/>
              </a:pPr>
              <a:t>60</a:t>
            </a:fld>
            <a:endParaRPr lang="nl-NL"/>
          </a:p>
        </p:txBody>
      </p:sp>
      <p:sp>
        <p:nvSpPr>
          <p:cNvPr id="8" name="TextBox 26"/>
          <p:cNvSpPr txBox="1"/>
          <p:nvPr/>
        </p:nvSpPr>
        <p:spPr bwMode="auto">
          <a:xfrm>
            <a:off x="5905500" y="1423943"/>
            <a:ext cx="2671762"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fr-BE" sz="1200" b="1" dirty="0" smtClean="0"/>
              <a:t>Régime actuel: indexation basée sur l'indice-santé</a:t>
            </a:r>
            <a:endParaRPr lang="fr-BE" sz="1200" b="1" dirty="0"/>
          </a:p>
        </p:txBody>
      </p:sp>
      <p:sp>
        <p:nvSpPr>
          <p:cNvPr id="9" name="TextBox 26"/>
          <p:cNvSpPr txBox="1"/>
          <p:nvPr/>
        </p:nvSpPr>
        <p:spPr bwMode="auto">
          <a:xfrm>
            <a:off x="2314575" y="1428750"/>
            <a:ext cx="2495551" cy="61215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fr-BE" sz="1200" b="1" dirty="0" smtClean="0"/>
              <a:t>Régime 1971 - 1996 : indexation approchée par l'inflation</a:t>
            </a:r>
            <a:endParaRPr lang="fr-BE" sz="1200" b="1" dirty="0"/>
          </a:p>
        </p:txBody>
      </p:sp>
      <p:sp>
        <p:nvSpPr>
          <p:cNvPr id="12" name="TextBox 11"/>
          <p:cNvSpPr txBox="1"/>
          <p:nvPr/>
        </p:nvSpPr>
        <p:spPr bwMode="auto">
          <a:xfrm>
            <a:off x="323849" y="6257925"/>
            <a:ext cx="6219826"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fr-BE" sz="800" dirty="0" smtClean="0"/>
              <a:t>Sources: DGSIE, EU-</a:t>
            </a:r>
            <a:r>
              <a:rPr lang="fr-BE" sz="800" dirty="0" err="1" smtClean="0"/>
              <a:t>Klems</a:t>
            </a:r>
            <a:r>
              <a:rPr lang="fr-BE" sz="800" dirty="0" smtClean="0"/>
              <a:t>, ICN, SPF ETCS.</a:t>
            </a:r>
          </a:p>
          <a:p>
            <a:r>
              <a:rPr lang="fr-BE" sz="800" baseline="30000" dirty="0" smtClean="0"/>
              <a:t>1</a:t>
            </a:r>
            <a:r>
              <a:rPr lang="fr-BE" sz="800" dirty="0" smtClean="0"/>
              <a:t> Avant 1996, total de l'économie moins les branches administration publique et enseignement, secteur privé à partir de 1997.</a:t>
            </a:r>
            <a:endParaRPr lang="fr-BE" sz="800" dirty="0"/>
          </a:p>
        </p:txBody>
      </p:sp>
      <p:cxnSp>
        <p:nvCxnSpPr>
          <p:cNvPr id="16" name="Straight Arrow Connector 15"/>
          <p:cNvCxnSpPr/>
          <p:nvPr/>
        </p:nvCxnSpPr>
        <p:spPr>
          <a:xfrm>
            <a:off x="5762625" y="5438775"/>
            <a:ext cx="78105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62625" y="5829300"/>
            <a:ext cx="78105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34050" y="1419225"/>
            <a:ext cx="2990849" cy="3467099"/>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Rectangle 9"/>
          <p:cNvSpPr/>
          <p:nvPr/>
        </p:nvSpPr>
        <p:spPr>
          <a:xfrm>
            <a:off x="895351" y="1419226"/>
            <a:ext cx="4838700" cy="3467100"/>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 name="Title 1"/>
          <p:cNvSpPr>
            <a:spLocks noGrp="1"/>
          </p:cNvSpPr>
          <p:nvPr>
            <p:ph type="title"/>
          </p:nvPr>
        </p:nvSpPr>
        <p:spPr>
          <a:xfrm>
            <a:off x="133350" y="71437"/>
            <a:ext cx="9010650" cy="1100137"/>
          </a:xfrm>
        </p:spPr>
        <p:txBody>
          <a:bodyPr/>
          <a:lstStyle/>
          <a:p>
            <a:r>
              <a:rPr lang="fr-BE" sz="2000" dirty="0" smtClean="0"/>
              <a:t>Une marge plus réduite pour les hausses réelles de salaires rend plus complexe la compensation des conséquences de l'indexation (II)</a:t>
            </a:r>
            <a:r>
              <a:rPr lang="fr-BE" dirty="0" smtClean="0"/>
              <a:t/>
            </a:r>
            <a:br>
              <a:rPr lang="fr-BE" dirty="0" smtClean="0"/>
            </a:br>
            <a:r>
              <a:rPr lang="fr-BE" sz="1400" dirty="0" smtClean="0">
                <a:solidFill>
                  <a:schemeClr val="accent6"/>
                </a:solidFill>
              </a:rPr>
              <a:t>Marge pour les hausses réelles de salaires calculée sur la base des coûts salariaux horaires</a:t>
            </a:r>
            <a:r>
              <a:rPr lang="fr-BE" sz="1400" baseline="30000" dirty="0" smtClean="0">
                <a:solidFill>
                  <a:schemeClr val="accent6"/>
                </a:solidFill>
              </a:rPr>
              <a:t>1</a:t>
            </a:r>
            <a:r>
              <a:rPr lang="fr-BE" sz="1400" dirty="0" smtClean="0">
                <a:solidFill>
                  <a:schemeClr val="accent6"/>
                </a:solidFill>
              </a:rPr>
              <a:t> des pays voisins</a:t>
            </a:r>
            <a:r>
              <a:rPr lang="fr-BE" sz="1400" dirty="0" smtClean="0"/>
              <a:t/>
            </a:r>
            <a:br>
              <a:rPr lang="fr-BE" sz="1400" dirty="0" smtClean="0"/>
            </a:br>
            <a:r>
              <a:rPr lang="fr-BE" sz="1000" dirty="0" smtClean="0"/>
              <a:t>(pourcentages de variation annuelle)</a:t>
            </a:r>
            <a:br>
              <a:rPr lang="fr-BE" sz="1000" dirty="0" smtClean="0"/>
            </a:br>
            <a:endParaRPr lang="nl-BE" dirty="0"/>
          </a:p>
        </p:txBody>
      </p:sp>
      <p:sp>
        <p:nvSpPr>
          <p:cNvPr id="5" name="Slide Number Placeholder 4"/>
          <p:cNvSpPr>
            <a:spLocks noGrp="1"/>
          </p:cNvSpPr>
          <p:nvPr>
            <p:ph type="sldNum" sz="quarter" idx="12"/>
          </p:nvPr>
        </p:nvSpPr>
        <p:spPr/>
        <p:txBody>
          <a:bodyPr/>
          <a:lstStyle/>
          <a:p>
            <a:pPr>
              <a:defRPr/>
            </a:pPr>
            <a:fld id="{30927B20-BB5D-4D3E-B7E7-4E481A1C19C8}" type="slidenum">
              <a:rPr lang="nl-NL" smtClean="0"/>
              <a:pPr>
                <a:defRPr/>
              </a:pPr>
              <a:t>61</a:t>
            </a:fld>
            <a:endParaRPr lang="nl-NL"/>
          </a:p>
        </p:txBody>
      </p:sp>
      <p:sp>
        <p:nvSpPr>
          <p:cNvPr id="14" name="Rectangle 13"/>
          <p:cNvSpPr/>
          <p:nvPr/>
        </p:nvSpPr>
        <p:spPr>
          <a:xfrm>
            <a:off x="5762625" y="1400175"/>
            <a:ext cx="2971800" cy="343852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Rectangle 12"/>
          <p:cNvSpPr/>
          <p:nvPr/>
        </p:nvSpPr>
        <p:spPr>
          <a:xfrm>
            <a:off x="866775" y="1428749"/>
            <a:ext cx="4867274" cy="3419475"/>
          </a:xfrm>
          <a:prstGeom prst="rect">
            <a:avLst/>
          </a:prstGeom>
          <a:solidFill>
            <a:schemeClr val="bg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9" name="TextBox 8"/>
          <p:cNvSpPr txBox="1"/>
          <p:nvPr/>
        </p:nvSpPr>
        <p:spPr bwMode="auto">
          <a:xfrm>
            <a:off x="323849" y="6267450"/>
            <a:ext cx="6143625"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fr-BE" sz="800" smtClean="0"/>
              <a:t>Sources: CCE, DGSIE, EU-Klems, ICN, SPF ETCS.</a:t>
            </a:r>
          </a:p>
          <a:p>
            <a:r>
              <a:rPr lang="fr-BE" sz="800" baseline="30000" smtClean="0"/>
              <a:t>1</a:t>
            </a:r>
            <a:r>
              <a:rPr lang="fr-BE" sz="800" smtClean="0"/>
              <a:t> Avant 1996, total de l'économie moins les branches administration publique et enseignement, secteur privé à partir de 1997.</a:t>
            </a:r>
            <a:endParaRPr lang="fr-BE" sz="800"/>
          </a:p>
        </p:txBody>
      </p:sp>
      <p:sp>
        <p:nvSpPr>
          <p:cNvPr id="8" name="TextBox 26"/>
          <p:cNvSpPr txBox="1"/>
          <p:nvPr/>
        </p:nvSpPr>
        <p:spPr bwMode="auto">
          <a:xfrm>
            <a:off x="2114551" y="1352550"/>
            <a:ext cx="3552824" cy="8891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fr-BE" sz="1200" b="1" dirty="0" smtClean="0"/>
              <a:t>Régime fictif avec cours de change stables (d'où le choix de l'Allemagne et des Pays-Bas) et indexation approchée par l'inflation</a:t>
            </a:r>
            <a:endParaRPr lang="fr-BE" sz="1200" b="1" dirty="0"/>
          </a:p>
        </p:txBody>
      </p:sp>
      <p:sp>
        <p:nvSpPr>
          <p:cNvPr id="6" name="TextBox 26"/>
          <p:cNvSpPr txBox="1"/>
          <p:nvPr/>
        </p:nvSpPr>
        <p:spPr bwMode="auto">
          <a:xfrm>
            <a:off x="6024563" y="1357268"/>
            <a:ext cx="2371724" cy="8891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50000"/>
              </a:lnSpc>
            </a:pPr>
            <a:r>
              <a:rPr lang="fr-BE" sz="1200" b="1" dirty="0" smtClean="0"/>
              <a:t>Régime actuel: loi de 1996 et indexation basée sur l'indice-santé</a:t>
            </a:r>
            <a:endParaRPr lang="fr-BE" sz="1200" b="1" dirty="0"/>
          </a:p>
        </p:txBody>
      </p:sp>
      <p:graphicFrame>
        <p:nvGraphicFramePr>
          <p:cNvPr id="7" name="Chart Placeholder 6"/>
          <p:cNvGraphicFramePr>
            <a:graphicFrameLocks noGrp="1"/>
          </p:cNvGraphicFramePr>
          <p:nvPr>
            <p:ph type="chart" sz="quarter" idx="11"/>
          </p:nvPr>
        </p:nvGraphicFramePr>
        <p:xfrm>
          <a:off x="333375" y="1276350"/>
          <a:ext cx="8477250" cy="4981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44" y="175451"/>
            <a:ext cx="8078788" cy="373062"/>
          </a:xfrm>
        </p:spPr>
        <p:txBody>
          <a:bodyPr/>
          <a:lstStyle/>
          <a:p>
            <a:r>
              <a:rPr lang="fr-FR" dirty="0" smtClean="0"/>
              <a:t>Indexation des prix en Belgique: loyers</a:t>
            </a:r>
            <a:r>
              <a:rPr lang="fr-FR" sz="2400" dirty="0" smtClean="0"/>
              <a:t/>
            </a:r>
            <a:br>
              <a:rPr lang="fr-FR" sz="2400" dirty="0" smtClean="0"/>
            </a:br>
            <a:r>
              <a:rPr lang="fr-FR" sz="1400" b="0" dirty="0" smtClean="0"/>
              <a:t>(pourcentages de variation par rapport au mois correspondant de l'année précédente)</a:t>
            </a:r>
            <a:endParaRPr lang="nl-BE" sz="1400" b="0" noProof="0" dirty="0"/>
          </a:p>
        </p:txBody>
      </p:sp>
      <p:sp>
        <p:nvSpPr>
          <p:cNvPr id="4" name="Slide Number Placeholder 3"/>
          <p:cNvSpPr>
            <a:spLocks noGrp="1"/>
          </p:cNvSpPr>
          <p:nvPr>
            <p:ph type="sldNum" sz="quarter" idx="12"/>
          </p:nvPr>
        </p:nvSpPr>
        <p:spPr/>
        <p:txBody>
          <a:bodyPr/>
          <a:lstStyle/>
          <a:p>
            <a:pPr>
              <a:defRPr/>
            </a:pPr>
            <a:fld id="{39E29544-7B3E-4E83-A739-755F3A5E9036}" type="slidenum">
              <a:rPr lang="nl-NL" smtClean="0"/>
              <a:pPr>
                <a:defRPr/>
              </a:pPr>
              <a:t>62</a:t>
            </a:fld>
            <a:endParaRPr lang="nl-BE"/>
          </a:p>
        </p:txBody>
      </p:sp>
      <p:graphicFrame>
        <p:nvGraphicFramePr>
          <p:cNvPr id="8" name="Chart 7"/>
          <p:cNvGraphicFramePr>
            <a:graphicFrameLocks/>
          </p:cNvGraphicFramePr>
          <p:nvPr/>
        </p:nvGraphicFramePr>
        <p:xfrm>
          <a:off x="371476" y="838200"/>
          <a:ext cx="8467724" cy="542925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1"/>
          <p:cNvSpPr>
            <a:spLocks noChangeArrowheads="1"/>
          </p:cNvSpPr>
          <p:nvPr/>
        </p:nvSpPr>
        <p:spPr bwMode="auto">
          <a:xfrm>
            <a:off x="201881" y="6329654"/>
            <a:ext cx="91440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Sources: DGSIE, BNB.</a:t>
            </a: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Indexation des prix en Belgique: autres services indexés</a:t>
            </a:r>
            <a:r>
              <a:rPr lang="fr-FR" sz="2400" dirty="0" smtClean="0"/>
              <a:t/>
            </a:r>
            <a:br>
              <a:rPr lang="fr-FR" sz="2400" dirty="0" smtClean="0"/>
            </a:br>
            <a:r>
              <a:rPr lang="fr-FR" sz="1400" b="0" dirty="0" smtClean="0"/>
              <a:t>(pourcentages de variation par rapport au mois correspondant de l'année précédente)</a:t>
            </a:r>
            <a:r>
              <a:rPr lang="nl-BE" sz="1400" b="0" dirty="0" smtClean="0"/>
              <a:t/>
            </a:r>
            <a:br>
              <a:rPr lang="nl-BE" sz="1400" b="0" dirty="0" smtClean="0"/>
            </a:br>
            <a:endParaRPr lang="nl-BE" sz="1400" b="0" noProof="0" dirty="0"/>
          </a:p>
        </p:txBody>
      </p:sp>
      <p:sp>
        <p:nvSpPr>
          <p:cNvPr id="3" name="Slide Number Placeholder 2"/>
          <p:cNvSpPr>
            <a:spLocks noGrp="1"/>
          </p:cNvSpPr>
          <p:nvPr>
            <p:ph type="sldNum" sz="quarter" idx="10"/>
          </p:nvPr>
        </p:nvSpPr>
        <p:spPr/>
        <p:txBody>
          <a:bodyPr/>
          <a:lstStyle/>
          <a:p>
            <a:pPr>
              <a:defRPr/>
            </a:pPr>
            <a:fld id="{6D6821D5-4DEE-4ED1-80F4-389325A30121}" type="slidenum">
              <a:rPr lang="nl-NL" smtClean="0"/>
              <a:pPr>
                <a:defRPr/>
              </a:pPr>
              <a:t>63</a:t>
            </a:fld>
            <a:endParaRPr lang="nl-BE"/>
          </a:p>
        </p:txBody>
      </p:sp>
      <p:graphicFrame>
        <p:nvGraphicFramePr>
          <p:cNvPr id="5" name="Chart 4"/>
          <p:cNvGraphicFramePr>
            <a:graphicFrameLocks/>
          </p:cNvGraphicFramePr>
          <p:nvPr/>
        </p:nvGraphicFramePr>
        <p:xfrm>
          <a:off x="609600" y="809625"/>
          <a:ext cx="8058150" cy="55435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9457" y="1942940"/>
            <a:ext cx="8924544" cy="2226724"/>
          </a:xfrm>
        </p:spPr>
        <p:txBody>
          <a:bodyPr/>
          <a:lstStyle/>
          <a:p>
            <a:pPr lvl="1">
              <a:buNone/>
            </a:pPr>
            <a:endParaRPr lang="fr-FR" dirty="0" smtClean="0"/>
          </a:p>
          <a:p>
            <a:r>
              <a:rPr lang="fr-FR" dirty="0" smtClean="0"/>
              <a:t>À la recherche d'alternatives</a:t>
            </a:r>
          </a:p>
          <a:p>
            <a:pPr lvl="1"/>
            <a:r>
              <a:rPr lang="fr-FR" dirty="0" smtClean="0"/>
              <a:t>« contrefactuelles »: répercussions macroéconomiques de mécanismes d'indexation alternatifs au cours de la période 2007-2010</a:t>
            </a:r>
          </a:p>
          <a:p>
            <a:pPr lvl="1"/>
            <a:r>
              <a:rPr lang="fr-FR" dirty="0" smtClean="0"/>
              <a:t>quelques points d'attention en ce qui concerne l'éventualité de concrétiser des mécanismes d'indexation alternatifs</a:t>
            </a:r>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64</a:t>
            </a:fld>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76" y="0"/>
            <a:ext cx="8078788" cy="373062"/>
          </a:xfrm>
        </p:spPr>
        <p:txBody>
          <a:bodyPr/>
          <a:lstStyle/>
          <a:p>
            <a:r>
              <a:rPr lang="fr-FR" dirty="0" smtClean="0"/>
              <a:t>Effets macroéconomiques de différents mécanismes d'indexation</a:t>
            </a:r>
            <a:endParaRPr lang="fr-FR" dirty="0"/>
          </a:p>
        </p:txBody>
      </p:sp>
      <p:sp>
        <p:nvSpPr>
          <p:cNvPr id="3" name="Text Placeholder 2"/>
          <p:cNvSpPr>
            <a:spLocks noGrp="1"/>
          </p:cNvSpPr>
          <p:nvPr>
            <p:ph type="body" sz="quarter" idx="11"/>
          </p:nvPr>
        </p:nvSpPr>
        <p:spPr>
          <a:xfrm>
            <a:off x="427512" y="1086452"/>
            <a:ext cx="8579328" cy="4701948"/>
          </a:xfrm>
        </p:spPr>
        <p:txBody>
          <a:bodyPr/>
          <a:lstStyle/>
          <a:p>
            <a:pPr>
              <a:lnSpc>
                <a:spcPct val="100000"/>
              </a:lnSpc>
            </a:pPr>
            <a:r>
              <a:rPr lang="fr-FR" dirty="0" smtClean="0"/>
              <a:t>Modèle d’équilibre général stochastique dynamique à trois pays: Belgique, zone euro et États‑Unis</a:t>
            </a:r>
          </a:p>
          <a:p>
            <a:pPr>
              <a:buNone/>
            </a:pPr>
            <a:endParaRPr lang="fr-FR" dirty="0" smtClean="0"/>
          </a:p>
          <a:p>
            <a:r>
              <a:rPr lang="fr-FR" dirty="0" smtClean="0"/>
              <a:t>Différentes hypothèses d’indexation des salaires:</a:t>
            </a:r>
          </a:p>
          <a:p>
            <a:pPr lvl="1"/>
            <a:r>
              <a:rPr lang="fr-FR" dirty="0" smtClean="0"/>
              <a:t>le mécanisme actuel d’indexation à l’indice-santé (« indice-santé »);</a:t>
            </a:r>
          </a:p>
          <a:p>
            <a:pPr lvl="1"/>
            <a:r>
              <a:rPr lang="fr-FR" dirty="0" smtClean="0"/>
              <a:t>un mécanisme d’indexation « complète » aux prix à la consommation (« IPCN »);</a:t>
            </a:r>
          </a:p>
          <a:p>
            <a:pPr lvl="1"/>
            <a:r>
              <a:rPr lang="fr-FR" dirty="0" smtClean="0"/>
              <a:t>une indexation à l’inflation à long terme (« tendancielle »);</a:t>
            </a:r>
          </a:p>
          <a:p>
            <a:pPr lvl="1"/>
            <a:r>
              <a:rPr lang="fr-FR" dirty="0" smtClean="0"/>
              <a:t>un mécanisme d’indexation à un indice des prix hors énergie (« sans énergie »);</a:t>
            </a:r>
          </a:p>
          <a:p>
            <a:pPr lvl="1"/>
            <a:r>
              <a:rPr lang="fr-FR" dirty="0" smtClean="0"/>
              <a:t>un mécanisme d’indexation à l’indice-santé plus lent (« plus lent »)</a:t>
            </a:r>
          </a:p>
        </p:txBody>
      </p:sp>
      <p:sp>
        <p:nvSpPr>
          <p:cNvPr id="4" name="Slide Number Placeholder 3"/>
          <p:cNvSpPr>
            <a:spLocks noGrp="1"/>
          </p:cNvSpPr>
          <p:nvPr>
            <p:ph type="sldNum" sz="quarter" idx="12"/>
          </p:nvPr>
        </p:nvSpPr>
        <p:spPr/>
        <p:txBody>
          <a:bodyPr/>
          <a:lstStyle/>
          <a:p>
            <a:pPr>
              <a:defRPr/>
            </a:pPr>
            <a:fld id="{FA010CF7-96A6-4C4E-87D2-E52C45C5BC1F}" type="slidenum">
              <a:rPr lang="fr-FR" smtClean="0"/>
              <a:pPr>
                <a:defRPr/>
              </a:pPr>
              <a:t>65</a:t>
            </a:fld>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66</a:t>
            </a:fld>
            <a:endParaRPr lang="fr-FR" dirty="0" smtClean="0"/>
          </a:p>
        </p:txBody>
      </p:sp>
      <p:sp>
        <p:nvSpPr>
          <p:cNvPr id="5123" name="Rectangle 2"/>
          <p:cNvSpPr>
            <a:spLocks noGrp="1" noChangeArrowheads="1"/>
          </p:cNvSpPr>
          <p:nvPr>
            <p:ph type="title"/>
          </p:nvPr>
        </p:nvSpPr>
        <p:spPr/>
        <p:txBody>
          <a:bodyPr/>
          <a:lstStyle/>
          <a:p>
            <a:pPr eaLnBrk="1" hangingPunct="1"/>
            <a:r>
              <a:rPr lang="fr-FR" dirty="0" smtClean="0"/>
              <a:t>Choc sur le prix du pétrole</a:t>
            </a:r>
          </a:p>
        </p:txBody>
      </p:sp>
      <p:sp>
        <p:nvSpPr>
          <p:cNvPr id="5124" name="Text Box 4"/>
          <p:cNvSpPr txBox="1">
            <a:spLocks noChangeArrowheads="1"/>
          </p:cNvSpPr>
          <p:nvPr/>
        </p:nvSpPr>
        <p:spPr bwMode="auto">
          <a:xfrm>
            <a:off x="633413" y="446578"/>
            <a:ext cx="8085137" cy="304800"/>
          </a:xfrm>
          <a:prstGeom prst="rect">
            <a:avLst/>
          </a:prstGeom>
          <a:noFill/>
          <a:ln w="9525">
            <a:noFill/>
            <a:miter lim="800000"/>
            <a:headEnd/>
            <a:tailEnd/>
          </a:ln>
        </p:spPr>
        <p:txBody>
          <a:bodyPr>
            <a:spAutoFit/>
          </a:bodyPr>
          <a:lstStyle/>
          <a:p>
            <a:r>
              <a:rPr lang="fr-FR" sz="1400" dirty="0" smtClean="0">
                <a:solidFill>
                  <a:srgbClr val="003366"/>
                </a:solidFill>
              </a:rPr>
              <a:t>(effets de différents </a:t>
            </a:r>
            <a:r>
              <a:rPr lang="fr-FR" sz="1400" smtClean="0">
                <a:solidFill>
                  <a:srgbClr val="003366"/>
                </a:solidFill>
              </a:rPr>
              <a:t>mécanismes d'indexation pour la </a:t>
            </a:r>
            <a:r>
              <a:rPr lang="fr-FR" sz="1400" dirty="0" smtClean="0">
                <a:solidFill>
                  <a:srgbClr val="003366"/>
                </a:solidFill>
              </a:rPr>
              <a:t>Belgique)</a:t>
            </a:r>
            <a:endParaRPr lang="fr-FR" sz="1400" dirty="0">
              <a:solidFill>
                <a:srgbClr val="003366"/>
              </a:solidFill>
            </a:endParaRPr>
          </a:p>
        </p:txBody>
      </p:sp>
      <p:graphicFrame>
        <p:nvGraphicFramePr>
          <p:cNvPr id="56473" name="Group 153"/>
          <p:cNvGraphicFramePr>
            <a:graphicFrameLocks noGrp="1"/>
          </p:cNvGraphicFramePr>
          <p:nvPr/>
        </p:nvGraphicFramePr>
        <p:xfrm>
          <a:off x="174625" y="6332972"/>
          <a:ext cx="7780338" cy="131328"/>
        </p:xfrm>
        <a:graphic>
          <a:graphicData uri="http://schemas.openxmlformats.org/drawingml/2006/table">
            <a:tbl>
              <a:tblPr/>
              <a:tblGrid>
                <a:gridCol w="3890963"/>
                <a:gridCol w="3889375"/>
              </a:tblGrid>
              <a:tr h="7537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Source: Simulations avec le modèle DSGE </a:t>
                      </a:r>
                      <a:r>
                        <a:rPr kumimoji="0" lang="fr-BE" sz="800" b="0" i="0" u="none" strike="noStrike" cap="none" normalizeH="0" baseline="0" smtClean="0">
                          <a:ln>
                            <a:noFill/>
                          </a:ln>
                          <a:solidFill>
                            <a:schemeClr val="tx1"/>
                          </a:solidFill>
                          <a:effectLst/>
                          <a:latin typeface="Arial" charset="0"/>
                        </a:rPr>
                        <a:t>à trois </a:t>
                      </a:r>
                      <a:r>
                        <a:rPr kumimoji="0" lang="fr-BE" sz="800" b="0" i="0" u="none" strike="noStrike" cap="none" normalizeH="0" baseline="0" dirty="0" smtClean="0">
                          <a:ln>
                            <a:noFill/>
                          </a:ln>
                          <a:solidFill>
                            <a:schemeClr val="tx1"/>
                          </a:solidFill>
                          <a:effectLst/>
                          <a:latin typeface="Arial" charset="0"/>
                        </a:rPr>
                        <a:t>pays.</a:t>
                      </a:r>
                      <a:endParaRPr kumimoji="0" lang="fr-BE" sz="800" b="0" i="0" u="none" strike="noStrike" cap="none" normalizeH="0" baseline="30000" dirty="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endParaRPr kumimoji="0" lang="fr-BE" sz="800" b="0" i="0" u="none" strike="noStrike" cap="none" normalizeH="0" baseline="0" dirty="0" smtClean="0">
                        <a:ln>
                          <a:noFill/>
                        </a:ln>
                        <a:solidFill>
                          <a:schemeClr val="tx1"/>
                        </a:solidFill>
                        <a:effectLst/>
                        <a:latin typeface="Arial" charset="0"/>
                      </a:endParaRPr>
                    </a:p>
                  </a:txBody>
                  <a:tcPr marL="18000" marR="0" marT="10800" marB="10800" horzOverflow="overflow">
                    <a:lnL>
                      <a:noFill/>
                    </a:lnL>
                    <a:lnR cap="flat">
                      <a:noFill/>
                    </a:lnR>
                    <a:lnT cap="flat">
                      <a:noFill/>
                    </a:lnT>
                    <a:lnB cap="flat">
                      <a:noFill/>
                    </a:lnB>
                    <a:lnTlToBr>
                      <a:noFill/>
                    </a:lnTlToBr>
                    <a:lnBlToTr>
                      <a:noFill/>
                    </a:lnBlToTr>
                    <a:noFill/>
                  </a:tcPr>
                </a:tc>
              </a:tr>
            </a:tbl>
          </a:graphicData>
        </a:graphic>
      </p:graphicFrame>
      <p:pic>
        <p:nvPicPr>
          <p:cNvPr id="2" name="Picture 2"/>
          <p:cNvPicPr>
            <a:picLocks noChangeAspect="1" noChangeArrowheads="1"/>
          </p:cNvPicPr>
          <p:nvPr/>
        </p:nvPicPr>
        <p:blipFill>
          <a:blip r:embed="rId3" cstate="print"/>
          <a:srcRect/>
          <a:stretch>
            <a:fillRect/>
          </a:stretch>
        </p:blipFill>
        <p:spPr bwMode="auto">
          <a:xfrm>
            <a:off x="697587" y="801280"/>
            <a:ext cx="7032394" cy="4995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67</a:t>
            </a:fld>
            <a:endParaRPr lang="fr-FR" dirty="0" smtClean="0"/>
          </a:p>
        </p:txBody>
      </p:sp>
      <p:sp>
        <p:nvSpPr>
          <p:cNvPr id="5123" name="Rectangle 2"/>
          <p:cNvSpPr>
            <a:spLocks noGrp="1" noChangeArrowheads="1"/>
          </p:cNvSpPr>
          <p:nvPr>
            <p:ph type="title"/>
          </p:nvPr>
        </p:nvSpPr>
        <p:spPr/>
        <p:txBody>
          <a:bodyPr/>
          <a:lstStyle/>
          <a:p>
            <a:pPr eaLnBrk="1" hangingPunct="1"/>
            <a:r>
              <a:rPr lang="fr-FR" dirty="0" smtClean="0"/>
              <a:t>Importance de l'ouverture de l'économie pour l'indexation à la suite d'un choc pétrolier</a:t>
            </a:r>
          </a:p>
        </p:txBody>
      </p:sp>
      <p:pic>
        <p:nvPicPr>
          <p:cNvPr id="2050" name="Picture 2"/>
          <p:cNvPicPr>
            <a:picLocks noChangeAspect="1" noChangeArrowheads="1"/>
          </p:cNvPicPr>
          <p:nvPr/>
        </p:nvPicPr>
        <p:blipFill>
          <a:blip r:embed="rId3" cstate="print"/>
          <a:srcRect r="6064"/>
          <a:stretch>
            <a:fillRect/>
          </a:stretch>
        </p:blipFill>
        <p:spPr bwMode="auto">
          <a:xfrm>
            <a:off x="452489" y="1138141"/>
            <a:ext cx="8323865" cy="3824805"/>
          </a:xfrm>
          <a:prstGeom prst="rect">
            <a:avLst/>
          </a:prstGeom>
          <a:noFill/>
          <a:ln w="9525">
            <a:noFill/>
            <a:miter lim="800000"/>
            <a:headEnd/>
            <a:tailEnd/>
          </a:ln>
        </p:spPr>
      </p:pic>
      <p:graphicFrame>
        <p:nvGraphicFramePr>
          <p:cNvPr id="6" name="Group 153"/>
          <p:cNvGraphicFramePr>
            <a:graphicFrameLocks noGrp="1"/>
          </p:cNvGraphicFramePr>
          <p:nvPr/>
        </p:nvGraphicFramePr>
        <p:xfrm>
          <a:off x="174625" y="6332972"/>
          <a:ext cx="7780338" cy="131328"/>
        </p:xfrm>
        <a:graphic>
          <a:graphicData uri="http://schemas.openxmlformats.org/drawingml/2006/table">
            <a:tbl>
              <a:tblPr/>
              <a:tblGrid>
                <a:gridCol w="3890963"/>
                <a:gridCol w="3889375"/>
              </a:tblGrid>
              <a:tr h="7537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Source: Simulations avec le modèle DSGE </a:t>
                      </a:r>
                      <a:r>
                        <a:rPr kumimoji="0" lang="fr-BE" sz="800" b="0" i="0" u="none" strike="noStrike" cap="none" normalizeH="0" baseline="0" smtClean="0">
                          <a:ln>
                            <a:noFill/>
                          </a:ln>
                          <a:solidFill>
                            <a:schemeClr val="tx1"/>
                          </a:solidFill>
                          <a:effectLst/>
                          <a:latin typeface="Arial" charset="0"/>
                        </a:rPr>
                        <a:t>à trois </a:t>
                      </a:r>
                      <a:r>
                        <a:rPr kumimoji="0" lang="fr-BE" sz="800" b="0" i="0" u="none" strike="noStrike" cap="none" normalizeH="0" baseline="0" dirty="0" smtClean="0">
                          <a:ln>
                            <a:noFill/>
                          </a:ln>
                          <a:solidFill>
                            <a:schemeClr val="tx1"/>
                          </a:solidFill>
                          <a:effectLst/>
                          <a:latin typeface="Arial" charset="0"/>
                        </a:rPr>
                        <a:t>pays.</a:t>
                      </a:r>
                      <a:endParaRPr kumimoji="0" lang="fr-BE" sz="800" b="0" i="0" u="none" strike="noStrike" cap="none" normalizeH="0" baseline="30000" dirty="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endParaRPr kumimoji="0" lang="fr-BE" sz="800" b="0" i="0" u="none" strike="noStrike" cap="none" normalizeH="0" baseline="0" dirty="0" smtClean="0">
                        <a:ln>
                          <a:noFill/>
                        </a:ln>
                        <a:solidFill>
                          <a:schemeClr val="tx1"/>
                        </a:solidFill>
                        <a:effectLst/>
                        <a:latin typeface="Arial" charset="0"/>
                      </a:endParaRPr>
                    </a:p>
                  </a:txBody>
                  <a:tcPr marL="18000" marR="0" marT="10800" marB="10800"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68</a:t>
            </a:fld>
            <a:endParaRPr lang="fr-FR" dirty="0" smtClean="0"/>
          </a:p>
        </p:txBody>
      </p:sp>
      <p:sp>
        <p:nvSpPr>
          <p:cNvPr id="5123" name="Rectangle 2"/>
          <p:cNvSpPr>
            <a:spLocks noGrp="1" noChangeArrowheads="1"/>
          </p:cNvSpPr>
          <p:nvPr>
            <p:ph type="title"/>
          </p:nvPr>
        </p:nvSpPr>
        <p:spPr>
          <a:xfrm>
            <a:off x="476937" y="677388"/>
            <a:ext cx="4549742" cy="373062"/>
          </a:xfrm>
        </p:spPr>
        <p:txBody>
          <a:bodyPr/>
          <a:lstStyle/>
          <a:p>
            <a:pPr eaLnBrk="1" hangingPunct="1"/>
            <a:r>
              <a:rPr lang="fr-FR" sz="1000" dirty="0" smtClean="0">
                <a:solidFill>
                  <a:schemeClr val="tx1"/>
                </a:solidFill>
              </a:rPr>
              <a:t>Inflation</a:t>
            </a:r>
            <a:br>
              <a:rPr lang="fr-FR" sz="1000" dirty="0" smtClean="0">
                <a:solidFill>
                  <a:schemeClr val="tx1"/>
                </a:solidFill>
              </a:rPr>
            </a:br>
            <a:r>
              <a:rPr lang="fr-FR" sz="1000" b="0" dirty="0" smtClean="0">
                <a:solidFill>
                  <a:schemeClr val="tx1"/>
                </a:solidFill>
              </a:rPr>
              <a:t>(somme de 4 trimestres; écart par rapport à la tendance)</a:t>
            </a:r>
          </a:p>
        </p:txBody>
      </p:sp>
      <p:graphicFrame>
        <p:nvGraphicFramePr>
          <p:cNvPr id="8" name="Chart 7"/>
          <p:cNvGraphicFramePr>
            <a:graphicFrameLocks noGrp="1"/>
          </p:cNvGraphicFramePr>
          <p:nvPr/>
        </p:nvGraphicFramePr>
        <p:xfrm>
          <a:off x="145259" y="1046624"/>
          <a:ext cx="4332473" cy="55709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bwMode="auto">
          <a:xfrm>
            <a:off x="4980211" y="713013"/>
            <a:ext cx="4163789"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fr-FR" sz="1000" b="1" dirty="0" smtClean="0"/>
              <a:t>Croissance de l'output</a:t>
            </a:r>
          </a:p>
          <a:p>
            <a:pPr>
              <a:spcBef>
                <a:spcPts val="0"/>
              </a:spcBef>
              <a:buClr>
                <a:srgbClr val="CC3300"/>
              </a:buClr>
              <a:buSzPct val="135000"/>
            </a:pPr>
            <a:r>
              <a:rPr kumimoji="0" lang="fr-FR" sz="1000" b="0" i="0" u="none" strike="noStrike" kern="0" cap="none" spc="0" normalizeH="0" baseline="0" noProof="0" dirty="0" smtClean="0">
                <a:ln>
                  <a:noFill/>
                </a:ln>
                <a:solidFill>
                  <a:schemeClr val="tx1"/>
                </a:solidFill>
                <a:effectLst/>
                <a:uLnTx/>
                <a:uFillTx/>
                <a:latin typeface="+mn-lt"/>
                <a:ea typeface="+mn-ea"/>
                <a:cs typeface="+mn-cs"/>
              </a:rPr>
              <a:t>(</a:t>
            </a:r>
            <a:r>
              <a:rPr lang="fr-FR" sz="1000" dirty="0" smtClean="0"/>
              <a:t>somme de 4 trimestres; écart par rapport à la tendance</a:t>
            </a:r>
            <a:r>
              <a:rPr kumimoji="0" lang="fr-FR" sz="1000" b="0" i="0" u="none" strike="noStrike" kern="0" cap="none" spc="0" normalizeH="0" baseline="0" noProof="0" dirty="0" smtClean="0">
                <a:ln>
                  <a:noFill/>
                </a:ln>
                <a:solidFill>
                  <a:schemeClr val="tx1"/>
                </a:solidFill>
                <a:effectLst/>
                <a:uLnTx/>
                <a:uFillTx/>
                <a:latin typeface="+mn-lt"/>
                <a:ea typeface="+mn-ea"/>
                <a:cs typeface="+mn-cs"/>
              </a:rPr>
              <a:t>)</a:t>
            </a:r>
          </a:p>
        </p:txBody>
      </p:sp>
      <p:graphicFrame>
        <p:nvGraphicFramePr>
          <p:cNvPr id="12" name="Chart 11"/>
          <p:cNvGraphicFramePr>
            <a:graphicFrameLocks noGrp="1"/>
          </p:cNvGraphicFramePr>
          <p:nvPr/>
        </p:nvGraphicFramePr>
        <p:xfrm>
          <a:off x="4590853" y="1026582"/>
          <a:ext cx="4289196" cy="558161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txBox="1">
            <a:spLocks noChangeArrowheads="1"/>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z="2200" b="1" dirty="0" smtClean="0">
                <a:solidFill>
                  <a:srgbClr val="003366"/>
                </a:solidFill>
              </a:rPr>
              <a:t>Décomposition historique</a:t>
            </a:r>
            <a:endParaRPr kumimoji="0" lang="fr-FR" sz="2200" b="1" i="0" u="none" strike="noStrike" kern="0" cap="none" spc="0" normalizeH="0" baseline="0" noProof="0" dirty="0" smtClean="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fr-FR" smtClean="0"/>
              <a:pPr/>
              <a:t>69</a:t>
            </a:fld>
            <a:endParaRPr lang="fr-FR" dirty="0" smtClean="0"/>
          </a:p>
        </p:txBody>
      </p:sp>
      <p:sp>
        <p:nvSpPr>
          <p:cNvPr id="5123" name="Rectangle 2"/>
          <p:cNvSpPr>
            <a:spLocks noGrp="1" noChangeArrowheads="1"/>
          </p:cNvSpPr>
          <p:nvPr>
            <p:ph type="title"/>
          </p:nvPr>
        </p:nvSpPr>
        <p:spPr>
          <a:xfrm>
            <a:off x="220505" y="1349603"/>
            <a:ext cx="4285802" cy="373062"/>
          </a:xfrm>
        </p:spPr>
        <p:txBody>
          <a:bodyPr/>
          <a:lstStyle/>
          <a:p>
            <a:pPr eaLnBrk="1" hangingPunct="1"/>
            <a:r>
              <a:rPr lang="fr-FR" sz="1000" dirty="0" smtClean="0">
                <a:solidFill>
                  <a:schemeClr val="tx1"/>
                </a:solidFill>
              </a:rPr>
              <a:t>Effet sur l'inflation d'alternatives au mécanisme d'indexation actuel</a:t>
            </a:r>
            <a:br>
              <a:rPr lang="fr-FR" sz="1000" dirty="0" smtClean="0">
                <a:solidFill>
                  <a:schemeClr val="tx1"/>
                </a:solidFill>
              </a:rPr>
            </a:br>
            <a:r>
              <a:rPr lang="fr-FR" sz="1000" b="0" dirty="0" smtClean="0">
                <a:solidFill>
                  <a:schemeClr val="tx1"/>
                </a:solidFill>
              </a:rPr>
              <a:t>(trim./trim.-1 en taux annuel)</a:t>
            </a:r>
          </a:p>
        </p:txBody>
      </p:sp>
      <p:sp>
        <p:nvSpPr>
          <p:cNvPr id="11" name="TextBox 10"/>
          <p:cNvSpPr txBox="1"/>
          <p:nvPr/>
        </p:nvSpPr>
        <p:spPr bwMode="auto">
          <a:xfrm>
            <a:off x="4893309" y="1349603"/>
            <a:ext cx="4071390"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fr-FR" sz="1000" b="1" dirty="0" smtClean="0"/>
              <a:t>Effet cumulé sur le salaire réel d'alternatives au mécanisme d'indexation actuel</a:t>
            </a:r>
          </a:p>
        </p:txBody>
      </p:sp>
      <p:graphicFrame>
        <p:nvGraphicFramePr>
          <p:cNvPr id="9" name="Chart 8"/>
          <p:cNvGraphicFramePr>
            <a:graphicFrameLocks noGrp="1"/>
          </p:cNvGraphicFramePr>
          <p:nvPr/>
        </p:nvGraphicFramePr>
        <p:xfrm>
          <a:off x="181064" y="1800225"/>
          <a:ext cx="8821534" cy="4280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Grp="1"/>
          </p:cNvGraphicFramePr>
          <p:nvPr/>
        </p:nvGraphicFramePr>
        <p:xfrm>
          <a:off x="4472214" y="1781174"/>
          <a:ext cx="4520957" cy="419916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200" b="1" i="0" u="none" strike="noStrike" kern="0" cap="none" spc="0" normalizeH="0" baseline="0" dirty="0" smtClean="0">
                <a:ln>
                  <a:noFill/>
                </a:ln>
                <a:solidFill>
                  <a:srgbClr val="003366"/>
                </a:solidFill>
                <a:effectLst/>
                <a:uLnTx/>
                <a:uFillTx/>
                <a:latin typeface="+mj-lt"/>
                <a:ea typeface="+mj-ea"/>
                <a:cs typeface="+mj-cs"/>
              </a:rPr>
              <a:t>Analyse « contrefactuelle »: inflation et salaire réel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200" b="1" i="0" u="none" strike="noStrike" kern="0" cap="none" spc="0" normalizeH="0" baseline="0" dirty="0">
              <a:ln>
                <a:noFill/>
              </a:ln>
              <a:solidFill>
                <a:srgbClr val="003366"/>
              </a:solidFill>
              <a:effectLst/>
              <a:uLnTx/>
              <a:uFillTx/>
              <a:latin typeface="+mj-lt"/>
              <a:ea typeface="+mj-ea"/>
              <a:cs typeface="+mj-cs"/>
            </a:endParaRPr>
          </a:p>
        </p:txBody>
      </p:sp>
      <p:sp>
        <p:nvSpPr>
          <p:cNvPr id="8" name="Rectangle 7"/>
          <p:cNvSpPr/>
          <p:nvPr/>
        </p:nvSpPr>
        <p:spPr>
          <a:xfrm>
            <a:off x="657224" y="490835"/>
            <a:ext cx="8225519" cy="523220"/>
          </a:xfrm>
          <a:prstGeom prst="rect">
            <a:avLst/>
          </a:prstGeom>
        </p:spPr>
        <p:txBody>
          <a:bodyPr wrap="square">
            <a:spAutoFit/>
          </a:bodyPr>
          <a:lstStyle/>
          <a:p>
            <a:r>
              <a:rPr lang="fr-FR" sz="1400" kern="0" dirty="0" smtClean="0">
                <a:solidFill>
                  <a:srgbClr val="003366"/>
                </a:solidFill>
                <a:latin typeface="+mj-lt"/>
                <a:ea typeface="+mj-ea"/>
                <a:cs typeface="+mj-cs"/>
              </a:rPr>
              <a:t>(écart en pourcentage par rapport à la série observée, c’est‑à-dire la série conditionnelle à une indexation à l’indice-santé)</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7</a:t>
            </a:fld>
            <a:endParaRPr lang="nl-NL" smtClean="0"/>
          </a:p>
        </p:txBody>
      </p:sp>
      <p:sp>
        <p:nvSpPr>
          <p:cNvPr id="5123" name="Rectangle 2"/>
          <p:cNvSpPr>
            <a:spLocks noGrp="1" noChangeArrowheads="1"/>
          </p:cNvSpPr>
          <p:nvPr>
            <p:ph type="title"/>
          </p:nvPr>
        </p:nvSpPr>
        <p:spPr>
          <a:xfrm>
            <a:off x="777875" y="147638"/>
            <a:ext cx="8078788" cy="373062"/>
          </a:xfrm>
        </p:spPr>
        <p:txBody>
          <a:bodyPr/>
          <a:lstStyle/>
          <a:p>
            <a:pPr eaLnBrk="1" hangingPunct="1"/>
            <a:r>
              <a:rPr lang="fr-BE" dirty="0" smtClean="0"/>
              <a:t>Indicateurs macroéconomiques: marché de travail</a:t>
            </a:r>
          </a:p>
        </p:txBody>
      </p:sp>
      <p:sp>
        <p:nvSpPr>
          <p:cNvPr id="5124" name="Text Box 4"/>
          <p:cNvSpPr txBox="1">
            <a:spLocks noChangeArrowheads="1"/>
          </p:cNvSpPr>
          <p:nvPr/>
        </p:nvSpPr>
        <p:spPr bwMode="auto">
          <a:xfrm>
            <a:off x="766763" y="560388"/>
            <a:ext cx="8085137" cy="307777"/>
          </a:xfrm>
          <a:prstGeom prst="rect">
            <a:avLst/>
          </a:prstGeom>
          <a:noFill/>
          <a:ln w="9525">
            <a:noFill/>
            <a:miter lim="800000"/>
            <a:headEnd/>
            <a:tailEnd/>
          </a:ln>
        </p:spPr>
        <p:txBody>
          <a:bodyPr>
            <a:spAutoFit/>
          </a:bodyPr>
          <a:lstStyle/>
          <a:p>
            <a:r>
              <a:rPr lang="fr-BE" sz="1400" dirty="0" smtClean="0">
                <a:solidFill>
                  <a:srgbClr val="003366"/>
                </a:solidFill>
              </a:rPr>
              <a:t>(pourcentages)</a:t>
            </a:r>
            <a:endParaRPr lang="fr-BE" sz="1400" dirty="0">
              <a:solidFill>
                <a:srgbClr val="003366"/>
              </a:solidFill>
            </a:endParaRPr>
          </a:p>
        </p:txBody>
      </p:sp>
      <p:graphicFrame>
        <p:nvGraphicFramePr>
          <p:cNvPr id="56473" name="Group 153"/>
          <p:cNvGraphicFramePr>
            <a:graphicFrameLocks noGrp="1"/>
          </p:cNvGraphicFramePr>
          <p:nvPr/>
        </p:nvGraphicFramePr>
        <p:xfrm>
          <a:off x="603250" y="6057890"/>
          <a:ext cx="7331644" cy="436128"/>
        </p:xfrm>
        <a:graphic>
          <a:graphicData uri="http://schemas.openxmlformats.org/drawingml/2006/table">
            <a:tbl>
              <a:tblPr/>
              <a:tblGrid>
                <a:gridCol w="7331644"/>
              </a:tblGrid>
              <a:tr h="37782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a:t>
                      </a:r>
                      <a:r>
                        <a:rPr kumimoji="0" lang="fr-BE" sz="800" b="0" i="0" u="none" strike="noStrike" cap="none" normalizeH="0" baseline="0" noProof="0" dirty="0" err="1" smtClean="0">
                          <a:ln>
                            <a:noFill/>
                          </a:ln>
                          <a:solidFill>
                            <a:schemeClr val="tx1"/>
                          </a:solidFill>
                          <a:effectLst/>
                          <a:latin typeface="Arial" charset="0"/>
                        </a:rPr>
                        <a:t>urces</a:t>
                      </a:r>
                      <a:r>
                        <a:rPr kumimoji="0" lang="fr-BE" sz="800" b="0" i="0" u="none" strike="noStrike" cap="none" normalizeH="0" baseline="0" noProof="0" dirty="0" smtClean="0">
                          <a:ln>
                            <a:noFill/>
                          </a:ln>
                          <a:solidFill>
                            <a:schemeClr val="tx1"/>
                          </a:solidFill>
                          <a:effectLst/>
                          <a:latin typeface="Arial" charset="0"/>
                        </a:rPr>
                        <a:t>: CE, Eurostat, BNB.</a:t>
                      </a:r>
                    </a:p>
                    <a:p>
                      <a:pPr>
                        <a:lnSpc>
                          <a:spcPts val="1200"/>
                        </a:lnSpc>
                        <a:spcAft>
                          <a:spcPts val="0"/>
                        </a:spcAft>
                        <a:tabLst>
                          <a:tab pos="180340" algn="l"/>
                        </a:tabLst>
                      </a:pPr>
                      <a:r>
                        <a:rPr lang="fr-BE" sz="800" baseline="30000" noProof="0" dirty="0" smtClean="0">
                          <a:latin typeface="+mn-lt"/>
                          <a:ea typeface="Times New Roman"/>
                          <a:cs typeface="Arial"/>
                        </a:rPr>
                        <a:t>1</a:t>
                      </a:r>
                      <a:r>
                        <a:rPr lang="fr-BE" sz="800" noProof="0" dirty="0" smtClean="0">
                          <a:latin typeface="+mn-lt"/>
                          <a:ea typeface="Times New Roman"/>
                          <a:cs typeface="Arial"/>
                        </a:rPr>
                        <a:t> 	Pourcentages de la population active (15-64 ans).</a:t>
                      </a:r>
                      <a:endParaRPr lang="fr-BE" sz="1000" noProof="0" dirty="0" smtClean="0">
                        <a:latin typeface="+mn-lt"/>
                        <a:ea typeface="Times New Roman"/>
                        <a:cs typeface="Times New Roman"/>
                      </a:endParaRPr>
                    </a:p>
                    <a:p>
                      <a:pPr>
                        <a:lnSpc>
                          <a:spcPts val="1200"/>
                        </a:lnSpc>
                        <a:spcAft>
                          <a:spcPts val="0"/>
                        </a:spcAft>
                        <a:tabLst>
                          <a:tab pos="180340" algn="l"/>
                        </a:tabLst>
                      </a:pPr>
                      <a:r>
                        <a:rPr lang="fr-BE" sz="800" baseline="30000" noProof="0" dirty="0" smtClean="0">
                          <a:latin typeface="+mn-lt"/>
                          <a:ea typeface="Times New Roman"/>
                          <a:cs typeface="Arial"/>
                        </a:rPr>
                        <a:t>2</a:t>
                      </a:r>
                      <a:r>
                        <a:rPr lang="fr-BE" sz="800" noProof="0" dirty="0" smtClean="0">
                          <a:latin typeface="+mn-lt"/>
                          <a:ea typeface="Times New Roman"/>
                          <a:cs typeface="Arial"/>
                        </a:rPr>
                        <a:t> 	Pourcentages de la population âgée de 20 à 64 ans.</a:t>
                      </a:r>
                      <a:endParaRPr lang="fr-BE" sz="1000" noProof="0" dirty="0">
                        <a:latin typeface="+mn-lt"/>
                        <a:ea typeface="Times New Roman"/>
                        <a:cs typeface="Times New Roman"/>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805217" y="1091821"/>
          <a:ext cx="7683689" cy="4462815"/>
        </p:xfrm>
        <a:graphic>
          <a:graphicData uri="http://schemas.openxmlformats.org/drawingml/2006/table">
            <a:tbl>
              <a:tblPr/>
              <a:tblGrid>
                <a:gridCol w="2527933"/>
                <a:gridCol w="891308"/>
                <a:gridCol w="1476805"/>
                <a:gridCol w="797568"/>
                <a:gridCol w="888235"/>
                <a:gridCol w="1101840"/>
              </a:tblGrid>
              <a:tr h="386436">
                <a:tc>
                  <a:txBody>
                    <a:bodyPr/>
                    <a:lstStyle/>
                    <a:p>
                      <a:endParaRPr lang="en-US" sz="12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1996</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2000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2005</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smtClean="0">
                          <a:solidFill>
                            <a:srgbClr val="000000"/>
                          </a:solidFill>
                          <a:latin typeface="Arial"/>
                          <a:ea typeface="Times New Roman"/>
                          <a:cs typeface="Arial"/>
                        </a:rPr>
                        <a:t>2011</a:t>
                      </a:r>
                      <a:endParaRPr lang="en-US" sz="1200" dirty="0">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941">
                <a:tc>
                  <a:txBody>
                    <a:bodyPr/>
                    <a:lstStyle/>
                    <a:p>
                      <a:pPr algn="just">
                        <a:lnSpc>
                          <a:spcPts val="1200"/>
                        </a:lnSpc>
                        <a:spcAft>
                          <a:spcPts val="0"/>
                        </a:spcAft>
                      </a:pPr>
                      <a:r>
                        <a:rPr lang="fr-BE" sz="1200" b="1" noProof="0" smtClean="0">
                          <a:solidFill>
                            <a:srgbClr val="000000"/>
                          </a:solidFill>
                          <a:latin typeface="Arial"/>
                          <a:ea typeface="Times New Roman"/>
                          <a:cs typeface="Arial"/>
                        </a:rPr>
                        <a:t>Chômage</a:t>
                      </a:r>
                      <a:r>
                        <a:rPr lang="fr-BE" sz="1200" b="1" baseline="30000" noProof="0" smtClean="0">
                          <a:solidFill>
                            <a:srgbClr val="000000"/>
                          </a:solidFill>
                          <a:latin typeface="Arial"/>
                          <a:ea typeface="Times New Roman"/>
                          <a:cs typeface="Arial"/>
                        </a:rPr>
                        <a:t>1</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273582">
                <a:tc>
                  <a:txBody>
                    <a:bodyPr/>
                    <a:lstStyle/>
                    <a:p>
                      <a:pPr algn="just">
                        <a:lnSpc>
                          <a:spcPts val="1200"/>
                        </a:lnSpc>
                        <a:spcAft>
                          <a:spcPts val="0"/>
                        </a:spcAft>
                      </a:pPr>
                      <a:r>
                        <a:rPr lang="fr-BE" sz="1200" noProof="0" smtClean="0">
                          <a:solidFill>
                            <a:srgbClr val="000000"/>
                          </a:solidFill>
                          <a:latin typeface="Arial"/>
                          <a:ea typeface="Times New Roman"/>
                          <a:cs typeface="Arial"/>
                        </a:rPr>
                        <a:t>Belgique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9,5</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6,9</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8,5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8,3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7,2</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fr-BE" sz="1200" noProof="0" smtClean="0">
                          <a:solidFill>
                            <a:srgbClr val="000000"/>
                          </a:solidFill>
                          <a:latin typeface="Arial"/>
                          <a:ea typeface="Times New Roman"/>
                          <a:cs typeface="Arial"/>
                        </a:rPr>
                        <a:t>Allemagne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8,9</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8,0</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11,3</a:t>
                      </a:r>
                      <a:endParaRPr lang="en-US" sz="120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7,1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5,9</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fr-BE" sz="1200" noProof="0" smtClean="0">
                          <a:solidFill>
                            <a:srgbClr val="000000"/>
                          </a:solidFill>
                          <a:latin typeface="Arial"/>
                          <a:ea typeface="Times New Roman"/>
                          <a:cs typeface="Arial"/>
                        </a:rPr>
                        <a:t>France</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11,0</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9,0</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9,3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9,8</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9,7</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fr-BE" sz="1200" noProof="0" smtClean="0">
                          <a:solidFill>
                            <a:srgbClr val="000000"/>
                          </a:solidFill>
                          <a:latin typeface="Arial"/>
                          <a:ea typeface="Times New Roman"/>
                          <a:cs typeface="Arial"/>
                        </a:rPr>
                        <a:t>Pays-Bas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6,4</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3,1</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5,3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4,5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4,4</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fr-BE" sz="1200" i="1" noProof="0" smtClean="0">
                          <a:latin typeface="+mn-lt"/>
                          <a:ea typeface="Times New Roman"/>
                        </a:rPr>
                        <a:t>moyenne des trois pays voisins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i="1" noProof="0" smtClean="0">
                          <a:solidFill>
                            <a:srgbClr val="000000"/>
                          </a:solidFill>
                          <a:latin typeface="Arial"/>
                          <a:ea typeface="Times New Roman"/>
                          <a:cs typeface="Arial"/>
                        </a:rPr>
                        <a:t>8,8</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i="1" noProof="0" smtClean="0">
                          <a:solidFill>
                            <a:srgbClr val="000000"/>
                          </a:solidFill>
                          <a:latin typeface="Arial"/>
                          <a:ea typeface="Times New Roman"/>
                          <a:cs typeface="Arial"/>
                        </a:rPr>
                        <a:t>6,7</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8,6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7,1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6,7</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fr-BE" sz="1200" b="1" noProof="0" smtClean="0">
                          <a:solidFill>
                            <a:srgbClr val="000000"/>
                          </a:solidFill>
                          <a:latin typeface="Arial"/>
                          <a:ea typeface="Times New Roman"/>
                          <a:cs typeface="Arial"/>
                        </a:rPr>
                        <a:t>Taux d'emploi</a:t>
                      </a:r>
                      <a:r>
                        <a:rPr lang="fr-BE" sz="1200" b="1" baseline="30000" noProof="0" smtClean="0">
                          <a:solidFill>
                            <a:srgbClr val="000000"/>
                          </a:solidFill>
                          <a:latin typeface="Arial"/>
                          <a:ea typeface="Times New Roman"/>
                          <a:cs typeface="Arial"/>
                        </a:rPr>
                        <a:t>2</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fr-BE" sz="1200" noProof="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fr-BE" sz="1200" kern="1200" noProof="0" smtClean="0">
                          <a:solidFill>
                            <a:srgbClr val="000000"/>
                          </a:solidFill>
                          <a:latin typeface="Arial"/>
                          <a:ea typeface="Times New Roman"/>
                          <a:cs typeface="Arial"/>
                        </a:rPr>
                        <a:t>Belgique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61,5</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66,3</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66,5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67,6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r>
                        <a:rPr lang="en-US" sz="1200" dirty="0" smtClean="0">
                          <a:latin typeface="+mj-lt"/>
                          <a:ea typeface="Times New Roman"/>
                          <a:cs typeface="Times New Roman"/>
                        </a:rPr>
                        <a:t>67,3%</a:t>
                      </a:r>
                      <a:endParaRPr lang="en-US" sz="1200" dirty="0">
                        <a:latin typeface="+mj-lt"/>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fr-BE" sz="1200" kern="1200" noProof="0" smtClean="0">
                          <a:solidFill>
                            <a:srgbClr val="000000"/>
                          </a:solidFill>
                          <a:latin typeface="Arial"/>
                          <a:ea typeface="Times New Roman"/>
                          <a:cs typeface="Arial"/>
                        </a:rPr>
                        <a:t>Allemagne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67,2</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68,7</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69,4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74,9</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marL="0" algn="ctr" defTabSz="914400" rtl="0" eaLnBrk="1" latinLnBrk="0" hangingPunct="1"/>
                      <a:r>
                        <a:rPr lang="en-US" sz="1200" kern="1200" dirty="0" smtClean="0">
                          <a:solidFill>
                            <a:schemeClr val="tx1"/>
                          </a:solidFill>
                          <a:latin typeface="+mj-lt"/>
                          <a:ea typeface="Times New Roman"/>
                          <a:cs typeface="Times New Roman"/>
                        </a:rPr>
                        <a:t>76,3%</a:t>
                      </a:r>
                      <a:endParaRPr lang="en-US" sz="1200" kern="1200" dirty="0">
                        <a:solidFill>
                          <a:schemeClr val="tx1"/>
                        </a:solidFill>
                        <a:latin typeface="+mj-lt"/>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fr-BE" sz="1200" kern="1200" noProof="0" dirty="0" smtClean="0">
                          <a:solidFill>
                            <a:srgbClr val="000000"/>
                          </a:solidFill>
                          <a:latin typeface="Arial"/>
                          <a:ea typeface="Times New Roman"/>
                          <a:cs typeface="Arial"/>
                        </a:rPr>
                        <a:t>France</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65,4</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fr-BE" sz="1200" noProof="0" dirty="0" smtClean="0">
                          <a:solidFill>
                            <a:srgbClr val="000000"/>
                          </a:solidFill>
                          <a:latin typeface="Arial"/>
                          <a:ea typeface="Times New Roman"/>
                          <a:cs typeface="Arial"/>
                        </a:rPr>
                        <a:t>67,4</a:t>
                      </a:r>
                      <a:endParaRPr lang="fr-BE" sz="1200" noProof="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69,4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69,1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marL="0" algn="ctr" defTabSz="914400" rtl="0" eaLnBrk="1" latinLnBrk="0" hangingPunct="1"/>
                      <a:r>
                        <a:rPr lang="en-US" sz="1200" kern="1200" dirty="0" smtClean="0">
                          <a:solidFill>
                            <a:schemeClr val="tx1"/>
                          </a:solidFill>
                          <a:latin typeface="+mj-lt"/>
                          <a:ea typeface="Times New Roman"/>
                          <a:cs typeface="Times New Roman"/>
                        </a:rPr>
                        <a:t>69,1%</a:t>
                      </a:r>
                      <a:endParaRPr lang="en-US" sz="1200" kern="1200" dirty="0">
                        <a:solidFill>
                          <a:schemeClr val="tx1"/>
                        </a:solidFill>
                        <a:latin typeface="+mj-lt"/>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fr-BE" sz="1200" kern="1200" noProof="0" smtClean="0">
                          <a:solidFill>
                            <a:srgbClr val="000000"/>
                          </a:solidFill>
                          <a:latin typeface="Arial"/>
                          <a:ea typeface="Times New Roman"/>
                          <a:cs typeface="Arial"/>
                        </a:rPr>
                        <a:t>Pays-Bas</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noProof="0" smtClean="0">
                          <a:solidFill>
                            <a:srgbClr val="000000"/>
                          </a:solidFill>
                          <a:latin typeface="Arial"/>
                          <a:ea typeface="Times New Roman"/>
                          <a:cs typeface="Arial"/>
                        </a:rPr>
                        <a:t>68,0</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74,2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75,1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smtClean="0">
                          <a:solidFill>
                            <a:srgbClr val="000000"/>
                          </a:solidFill>
                          <a:latin typeface="Arial"/>
                          <a:ea typeface="Times New Roman"/>
                          <a:cs typeface="Arial"/>
                        </a:rPr>
                        <a:t>76,8</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marL="0" algn="ctr" defTabSz="914400" rtl="0" eaLnBrk="1" latinLnBrk="0" hangingPunct="1"/>
                      <a:r>
                        <a:rPr lang="en-US" sz="1200" kern="1200" dirty="0" smtClean="0">
                          <a:solidFill>
                            <a:schemeClr val="tx1"/>
                          </a:solidFill>
                          <a:latin typeface="+mj-lt"/>
                          <a:ea typeface="Times New Roman"/>
                          <a:cs typeface="Times New Roman"/>
                        </a:rPr>
                        <a:t>77,0%</a:t>
                      </a:r>
                      <a:endParaRPr lang="en-US" sz="1200" kern="1200" dirty="0">
                        <a:solidFill>
                          <a:schemeClr val="tx1"/>
                        </a:solidFill>
                        <a:latin typeface="+mj-lt"/>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fr-BE" sz="1200" i="1" kern="1200" noProof="0" smtClean="0">
                          <a:solidFill>
                            <a:schemeClr val="tx1"/>
                          </a:solidFill>
                          <a:latin typeface="+mn-lt"/>
                          <a:ea typeface="Times New Roman"/>
                          <a:cs typeface="+mn-cs"/>
                        </a:rPr>
                        <a:t>moyenne des trois pays voisins</a:t>
                      </a: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fr-BE" sz="1200" i="1" noProof="0" smtClean="0">
                          <a:solidFill>
                            <a:srgbClr val="000000"/>
                          </a:solidFill>
                          <a:latin typeface="Arial"/>
                          <a:ea typeface="Times New Roman"/>
                          <a:cs typeface="Arial"/>
                        </a:rPr>
                        <a:t>66,9</a:t>
                      </a:r>
                      <a:endParaRPr lang="fr-BE" sz="1200" noProof="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smtClean="0">
                          <a:solidFill>
                            <a:srgbClr val="000000"/>
                          </a:solidFill>
                          <a:latin typeface="Arial"/>
                          <a:ea typeface="Times New Roman"/>
                          <a:cs typeface="Arial"/>
                        </a:rPr>
                        <a:t>70,1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smtClean="0">
                          <a:solidFill>
                            <a:srgbClr val="000000"/>
                          </a:solidFill>
                          <a:latin typeface="Arial"/>
                          <a:ea typeface="Times New Roman"/>
                          <a:cs typeface="Arial"/>
                        </a:rPr>
                        <a:t>71,3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smtClean="0">
                          <a:solidFill>
                            <a:srgbClr val="000000"/>
                          </a:solidFill>
                          <a:latin typeface="Arial"/>
                          <a:ea typeface="Times New Roman"/>
                          <a:cs typeface="Arial"/>
                        </a:rPr>
                        <a:t>73,6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marL="0" algn="ctr" defTabSz="914400" rtl="0" eaLnBrk="1" latinLnBrk="0" hangingPunct="1"/>
                      <a:r>
                        <a:rPr lang="en-US" sz="1200" kern="1200" dirty="0" smtClean="0">
                          <a:solidFill>
                            <a:schemeClr val="tx1"/>
                          </a:solidFill>
                          <a:latin typeface="+mj-lt"/>
                          <a:ea typeface="Times New Roman"/>
                          <a:cs typeface="Times New Roman"/>
                        </a:rPr>
                        <a:t>74,1%</a:t>
                      </a:r>
                      <a:endParaRPr lang="en-US" sz="1200" kern="1200" dirty="0">
                        <a:solidFill>
                          <a:schemeClr val="tx1"/>
                        </a:solidFill>
                        <a:latin typeface="+mj-lt"/>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fr-BE" sz="1200" noProof="0" dirty="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150829" y="1609725"/>
          <a:ext cx="8738647" cy="4652858"/>
        </p:xfrm>
        <a:graphic>
          <a:graphicData uri="http://schemas.openxmlformats.org/drawingml/2006/chart">
            <c:chart xmlns:c="http://schemas.openxmlformats.org/drawingml/2006/chart" xmlns:r="http://schemas.openxmlformats.org/officeDocument/2006/relationships" r:id="rId3"/>
          </a:graphicData>
        </a:graphic>
      </p:graphicFrame>
      <p:sp>
        <p:nvSpPr>
          <p:cNvPr id="5122" name="Slide Number Placeholder 3"/>
          <p:cNvSpPr>
            <a:spLocks noGrp="1"/>
          </p:cNvSpPr>
          <p:nvPr>
            <p:ph type="sldNum" sz="quarter" idx="13"/>
          </p:nvPr>
        </p:nvSpPr>
        <p:spPr>
          <a:noFill/>
        </p:spPr>
        <p:txBody>
          <a:bodyPr/>
          <a:lstStyle/>
          <a:p>
            <a:fld id="{775E68E3-F725-4C31-A3BD-EB3B406A9D91}" type="slidenum">
              <a:rPr lang="fr-FR" smtClean="0"/>
              <a:pPr/>
              <a:t>70</a:t>
            </a:fld>
            <a:endParaRPr lang="fr-FR" dirty="0" smtClean="0"/>
          </a:p>
        </p:txBody>
      </p:sp>
      <p:sp>
        <p:nvSpPr>
          <p:cNvPr id="11" name="TextBox 10"/>
          <p:cNvSpPr txBox="1"/>
          <p:nvPr/>
        </p:nvSpPr>
        <p:spPr bwMode="auto">
          <a:xfrm>
            <a:off x="370800" y="1377786"/>
            <a:ext cx="4071390"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fr-FR" sz="1000" b="1" dirty="0" smtClean="0"/>
              <a:t>Effet cumulé sur l'output d'alternatives au mécanisme d'indexation actuel</a:t>
            </a:r>
          </a:p>
        </p:txBody>
      </p:sp>
      <p:sp>
        <p:nvSpPr>
          <p:cNvPr id="12" name="Rectangle 2"/>
          <p:cNvSpPr>
            <a:spLocks noGrp="1" noChangeArrowheads="1"/>
          </p:cNvSpPr>
          <p:nvPr>
            <p:ph type="title"/>
          </p:nvPr>
        </p:nvSpPr>
        <p:spPr>
          <a:xfrm>
            <a:off x="4679874" y="1387703"/>
            <a:ext cx="4285802" cy="373062"/>
          </a:xfrm>
        </p:spPr>
        <p:txBody>
          <a:bodyPr/>
          <a:lstStyle/>
          <a:p>
            <a:pPr eaLnBrk="1" hangingPunct="1"/>
            <a:r>
              <a:rPr lang="fr-FR" sz="1000" dirty="0" smtClean="0">
                <a:solidFill>
                  <a:schemeClr val="tx1"/>
                </a:solidFill>
              </a:rPr>
              <a:t>Effet cumulé sur le volume d'emploi d'alternatives au mécanisme d'indexation actuel</a:t>
            </a:r>
            <a:r>
              <a:rPr lang="fr-FR" sz="1000" dirty="0" smtClean="0"/>
              <a:t/>
            </a:r>
            <a:br>
              <a:rPr lang="fr-FR" sz="1000" dirty="0" smtClean="0"/>
            </a:br>
            <a:endParaRPr lang="fr-FR" sz="1000" b="0" dirty="0" smtClean="0"/>
          </a:p>
        </p:txBody>
      </p:sp>
      <p:graphicFrame>
        <p:nvGraphicFramePr>
          <p:cNvPr id="13" name="Chart 12"/>
          <p:cNvGraphicFramePr>
            <a:graphicFrameLocks noGrp="1"/>
          </p:cNvGraphicFramePr>
          <p:nvPr/>
        </p:nvGraphicFramePr>
        <p:xfrm>
          <a:off x="4619133" y="1752600"/>
          <a:ext cx="4377775" cy="452565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defRPr/>
            </a:pPr>
            <a:r>
              <a:rPr kumimoji="0" lang="fr-FR" sz="2200" b="1" i="0" u="none" strike="noStrike" kern="0" cap="none" spc="0" normalizeH="0" baseline="0" noProof="0" dirty="0" smtClean="0">
                <a:ln>
                  <a:noFill/>
                </a:ln>
                <a:solidFill>
                  <a:srgbClr val="003366"/>
                </a:solidFill>
                <a:effectLst/>
                <a:uLnTx/>
                <a:uFillTx/>
                <a:latin typeface="+mj-lt"/>
                <a:ea typeface="+mj-ea"/>
                <a:cs typeface="+mj-cs"/>
              </a:rPr>
              <a:t>Analyse </a:t>
            </a:r>
            <a:r>
              <a:rPr lang="fr-FR" sz="2200" b="1" kern="0" dirty="0" smtClean="0">
                <a:solidFill>
                  <a:srgbClr val="003366"/>
                </a:solidFill>
                <a:latin typeface="+mj-lt"/>
                <a:ea typeface="+mj-ea"/>
                <a:cs typeface="+mj-cs"/>
              </a:rPr>
              <a:t>« contrefactuelle »: </a:t>
            </a:r>
            <a:r>
              <a:rPr kumimoji="0" lang="fr-FR" sz="2200" b="1" i="0" u="none" strike="noStrike" kern="0" cap="none" spc="0" normalizeH="0" baseline="0" noProof="0" dirty="0" smtClean="0">
                <a:ln>
                  <a:noFill/>
                </a:ln>
                <a:solidFill>
                  <a:srgbClr val="003366"/>
                </a:solidFill>
                <a:effectLst/>
                <a:uLnTx/>
                <a:uFillTx/>
                <a:latin typeface="+mj-lt"/>
                <a:ea typeface="+mj-ea"/>
                <a:cs typeface="+mj-cs"/>
              </a:rPr>
              <a:t>output</a:t>
            </a:r>
            <a:r>
              <a:rPr kumimoji="0" lang="fr-FR" sz="2200" b="1" i="0" u="none" strike="noStrike" kern="0" cap="none" spc="0" normalizeH="0" noProof="0" dirty="0" smtClean="0">
                <a:ln>
                  <a:noFill/>
                </a:ln>
                <a:solidFill>
                  <a:srgbClr val="003366"/>
                </a:solidFill>
                <a:effectLst/>
                <a:uLnTx/>
                <a:uFillTx/>
                <a:latin typeface="+mj-lt"/>
                <a:ea typeface="+mj-ea"/>
                <a:cs typeface="+mj-cs"/>
              </a:rPr>
              <a:t> et emploi</a:t>
            </a:r>
            <a:endParaRPr kumimoji="0" lang="fr-FR" sz="2200" b="1" i="0" u="none" strike="noStrike" kern="0" cap="none" spc="0" normalizeH="0" baseline="0" noProof="0" dirty="0" smtClean="0">
              <a:ln>
                <a:noFill/>
              </a:ln>
              <a:solidFill>
                <a:srgbClr val="003366"/>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200" b="1" i="0" u="none" strike="noStrike" kern="0" cap="none" spc="0" normalizeH="0" baseline="0" noProof="0" dirty="0">
              <a:ln>
                <a:noFill/>
              </a:ln>
              <a:solidFill>
                <a:srgbClr val="003366"/>
              </a:solidFill>
              <a:effectLst/>
              <a:uLnTx/>
              <a:uFillTx/>
              <a:latin typeface="+mj-lt"/>
              <a:ea typeface="+mj-ea"/>
              <a:cs typeface="+mj-cs"/>
            </a:endParaRPr>
          </a:p>
        </p:txBody>
      </p:sp>
      <p:sp>
        <p:nvSpPr>
          <p:cNvPr id="8" name="Rectangle 7"/>
          <p:cNvSpPr/>
          <p:nvPr/>
        </p:nvSpPr>
        <p:spPr>
          <a:xfrm>
            <a:off x="647699" y="462260"/>
            <a:ext cx="8021287" cy="523220"/>
          </a:xfrm>
          <a:prstGeom prst="rect">
            <a:avLst/>
          </a:prstGeom>
        </p:spPr>
        <p:txBody>
          <a:bodyPr wrap="square">
            <a:spAutoFit/>
          </a:bodyPr>
          <a:lstStyle/>
          <a:p>
            <a:r>
              <a:rPr lang="fr-FR" sz="1400" kern="0" dirty="0" smtClean="0">
                <a:solidFill>
                  <a:srgbClr val="003366"/>
                </a:solidFill>
                <a:latin typeface="+mj-lt"/>
                <a:ea typeface="+mj-ea"/>
                <a:cs typeface="+mj-cs"/>
              </a:rPr>
              <a:t>(écart en pourcentage par rapport à la série observée, c’est‑à-dire la série conditionnelle à une indexation à l’indice-santé)</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216858" y="1714500"/>
          <a:ext cx="8719752" cy="4294255"/>
        </p:xfrm>
        <a:graphic>
          <a:graphicData uri="http://schemas.openxmlformats.org/drawingml/2006/chart">
            <c:chart xmlns:c="http://schemas.openxmlformats.org/drawingml/2006/chart" xmlns:r="http://schemas.openxmlformats.org/officeDocument/2006/relationships" r:id="rId3"/>
          </a:graphicData>
        </a:graphic>
      </p:graphicFrame>
      <p:sp>
        <p:nvSpPr>
          <p:cNvPr id="5122" name="Slide Number Placeholder 3"/>
          <p:cNvSpPr>
            <a:spLocks noGrp="1"/>
          </p:cNvSpPr>
          <p:nvPr>
            <p:ph type="sldNum" sz="quarter" idx="13"/>
          </p:nvPr>
        </p:nvSpPr>
        <p:spPr>
          <a:noFill/>
        </p:spPr>
        <p:txBody>
          <a:bodyPr/>
          <a:lstStyle/>
          <a:p>
            <a:fld id="{775E68E3-F725-4C31-A3BD-EB3B406A9D91}" type="slidenum">
              <a:rPr lang="nl-NL" smtClean="0"/>
              <a:pPr/>
              <a:t>71</a:t>
            </a:fld>
            <a:endParaRPr lang="nl-NL" dirty="0" smtClean="0"/>
          </a:p>
        </p:txBody>
      </p:sp>
      <p:sp>
        <p:nvSpPr>
          <p:cNvPr id="11" name="TextBox 10"/>
          <p:cNvSpPr txBox="1"/>
          <p:nvPr/>
        </p:nvSpPr>
        <p:spPr bwMode="auto">
          <a:xfrm>
            <a:off x="304125" y="1234911"/>
            <a:ext cx="4071390"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fr-BE" sz="1000" b="1" dirty="0" smtClean="0"/>
              <a:t>Effet cumulé sur la consommation d'alternatives au mécanisme d'indexation actuel</a:t>
            </a:r>
          </a:p>
        </p:txBody>
      </p:sp>
      <p:sp>
        <p:nvSpPr>
          <p:cNvPr id="12" name="Rectangle 2"/>
          <p:cNvSpPr>
            <a:spLocks noGrp="1" noChangeArrowheads="1"/>
          </p:cNvSpPr>
          <p:nvPr>
            <p:ph type="title"/>
          </p:nvPr>
        </p:nvSpPr>
        <p:spPr>
          <a:xfrm>
            <a:off x="4613199" y="1225778"/>
            <a:ext cx="4285802" cy="373062"/>
          </a:xfrm>
        </p:spPr>
        <p:txBody>
          <a:bodyPr/>
          <a:lstStyle/>
          <a:p>
            <a:pPr eaLnBrk="1" hangingPunct="1"/>
            <a:r>
              <a:rPr lang="fr-BE" sz="1000" dirty="0" smtClean="0">
                <a:solidFill>
                  <a:schemeClr val="tx1"/>
                </a:solidFill>
              </a:rPr>
              <a:t>Effet cumulé sur les exportations d'alternatives au mécanisme d'indexation actuel</a:t>
            </a:r>
            <a:r>
              <a:rPr lang="fr-BE" sz="1000" dirty="0" smtClean="0"/>
              <a:t/>
            </a:r>
            <a:br>
              <a:rPr lang="fr-BE" sz="1000" dirty="0" smtClean="0"/>
            </a:br>
            <a:endParaRPr lang="fr-FR" sz="1000" b="0" dirty="0" smtClean="0"/>
          </a:p>
        </p:txBody>
      </p:sp>
      <p:graphicFrame>
        <p:nvGraphicFramePr>
          <p:cNvPr id="8" name="Chart 7"/>
          <p:cNvGraphicFramePr>
            <a:graphicFrameLocks noGrp="1"/>
          </p:cNvGraphicFramePr>
          <p:nvPr/>
        </p:nvGraphicFramePr>
        <p:xfrm>
          <a:off x="4638030" y="1609725"/>
          <a:ext cx="4223166" cy="4823055"/>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200" b="1" i="0" u="none" strike="noStrike" kern="0" cap="none" spc="0" normalizeH="0" baseline="0" dirty="0" smtClean="0">
                <a:ln>
                  <a:noFill/>
                </a:ln>
                <a:solidFill>
                  <a:srgbClr val="003366"/>
                </a:solidFill>
                <a:effectLst/>
                <a:uLnTx/>
                <a:uFillTx/>
                <a:latin typeface="+mj-lt"/>
                <a:ea typeface="+mj-ea"/>
                <a:cs typeface="+mj-cs"/>
              </a:rPr>
              <a:t>Analyse « contrefactuelle »: consommation et exportations</a:t>
            </a:r>
            <a:endParaRPr kumimoji="0" lang="fr-FR" sz="2200" b="1" i="0" u="none" strike="noStrike" kern="0" cap="none" spc="0" normalizeH="0" baseline="0" dirty="0">
              <a:ln>
                <a:noFill/>
              </a:ln>
              <a:solidFill>
                <a:srgbClr val="003366"/>
              </a:solidFill>
              <a:effectLst/>
              <a:uLnTx/>
              <a:uFillTx/>
              <a:latin typeface="+mj-lt"/>
              <a:ea typeface="+mj-ea"/>
              <a:cs typeface="+mj-cs"/>
            </a:endParaRPr>
          </a:p>
        </p:txBody>
      </p:sp>
      <p:sp>
        <p:nvSpPr>
          <p:cNvPr id="10" name="Rectangle 9"/>
          <p:cNvSpPr/>
          <p:nvPr/>
        </p:nvSpPr>
        <p:spPr>
          <a:xfrm>
            <a:off x="647699" y="462260"/>
            <a:ext cx="8246919" cy="523220"/>
          </a:xfrm>
          <a:prstGeom prst="rect">
            <a:avLst/>
          </a:prstGeom>
        </p:spPr>
        <p:txBody>
          <a:bodyPr wrap="square">
            <a:spAutoFit/>
          </a:bodyPr>
          <a:lstStyle/>
          <a:p>
            <a:r>
              <a:rPr lang="fr-BE" sz="1400" kern="0" dirty="0" smtClean="0">
                <a:solidFill>
                  <a:srgbClr val="003366"/>
                </a:solidFill>
                <a:latin typeface="+mj-lt"/>
                <a:ea typeface="+mj-ea"/>
                <a:cs typeface="+mj-cs"/>
              </a:rPr>
              <a:t>(écart en pourcentage par rapport à la série observée, c’est‑à-dire la série conditionnelle à une indexation à l’indice-santé)</a:t>
            </a:r>
            <a:endParaRPr lang="nl-BE" sz="1400" kern="0" dirty="0" smtClean="0">
              <a:solidFill>
                <a:srgbClr val="003366"/>
              </a:solidFill>
              <a:latin typeface="+mj-lt"/>
              <a:ea typeface="+mj-ea"/>
              <a:cs typeface="+mj-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99" y="71438"/>
            <a:ext cx="8317931" cy="373062"/>
          </a:xfrm>
        </p:spPr>
        <p:txBody>
          <a:bodyPr/>
          <a:lstStyle/>
          <a:p>
            <a:r>
              <a:rPr lang="fr-FR" smtClean="0"/>
              <a:t>Implications pour l'évolution du pouvoir d'achat, risque de recul de la demande et effets potentiellement déstabilisants</a:t>
            </a:r>
            <a:endParaRPr lang="fr-FR"/>
          </a:p>
        </p:txBody>
      </p:sp>
      <p:sp>
        <p:nvSpPr>
          <p:cNvPr id="5" name="Slide Number Placeholder 4"/>
          <p:cNvSpPr>
            <a:spLocks noGrp="1"/>
          </p:cNvSpPr>
          <p:nvPr>
            <p:ph type="sldNum" sz="quarter" idx="13"/>
          </p:nvPr>
        </p:nvSpPr>
        <p:spPr/>
        <p:txBody>
          <a:bodyPr/>
          <a:lstStyle/>
          <a:p>
            <a:pPr>
              <a:defRPr/>
            </a:pPr>
            <a:fld id="{30927B20-BB5D-4D3E-B7E7-4E481A1C19C8}" type="slidenum">
              <a:rPr lang="fr-FR" smtClean="0"/>
              <a:pPr>
                <a:defRPr/>
              </a:pPr>
              <a:t>72</a:t>
            </a:fld>
            <a:endParaRPr lang="fr-FR" dirty="0"/>
          </a:p>
        </p:txBody>
      </p:sp>
      <p:sp>
        <p:nvSpPr>
          <p:cNvPr id="4403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2286000" y="3105835"/>
            <a:ext cx="4572000" cy="369332"/>
          </a:xfrm>
          <a:prstGeom prst="rect">
            <a:avLst/>
          </a:prstGeom>
        </p:spPr>
        <p:txBody>
          <a:bodyPr>
            <a:spAutoFit/>
          </a:bodyPr>
          <a:lstStyle/>
          <a:p>
            <a:r>
              <a:rPr lang="fr-FR" dirty="0" smtClean="0"/>
              <a:t> </a:t>
            </a:r>
            <a:endParaRPr lang="fr-FR" dirty="0"/>
          </a:p>
        </p:txBody>
      </p:sp>
      <p:sp>
        <p:nvSpPr>
          <p:cNvPr id="7" name="Text Placeholder 2"/>
          <p:cNvSpPr txBox="1">
            <a:spLocks/>
          </p:cNvSpPr>
          <p:nvPr/>
        </p:nvSpPr>
        <p:spPr>
          <a:xfrm>
            <a:off x="201169" y="1086452"/>
            <a:ext cx="8805671" cy="4701948"/>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kumimoji="0" lang="fr-FR" sz="1800" b="0" i="0" u="none" strike="noStrike" kern="0" cap="none" spc="0" normalizeH="0" baseline="0" dirty="0" smtClean="0">
                <a:ln>
                  <a:noFill/>
                </a:ln>
                <a:solidFill>
                  <a:schemeClr val="tx1"/>
                </a:solidFill>
                <a:effectLst/>
                <a:uLnTx/>
                <a:uFillTx/>
                <a:latin typeface="+mn-lt"/>
                <a:ea typeface="+mn-ea"/>
                <a:cs typeface="+mn-cs"/>
              </a:rPr>
              <a:t>L'effet keynésien sur l'</a:t>
            </a:r>
            <a:r>
              <a:rPr kumimoji="0" lang="fr-FR" sz="1800" b="0" i="0" u="none" strike="noStrike" kern="0" cap="none" spc="0" normalizeH="0" dirty="0" smtClean="0">
                <a:ln>
                  <a:noFill/>
                </a:ln>
                <a:solidFill>
                  <a:schemeClr val="tx1"/>
                </a:solidFill>
                <a:effectLst/>
                <a:uLnTx/>
                <a:uFillTx/>
                <a:latin typeface="+mn-lt"/>
                <a:ea typeface="+mn-ea"/>
                <a:cs typeface="+mn-cs"/>
              </a:rPr>
              <a:t>activité économique est limité par</a:t>
            </a:r>
          </a:p>
          <a:p>
            <a:pPr marL="906463" lvl="1" indent="-449263" eaLnBrk="0" hangingPunct="0">
              <a:spcBef>
                <a:spcPct val="20000"/>
              </a:spcBef>
              <a:buClr>
                <a:srgbClr val="CC3300"/>
              </a:buClr>
              <a:buSzPct val="90000"/>
              <a:buFont typeface="Wingdings" pitchFamily="2" charset="2"/>
              <a:buChar char="§"/>
            </a:pPr>
            <a:r>
              <a:rPr lang="fr-FR" sz="1600" kern="0" baseline="0" dirty="0" smtClean="0">
                <a:latin typeface="+mn-lt"/>
              </a:rPr>
              <a:t>le degré d'ouverture</a:t>
            </a:r>
            <a:r>
              <a:rPr lang="fr-FR" sz="1600" kern="0" dirty="0" smtClean="0">
                <a:latin typeface="+mn-lt"/>
              </a:rPr>
              <a:t> élevé de l'économie: importation et importance du canal de compétitivité (cf. simulations des modèles)</a:t>
            </a:r>
          </a:p>
          <a:p>
            <a:pPr marL="906463" lvl="1" indent="-449263" eaLnBrk="0" hangingPunct="0">
              <a:spcBef>
                <a:spcPct val="20000"/>
              </a:spcBef>
              <a:buClr>
                <a:srgbClr val="CC3300"/>
              </a:buClr>
              <a:buSzPct val="90000"/>
              <a:buFont typeface="Wingdings" pitchFamily="2" charset="2"/>
              <a:buChar char="§"/>
            </a:pPr>
            <a:r>
              <a:rPr kumimoji="0" lang="fr-FR" sz="1600" b="0" i="0" u="none" strike="noStrike" kern="0" cap="none" spc="0" normalizeH="0" baseline="0" dirty="0" smtClean="0">
                <a:ln>
                  <a:noFill/>
                </a:ln>
                <a:solidFill>
                  <a:schemeClr val="tx1"/>
                </a:solidFill>
                <a:effectLst/>
                <a:uLnTx/>
                <a:uFillTx/>
                <a:latin typeface="+mn-lt"/>
                <a:ea typeface="+mn-ea"/>
                <a:cs typeface="+mn-cs"/>
              </a:rPr>
              <a:t>l'importance du</a:t>
            </a:r>
            <a:r>
              <a:rPr kumimoji="0" lang="fr-FR" sz="1600" b="0" i="0" u="none" strike="noStrike" kern="0" cap="none" spc="0" normalizeH="0" dirty="0" smtClean="0">
                <a:ln>
                  <a:noFill/>
                </a:ln>
                <a:solidFill>
                  <a:schemeClr val="tx1"/>
                </a:solidFill>
                <a:effectLst/>
                <a:uLnTx/>
                <a:uFillTx/>
                <a:latin typeface="+mn-lt"/>
                <a:ea typeface="+mn-ea"/>
                <a:cs typeface="+mn-cs"/>
              </a:rPr>
              <a:t> revenu permanent plutôt que du revenu courant pour la consommation (cf. ci-après)</a:t>
            </a:r>
            <a:endParaRPr kumimoji="0" lang="fr-FR" sz="1600" b="0" i="0" u="none" strike="noStrike" kern="0" cap="none" spc="0" normalizeH="0" baseline="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pitchFamily="34" charset="0"/>
              <a:buChar char="•"/>
              <a:tabLst/>
              <a:defRPr/>
            </a:pPr>
            <a:endParaRPr kumimoji="0" lang="fr-FR" sz="1800" b="0" i="0" u="none" strike="noStrike" kern="0" cap="none" spc="0" normalizeH="0" baseline="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kumimoji="0" lang="fr-FR" sz="1800" b="0" i="0" u="none" strike="noStrike" kern="0" cap="none" spc="0" normalizeH="0" baseline="0" dirty="0" smtClean="0">
                <a:ln>
                  <a:noFill/>
                </a:ln>
                <a:solidFill>
                  <a:schemeClr val="tx1"/>
                </a:solidFill>
                <a:effectLst/>
                <a:uLnTx/>
                <a:uFillTx/>
                <a:latin typeface="+mn-lt"/>
                <a:ea typeface="+mn-ea"/>
                <a:cs typeface="+mn-cs"/>
              </a:rPr>
              <a:t>Le pouvoir d'achat n'est pas un concept isolé: il dépend</a:t>
            </a:r>
            <a:r>
              <a:rPr kumimoji="0" lang="fr-FR" sz="1800" b="0" i="0" u="none" strike="noStrike" kern="0" cap="none" spc="0" normalizeH="0" dirty="0" smtClean="0">
                <a:ln>
                  <a:noFill/>
                </a:ln>
                <a:solidFill>
                  <a:schemeClr val="tx1"/>
                </a:solidFill>
                <a:effectLst/>
                <a:uLnTx/>
                <a:uFillTx/>
                <a:latin typeface="+mn-lt"/>
                <a:ea typeface="+mn-ea"/>
                <a:cs typeface="+mn-cs"/>
              </a:rPr>
              <a:t> de la capacité sous-jacente de l'é</a:t>
            </a:r>
            <a:r>
              <a:rPr kumimoji="0" lang="fr-FR" sz="1800" b="0" i="0" u="none" strike="noStrike" kern="0" cap="none" spc="0" normalizeH="0" baseline="0" dirty="0" smtClean="0">
                <a:ln>
                  <a:noFill/>
                </a:ln>
                <a:solidFill>
                  <a:schemeClr val="tx1"/>
                </a:solidFill>
                <a:effectLst/>
                <a:uLnTx/>
                <a:uFillTx/>
                <a:latin typeface="+mn-lt"/>
                <a:ea typeface="+mn-ea"/>
                <a:cs typeface="+mn-cs"/>
              </a:rPr>
              <a:t>conomie à engendrer des revenus et des restrictions qui la grèvent</a:t>
            </a:r>
          </a:p>
          <a:p>
            <a:pPr marL="1241425" marR="0" lvl="1" indent="-350838" algn="l" defTabSz="914400" rtl="0" eaLnBrk="0" fontAlgn="base" latinLnBrk="0" hangingPunct="0">
              <a:lnSpc>
                <a:spcPct val="100000"/>
              </a:lnSpc>
              <a:spcBef>
                <a:spcPct val="20000"/>
              </a:spcBef>
              <a:spcAft>
                <a:spcPct val="0"/>
              </a:spcAft>
              <a:buClr>
                <a:srgbClr val="CC3300"/>
              </a:buClr>
              <a:buSzPct val="105000"/>
              <a:buFont typeface="Wingdings" pitchFamily="2" charset="2"/>
              <a:buChar char="§"/>
              <a:tabLst/>
              <a:defRPr/>
            </a:pPr>
            <a:r>
              <a:rPr kumimoji="0" lang="fr-FR" sz="1600" b="0" i="0" u="none" strike="noStrike" kern="0" cap="none" spc="0" normalizeH="0" baseline="0" dirty="0" smtClean="0">
                <a:ln>
                  <a:noFill/>
                </a:ln>
                <a:solidFill>
                  <a:srgbClr val="4D4D4D"/>
                </a:solidFill>
                <a:effectLst/>
                <a:uLnTx/>
                <a:uFillTx/>
                <a:latin typeface="+mn-lt"/>
              </a:rPr>
              <a:t>Les gains de productivité déterminent la marge du développement durable du pouvoir d'achat</a:t>
            </a:r>
            <a:endParaRPr kumimoji="0" lang="fr-FR" sz="1600" b="0" i="0" u="none" strike="noStrike" kern="0" cap="none" spc="0" normalizeH="0" dirty="0" smtClean="0">
              <a:ln>
                <a:noFill/>
              </a:ln>
              <a:solidFill>
                <a:srgbClr val="4D4D4D"/>
              </a:solidFill>
              <a:effectLst/>
              <a:uLnTx/>
              <a:uFillTx/>
              <a:latin typeface="+mn-lt"/>
            </a:endParaRPr>
          </a:p>
          <a:p>
            <a:pPr marL="1241425" marR="0" lvl="1" indent="-350838" algn="l" defTabSz="914400" rtl="0" eaLnBrk="0" fontAlgn="base" latinLnBrk="0" hangingPunct="0">
              <a:lnSpc>
                <a:spcPct val="100000"/>
              </a:lnSpc>
              <a:spcBef>
                <a:spcPct val="20000"/>
              </a:spcBef>
              <a:spcAft>
                <a:spcPct val="0"/>
              </a:spcAft>
              <a:buClr>
                <a:srgbClr val="CC3300"/>
              </a:buClr>
              <a:buSzPct val="105000"/>
              <a:buFont typeface="Wingdings" pitchFamily="2" charset="2"/>
              <a:buChar char="§"/>
              <a:tabLst/>
              <a:defRPr/>
            </a:pPr>
            <a:r>
              <a:rPr kumimoji="0" lang="fr-FR" sz="1600" b="0" i="0" u="none" strike="noStrike" kern="0" cap="none" spc="0" normalizeH="0" baseline="0" dirty="0" smtClean="0">
                <a:ln>
                  <a:noFill/>
                </a:ln>
                <a:solidFill>
                  <a:srgbClr val="4D4D4D"/>
                </a:solidFill>
                <a:effectLst/>
                <a:uLnTx/>
                <a:uFillTx/>
                <a:latin typeface="+mn-lt"/>
              </a:rPr>
              <a:t>Est en outre affecté par</a:t>
            </a:r>
            <a:r>
              <a:rPr kumimoji="0" lang="fr-FR" sz="1600" b="0" i="0" u="none" strike="noStrike" kern="0" cap="none" spc="0" normalizeH="0" dirty="0" smtClean="0">
                <a:ln>
                  <a:noFill/>
                </a:ln>
                <a:solidFill>
                  <a:srgbClr val="4D4D4D"/>
                </a:solidFill>
                <a:effectLst/>
                <a:uLnTx/>
                <a:uFillTx/>
                <a:latin typeface="+mn-lt"/>
              </a:rPr>
              <a:t> les variations des termes de l'échange</a:t>
            </a:r>
            <a:endParaRPr kumimoji="0" lang="fr-FR" sz="1600" b="0" i="0" u="none" strike="noStrike" kern="0" cap="none" spc="0" normalizeH="0" baseline="0" dirty="0" smtClean="0">
              <a:ln>
                <a:noFill/>
              </a:ln>
              <a:solidFill>
                <a:srgbClr val="4D4D4D"/>
              </a:solidFill>
              <a:effectLst/>
              <a:uLnTx/>
              <a:uFillTx/>
              <a:latin typeface="+mn-lt"/>
            </a:endParaRPr>
          </a:p>
          <a:p>
            <a:pPr marL="1698625" lvl="2" indent="-350838" eaLnBrk="0" hangingPunct="0">
              <a:spcBef>
                <a:spcPct val="20000"/>
              </a:spcBef>
              <a:buClr>
                <a:srgbClr val="CC3300"/>
              </a:buClr>
              <a:buSzPct val="105000"/>
              <a:buFont typeface="Courier New" pitchFamily="49" charset="0"/>
              <a:buChar char="o"/>
            </a:pPr>
            <a:r>
              <a:rPr lang="fr-FR" sz="1600" kern="0" dirty="0" smtClean="0">
                <a:solidFill>
                  <a:srgbClr val="4D4D4D"/>
                </a:solidFill>
                <a:latin typeface="+mn-lt"/>
              </a:rPr>
              <a:t>le renchérissement du pétrole revient à un appauvrissement collectif de l'économie, qui doit être supporté de manière équilibrée par les différents agents économiques</a:t>
            </a:r>
          </a:p>
          <a:p>
            <a:pPr marL="1698625" lvl="2" indent="-350838" eaLnBrk="0" hangingPunct="0">
              <a:spcBef>
                <a:spcPct val="20000"/>
              </a:spcBef>
              <a:buClr>
                <a:srgbClr val="CC3300"/>
              </a:buClr>
              <a:buSzPct val="105000"/>
              <a:buFont typeface="Courier New" pitchFamily="49" charset="0"/>
              <a:buChar char="o"/>
            </a:pPr>
            <a:r>
              <a:rPr lang="fr-FR" sz="1600" kern="0" dirty="0" smtClean="0">
                <a:solidFill>
                  <a:srgbClr val="4D4D4D"/>
                </a:solidFill>
                <a:latin typeface="+mn-lt"/>
              </a:rPr>
              <a:t>l'i</a:t>
            </a:r>
            <a:r>
              <a:rPr kumimoji="0" lang="fr-FR" sz="1600" b="0" i="0" u="none" strike="noStrike" kern="0" cap="none" spc="0" normalizeH="0" baseline="0" dirty="0" smtClean="0">
                <a:ln>
                  <a:noFill/>
                </a:ln>
                <a:solidFill>
                  <a:srgbClr val="4D4D4D"/>
                </a:solidFill>
                <a:effectLst/>
                <a:uLnTx/>
                <a:uFillTx/>
                <a:latin typeface="+mn-lt"/>
              </a:rPr>
              <a:t>ndexation complique la concrétisation de cette répartition équilibrée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97149" y="4430805"/>
          <a:ext cx="6480719" cy="1512168"/>
        </p:xfrm>
        <a:graphic>
          <a:graphicData uri="http://schemas.openxmlformats.org/drawingml/2006/table">
            <a:tbl>
              <a:tblPr>
                <a:tableStyleId>{2D5ABB26-0587-4C30-8999-92F81FD0307C}</a:tableStyleId>
              </a:tblPr>
              <a:tblGrid>
                <a:gridCol w="3240360"/>
                <a:gridCol w="838241"/>
                <a:gridCol w="800706"/>
                <a:gridCol w="800706"/>
                <a:gridCol w="800706"/>
              </a:tblGrid>
              <a:tr h="216024">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a:t>BE</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a:t>DE</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a:t>FR</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a:t>NL</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6024">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16024">
                <a:tc>
                  <a:txBody>
                    <a:bodyPr/>
                    <a:lstStyle/>
                    <a:p>
                      <a:pPr algn="l" fontAlgn="b"/>
                      <a:r>
                        <a:rPr lang="en-US" sz="1400" b="0" u="none" strike="noStrike" smtClean="0"/>
                        <a:t>Variance (consommation privée)</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0,4</a:t>
                      </a:r>
                      <a:endParaRPr lang="nl-BE" sz="1400" b="1"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0,7</a:t>
                      </a:r>
                      <a:endParaRPr lang="nl-BE" sz="1400" b="1"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1,2</a:t>
                      </a:r>
                      <a:endParaRPr lang="nl-BE" sz="1400" b="1"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4,9</a:t>
                      </a:r>
                      <a:endParaRPr lang="nl-BE" sz="1400" b="1"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16024">
                <a:tc>
                  <a:txBody>
                    <a:bodyPr/>
                    <a:lstStyle/>
                    <a:p>
                      <a:pPr algn="l" fontAlgn="b"/>
                      <a:r>
                        <a:rPr lang="en-US" sz="1400" b="1" u="none" strike="noStrike"/>
                        <a:t> </a:t>
                      </a:r>
                      <a:endParaRPr lang="nl-BE" sz="1400" b="1"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16024">
                <a:tc>
                  <a:txBody>
                    <a:bodyPr/>
                    <a:lstStyle/>
                    <a:p>
                      <a:pPr algn="l" fontAlgn="b"/>
                      <a:r>
                        <a:rPr lang="en-US" sz="1400" b="0" u="none" strike="noStrike" smtClean="0"/>
                        <a:t>Variance (revenu disponible)</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1,9</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0,6</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1,5</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5,0</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16024">
                <a:tc>
                  <a:txBody>
                    <a:bodyPr/>
                    <a:lstStyle/>
                    <a:p>
                      <a:pPr algn="l" fontAlgn="b"/>
                      <a:r>
                        <a:rPr lang="en-US" sz="1400" b="0" u="none" strike="noStrike" smtClean="0"/>
                        <a:t>Variance (épargne)</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2,1</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0,2</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0,9</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3,1</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16024">
                <a:tc>
                  <a:txBody>
                    <a:bodyPr/>
                    <a:lstStyle/>
                    <a:p>
                      <a:pPr algn="l" fontAlgn="b"/>
                      <a:r>
                        <a:rPr lang="en-US" sz="1400" b="0" u="none" strike="noStrike" smtClean="0"/>
                        <a:t>Covariance (revenu disponible, épargne)</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t>1,7</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t>0,1</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t>0,6</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a:t>1,5</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hart 4"/>
          <p:cNvGraphicFramePr>
            <a:graphicFrameLocks/>
          </p:cNvGraphicFramePr>
          <p:nvPr/>
        </p:nvGraphicFramePr>
        <p:xfrm>
          <a:off x="177602" y="813470"/>
          <a:ext cx="2880000" cy="2731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3152775" y="794420"/>
          <a:ext cx="2880000" cy="2803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197149" y="3860982"/>
            <a:ext cx="6480720" cy="523220"/>
          </a:xfrm>
          <a:prstGeom prst="rect">
            <a:avLst/>
          </a:prstGeom>
          <a:noFill/>
        </p:spPr>
        <p:txBody>
          <a:bodyPr wrap="square" rtlCol="0">
            <a:spAutoFit/>
          </a:bodyPr>
          <a:lstStyle/>
          <a:p>
            <a:pPr algn="ctr"/>
            <a:r>
              <a:rPr lang="nl-BE" sz="1400" b="1" smtClean="0"/>
              <a:t>Décomposition de la variance de la consommation privée</a:t>
            </a:r>
          </a:p>
          <a:p>
            <a:pPr algn="ctr"/>
            <a:r>
              <a:rPr lang="nl-BE" sz="1400" smtClean="0"/>
              <a:t>(contributions à la variance, 1996-2010)</a:t>
            </a:r>
            <a:endParaRPr lang="nl-BE" sz="1400"/>
          </a:p>
        </p:txBody>
      </p:sp>
      <p:sp>
        <p:nvSpPr>
          <p:cNvPr id="8" name="TextBox 7"/>
          <p:cNvSpPr txBox="1"/>
          <p:nvPr/>
        </p:nvSpPr>
        <p:spPr>
          <a:xfrm>
            <a:off x="416868" y="6135588"/>
            <a:ext cx="7344816" cy="461665"/>
          </a:xfrm>
          <a:prstGeom prst="rect">
            <a:avLst/>
          </a:prstGeom>
          <a:noFill/>
        </p:spPr>
        <p:txBody>
          <a:bodyPr wrap="square" rtlCol="0">
            <a:spAutoFit/>
          </a:bodyPr>
          <a:lstStyle/>
          <a:p>
            <a:r>
              <a:rPr lang="fr-BE" sz="800" dirty="0" smtClean="0"/>
              <a:t>Source: BNB</a:t>
            </a:r>
          </a:p>
          <a:p>
            <a:r>
              <a:rPr lang="fr-BE" sz="800" baseline="30000" dirty="0" smtClean="0"/>
              <a:t>1</a:t>
            </a:r>
            <a:r>
              <a:rPr lang="fr-BE" sz="800" dirty="0" smtClean="0"/>
              <a:t> Déflaté au moyen du déflateur de la consommation privée.</a:t>
            </a:r>
          </a:p>
          <a:p>
            <a:r>
              <a:rPr lang="fr-BE" sz="800" baseline="30000" dirty="0" smtClean="0"/>
              <a:t>2</a:t>
            </a:r>
            <a:r>
              <a:rPr lang="fr-BE" sz="800" dirty="0" smtClean="0"/>
              <a:t> Déflaté au moyen du déflateur de PIB.</a:t>
            </a:r>
            <a:endParaRPr lang="fr-BE" sz="800" dirty="0"/>
          </a:p>
        </p:txBody>
      </p:sp>
      <p:sp>
        <p:nvSpPr>
          <p:cNvPr id="9" name="TextBox 8"/>
          <p:cNvSpPr txBox="1"/>
          <p:nvPr/>
        </p:nvSpPr>
        <p:spPr>
          <a:xfrm rot="10800000" flipV="1">
            <a:off x="273132" y="85854"/>
            <a:ext cx="8870868" cy="646331"/>
          </a:xfrm>
          <a:prstGeom prst="rect">
            <a:avLst/>
          </a:prstGeom>
          <a:noFill/>
        </p:spPr>
        <p:txBody>
          <a:bodyPr wrap="square" rtlCol="0">
            <a:spAutoFit/>
          </a:bodyPr>
          <a:lstStyle/>
          <a:p>
            <a:r>
              <a:rPr lang="fr-BE" sz="2200" b="1" dirty="0" smtClean="0">
                <a:solidFill>
                  <a:srgbClr val="003366"/>
                </a:solidFill>
                <a:latin typeface="+mj-lt"/>
                <a:ea typeface="+mj-ea"/>
                <a:cs typeface="+mj-cs"/>
              </a:rPr>
              <a:t>Revenu des ménages et des sociétés, et </a:t>
            </a:r>
            <a:r>
              <a:rPr lang="fr-BE" sz="2200" b="1" dirty="0" smtClean="0">
                <a:solidFill>
                  <a:srgbClr val="003366"/>
                </a:solidFill>
              </a:rPr>
              <a:t>consommation privée </a:t>
            </a:r>
            <a:endParaRPr lang="fr-BE" sz="2200" b="1" dirty="0" smtClean="0">
              <a:solidFill>
                <a:srgbClr val="003366"/>
              </a:solidFill>
              <a:latin typeface="+mj-lt"/>
              <a:ea typeface="+mj-ea"/>
              <a:cs typeface="+mj-cs"/>
            </a:endParaRPr>
          </a:p>
          <a:p>
            <a:r>
              <a:rPr lang="fr-BE" sz="1400" dirty="0" smtClean="0">
                <a:solidFill>
                  <a:srgbClr val="003366"/>
                </a:solidFill>
              </a:rPr>
              <a:t>(intervalle de deux écarts types autour de la moyenne des taux de croissance en base annuelle, 1996-2010)</a:t>
            </a:r>
            <a:endParaRPr lang="fr-BE" sz="1400" dirty="0">
              <a:solidFill>
                <a:srgbClr val="003366"/>
              </a:solidFill>
            </a:endParaRPr>
          </a:p>
        </p:txBody>
      </p:sp>
      <p:sp>
        <p:nvSpPr>
          <p:cNvPr id="10" name="Slide Number Placeholder 9"/>
          <p:cNvSpPr>
            <a:spLocks noGrp="1"/>
          </p:cNvSpPr>
          <p:nvPr>
            <p:ph type="sldNum" sz="quarter" idx="12"/>
          </p:nvPr>
        </p:nvSpPr>
        <p:spPr/>
        <p:txBody>
          <a:bodyPr/>
          <a:lstStyle/>
          <a:p>
            <a:fld id="{9CE94134-6B62-4412-A8B2-61D2F9939A43}" type="slidenum">
              <a:rPr lang="en-US" smtClean="0"/>
              <a:pPr/>
              <a:t>73</a:t>
            </a:fld>
            <a:endParaRPr lang="en-US"/>
          </a:p>
        </p:txBody>
      </p:sp>
      <p:graphicFrame>
        <p:nvGraphicFramePr>
          <p:cNvPr id="11" name="Chart 10"/>
          <p:cNvGraphicFramePr>
            <a:graphicFrameLocks/>
          </p:cNvGraphicFramePr>
          <p:nvPr/>
        </p:nvGraphicFramePr>
        <p:xfrm>
          <a:off x="6172200" y="784896"/>
          <a:ext cx="2880000" cy="28250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000" dirty="0" smtClean="0"/>
              <a:t>Indexation, revenu des ménages et des sociétés, et consommation privée durant la Grande récession</a:t>
            </a:r>
            <a:endParaRPr lang="fr-BE" dirty="0"/>
          </a:p>
        </p:txBody>
      </p:sp>
      <p:sp>
        <p:nvSpPr>
          <p:cNvPr id="5" name="Slide Number Placeholder 4"/>
          <p:cNvSpPr>
            <a:spLocks noGrp="1"/>
          </p:cNvSpPr>
          <p:nvPr>
            <p:ph type="sldNum" sz="quarter" idx="13"/>
          </p:nvPr>
        </p:nvSpPr>
        <p:spPr/>
        <p:txBody>
          <a:bodyPr/>
          <a:lstStyle/>
          <a:p>
            <a:pPr>
              <a:defRPr/>
            </a:pPr>
            <a:fld id="{309F51D2-594A-475D-851C-BC286354863B}" type="slidenum">
              <a:rPr lang="nl-NL" smtClean="0"/>
              <a:pPr>
                <a:defRPr/>
              </a:pPr>
              <a:t>74</a:t>
            </a:fld>
            <a:endParaRPr lang="nl-NL" dirty="0"/>
          </a:p>
        </p:txBody>
      </p:sp>
      <p:graphicFrame>
        <p:nvGraphicFramePr>
          <p:cNvPr id="6" name="Chart Placeholder 5"/>
          <p:cNvGraphicFramePr>
            <a:graphicFrameLocks noGrp="1"/>
          </p:cNvGraphicFramePr>
          <p:nvPr>
            <p:ph type="chart" sz="quarter" idx="11"/>
          </p:nvPr>
        </p:nvGraphicFramePr>
        <p:xfrm>
          <a:off x="376546" y="946944"/>
          <a:ext cx="3852863" cy="4964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Placeholder 7"/>
          <p:cNvGraphicFramePr>
            <a:graphicFrameLocks noGrp="1"/>
          </p:cNvGraphicFramePr>
          <p:nvPr>
            <p:ph type="chart" sz="quarter" idx="12"/>
          </p:nvPr>
        </p:nvGraphicFramePr>
        <p:xfrm>
          <a:off x="4753799" y="946945"/>
          <a:ext cx="4037776" cy="498713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23010" y="643024"/>
            <a:ext cx="3672408" cy="276999"/>
          </a:xfrm>
          <a:prstGeom prst="rect">
            <a:avLst/>
          </a:prstGeom>
          <a:noFill/>
        </p:spPr>
        <p:txBody>
          <a:bodyPr wrap="square" rtlCol="0">
            <a:spAutoFit/>
          </a:bodyPr>
          <a:lstStyle/>
          <a:p>
            <a:r>
              <a:rPr lang="fr-BE" sz="1200" dirty="0" smtClean="0"/>
              <a:t>(pourcentages de variation annuelle)</a:t>
            </a:r>
            <a:endParaRPr lang="fr-BE" sz="1200" dirty="0"/>
          </a:p>
        </p:txBody>
      </p:sp>
      <p:sp>
        <p:nvSpPr>
          <p:cNvPr id="10" name="TextBox 9"/>
          <p:cNvSpPr txBox="1"/>
          <p:nvPr/>
        </p:nvSpPr>
        <p:spPr>
          <a:xfrm>
            <a:off x="4950335" y="655228"/>
            <a:ext cx="3672408" cy="276999"/>
          </a:xfrm>
          <a:prstGeom prst="rect">
            <a:avLst/>
          </a:prstGeom>
          <a:noFill/>
        </p:spPr>
        <p:txBody>
          <a:bodyPr wrap="square" rtlCol="0">
            <a:spAutoFit/>
          </a:bodyPr>
          <a:lstStyle/>
          <a:p>
            <a:r>
              <a:rPr lang="nl-BE" sz="1200" dirty="0" smtClean="0"/>
              <a:t>(</a:t>
            </a:r>
            <a:r>
              <a:rPr lang="fr-BE" sz="1200" dirty="0" smtClean="0"/>
              <a:t>pourcentages de variation annuelle)</a:t>
            </a:r>
            <a:endParaRPr lang="fr-BE" sz="1200" dirty="0"/>
          </a:p>
        </p:txBody>
      </p:sp>
      <p:sp>
        <p:nvSpPr>
          <p:cNvPr id="11" name="Rectangle 1"/>
          <p:cNvSpPr>
            <a:spLocks noChangeArrowheads="1"/>
          </p:cNvSpPr>
          <p:nvPr/>
        </p:nvSpPr>
        <p:spPr bwMode="auto">
          <a:xfrm>
            <a:off x="201881" y="6111294"/>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Sources: DGSIE, BNB</a:t>
            </a:r>
          </a:p>
          <a:p>
            <a:r>
              <a:rPr lang="fr-BE" sz="800" baseline="30000" dirty="0" smtClean="0"/>
              <a:t>1</a:t>
            </a:r>
            <a:r>
              <a:rPr lang="fr-BE" sz="800" dirty="0" smtClean="0"/>
              <a:t> Déflaté au moyen du déflateur de la consommation privée.</a:t>
            </a:r>
          </a:p>
          <a:p>
            <a:r>
              <a:rPr lang="fr-BE" sz="800" baseline="30000" dirty="0" smtClean="0"/>
              <a:t>2</a:t>
            </a:r>
            <a:r>
              <a:rPr lang="fr-BE" sz="800" dirty="0" smtClean="0"/>
              <a:t> Déflaté au moyen du déflateur de PIB.</a:t>
            </a:r>
            <a:endParaRPr kumimoji="0" lang="fr-BE"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71438"/>
            <a:ext cx="8494776" cy="373062"/>
          </a:xfrm>
        </p:spPr>
        <p:txBody>
          <a:bodyPr/>
          <a:lstStyle/>
          <a:p>
            <a:r>
              <a:rPr lang="fr-FR" dirty="0" smtClean="0"/>
              <a:t>Mais également une dimension sociale importante ...</a:t>
            </a:r>
            <a:br>
              <a:rPr lang="fr-FR" dirty="0" smtClean="0"/>
            </a:br>
            <a:r>
              <a:rPr lang="fr-FR" dirty="0" smtClean="0"/>
              <a:t>Évolution de l'inflation par classe de revenu</a:t>
            </a:r>
            <a:endParaRPr lang="fr-FR"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75</a:t>
            </a:fld>
            <a:endParaRPr lang="nl-BE"/>
          </a:p>
        </p:txBody>
      </p:sp>
      <p:graphicFrame>
        <p:nvGraphicFramePr>
          <p:cNvPr id="14" name="Chart 13"/>
          <p:cNvGraphicFramePr/>
          <p:nvPr/>
        </p:nvGraphicFramePr>
        <p:xfrm>
          <a:off x="476895" y="1055560"/>
          <a:ext cx="7165911" cy="401245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bwMode="auto">
          <a:xfrm>
            <a:off x="452287" y="686937"/>
            <a:ext cx="7596338" cy="4154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FR" sz="1400" b="0" i="0" u="none" strike="noStrike" kern="0" cap="none" spc="0" normalizeH="0" baseline="0" dirty="0" smtClean="0">
                <a:ln>
                  <a:noFill/>
                </a:ln>
                <a:solidFill>
                  <a:srgbClr val="003366"/>
                </a:solidFill>
                <a:effectLst/>
                <a:uLnTx/>
                <a:uFillTx/>
                <a:latin typeface="+mn-lt"/>
                <a:ea typeface="+mn-ea"/>
                <a:cs typeface="+mn-cs"/>
              </a:rPr>
              <a:t>(pourcentages</a:t>
            </a:r>
            <a:r>
              <a:rPr kumimoji="0" lang="fr-FR" sz="1400" b="0" i="0" u="none" strike="noStrike" kern="0" cap="none" spc="0" normalizeH="0" dirty="0" smtClean="0">
                <a:ln>
                  <a:noFill/>
                </a:ln>
                <a:solidFill>
                  <a:srgbClr val="003366"/>
                </a:solidFill>
                <a:effectLst/>
                <a:uLnTx/>
                <a:uFillTx/>
                <a:latin typeface="+mn-lt"/>
                <a:ea typeface="+mn-ea"/>
                <a:cs typeface="+mn-cs"/>
              </a:rPr>
              <a:t> de variation par rapport au mois correspondant de l'année précédente)</a:t>
            </a:r>
            <a:endParaRPr kumimoji="0" lang="fr-FR" sz="1400" b="0" i="0" u="none" strike="noStrike" kern="0" cap="none" spc="0" normalizeH="0" baseline="0" dirty="0" smtClean="0">
              <a:ln>
                <a:noFill/>
              </a:ln>
              <a:solidFill>
                <a:srgbClr val="003366"/>
              </a:solidFill>
              <a:effectLst/>
              <a:uLnTx/>
              <a:uFillTx/>
              <a:latin typeface="+mn-lt"/>
              <a:ea typeface="+mn-ea"/>
              <a:cs typeface="+mn-cs"/>
            </a:endParaRPr>
          </a:p>
        </p:txBody>
      </p:sp>
      <p:sp>
        <p:nvSpPr>
          <p:cNvPr id="12" name="Text Placeholder 2"/>
          <p:cNvSpPr txBox="1">
            <a:spLocks/>
          </p:cNvSpPr>
          <p:nvPr/>
        </p:nvSpPr>
        <p:spPr>
          <a:xfrm>
            <a:off x="444255" y="4970241"/>
            <a:ext cx="8766420" cy="899340"/>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fr-FR" sz="1400" kern="0" dirty="0" smtClean="0">
                <a:latin typeface="+mn-lt"/>
              </a:rPr>
              <a:t>Incidence des structures de dépenses spécifiques (mazout, gaz naturel, électricité, produits alimentaires)</a:t>
            </a: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fr-FR" sz="1400" kern="0" dirty="0" smtClean="0">
                <a:latin typeface="+mn-lt"/>
              </a:rPr>
              <a:t>Mais surtout faible capacité d'absorption en cas de modification des modalités de l'indexation</a:t>
            </a:r>
          </a:p>
          <a:p>
            <a:pPr marL="906463" lvl="1" indent="-449263" eaLnBrk="0" hangingPunct="0">
              <a:spcBef>
                <a:spcPct val="20000"/>
              </a:spcBef>
              <a:buClr>
                <a:srgbClr val="CC3300"/>
              </a:buClr>
              <a:buSzPct val="90000"/>
              <a:buFont typeface="Wingdings" pitchFamily="2" charset="2"/>
              <a:buChar char="§"/>
              <a:defRPr/>
            </a:pPr>
            <a:r>
              <a:rPr lang="fr-FR" sz="1400" kern="0" dirty="0" smtClean="0">
                <a:latin typeface="+mn-lt"/>
              </a:rPr>
              <a:t>épargne peu élevée, voire négative</a:t>
            </a:r>
          </a:p>
          <a:p>
            <a:pPr marL="906463" lvl="1" indent="-449263" eaLnBrk="0" hangingPunct="0">
              <a:spcBef>
                <a:spcPct val="20000"/>
              </a:spcBef>
              <a:buClr>
                <a:srgbClr val="CC3300"/>
              </a:buClr>
              <a:buSzPct val="90000"/>
              <a:buFont typeface="Wingdings" pitchFamily="2" charset="2"/>
              <a:buChar char="§"/>
              <a:defRPr/>
            </a:pPr>
            <a:r>
              <a:rPr lang="fr-FR" sz="1400" kern="0" dirty="0" smtClean="0">
                <a:latin typeface="+mn-lt"/>
              </a:rPr>
              <a:t>presque aucune possibilité de substitution</a:t>
            </a:r>
            <a:endParaRPr kumimoji="0" lang="fr-FR" sz="1800" b="0" i="0" u="none" strike="noStrike" kern="0" cap="none" spc="0" normalizeH="0" baseline="0" dirty="0" smtClean="0">
              <a:ln>
                <a:noFill/>
              </a:ln>
              <a:solidFill>
                <a:schemeClr val="tx1"/>
              </a:solidFill>
              <a:effectLst/>
              <a:uLnTx/>
              <a:uFillTx/>
              <a:latin typeface="+mn-lt"/>
              <a:ea typeface="+mn-ea"/>
              <a:cs typeface="+mn-cs"/>
            </a:endParaRPr>
          </a:p>
        </p:txBody>
      </p:sp>
      <p:sp>
        <p:nvSpPr>
          <p:cNvPr id="13" name="TextBox 12"/>
          <p:cNvSpPr txBox="1"/>
          <p:nvPr/>
        </p:nvSpPr>
        <p:spPr bwMode="auto">
          <a:xfrm>
            <a:off x="372618" y="6366641"/>
            <a:ext cx="3666744" cy="2308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tabLst>
                <a:tab pos="177800" algn="l"/>
              </a:tabLst>
            </a:pPr>
            <a:r>
              <a:rPr kumimoji="0" lang="fr-FR" sz="900" b="0" i="0" u="none" strike="noStrike" kern="0" cap="none" spc="0" normalizeH="0" baseline="30000" dirty="0" smtClean="0">
                <a:ln>
                  <a:noFill/>
                </a:ln>
                <a:solidFill>
                  <a:schemeClr val="tx1"/>
                </a:solidFill>
                <a:effectLst/>
                <a:uLnTx/>
                <a:uFillTx/>
                <a:latin typeface="+mn-lt"/>
                <a:ea typeface="+mn-ea"/>
                <a:cs typeface="+mn-cs"/>
              </a:rPr>
              <a:t>1</a:t>
            </a:r>
            <a:r>
              <a:rPr kumimoji="0" lang="fr-FR" sz="900" b="0" i="0" u="none" strike="noStrike" kern="0" cap="none" spc="0" normalizeH="0" baseline="0" dirty="0" smtClean="0">
                <a:ln>
                  <a:noFill/>
                </a:ln>
                <a:solidFill>
                  <a:schemeClr val="tx1"/>
                </a:solidFill>
                <a:effectLst/>
                <a:uLnTx/>
                <a:uFillTx/>
                <a:latin typeface="+mn-lt"/>
                <a:ea typeface="+mn-ea"/>
                <a:cs typeface="+mn-cs"/>
              </a:rPr>
              <a:t> 	Sur la base de l'enquête sur le budget des ménages de 2004.</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12" y="71438"/>
            <a:ext cx="8716488" cy="373062"/>
          </a:xfrm>
        </p:spPr>
        <p:txBody>
          <a:bodyPr/>
          <a:lstStyle/>
          <a:p>
            <a:r>
              <a:rPr lang="fr-FR" dirty="0" smtClean="0"/>
              <a:t>« En centimes plutôt qu'en pourcentage »: quelques réflexions</a:t>
            </a:r>
            <a:endParaRPr lang="fr-FR" dirty="0"/>
          </a:p>
        </p:txBody>
      </p:sp>
      <p:sp>
        <p:nvSpPr>
          <p:cNvPr id="5" name="Slide Number Placeholder 4"/>
          <p:cNvSpPr>
            <a:spLocks noGrp="1"/>
          </p:cNvSpPr>
          <p:nvPr>
            <p:ph type="sldNum" sz="quarter" idx="13"/>
          </p:nvPr>
        </p:nvSpPr>
        <p:spPr/>
        <p:txBody>
          <a:bodyPr/>
          <a:lstStyle/>
          <a:p>
            <a:pPr>
              <a:defRPr/>
            </a:pPr>
            <a:fld id="{30927B20-BB5D-4D3E-B7E7-4E481A1C19C8}" type="slidenum">
              <a:rPr lang="fr-FR" smtClean="0"/>
              <a:pPr>
                <a:defRPr/>
              </a:pPr>
              <a:t>76</a:t>
            </a:fld>
            <a:endParaRPr lang="fr-FR" dirty="0"/>
          </a:p>
        </p:txBody>
      </p:sp>
      <p:graphicFrame>
        <p:nvGraphicFramePr>
          <p:cNvPr id="6" name="Table 5"/>
          <p:cNvGraphicFramePr>
            <a:graphicFrameLocks noGrp="1"/>
          </p:cNvGraphicFramePr>
          <p:nvPr/>
        </p:nvGraphicFramePr>
        <p:xfrm>
          <a:off x="1201609" y="1224139"/>
          <a:ext cx="7146744" cy="3289591"/>
        </p:xfrm>
        <a:graphic>
          <a:graphicData uri="http://schemas.openxmlformats.org/drawingml/2006/table">
            <a:tbl>
              <a:tblPr/>
              <a:tblGrid>
                <a:gridCol w="2512208"/>
                <a:gridCol w="2252288"/>
                <a:gridCol w="2382248"/>
              </a:tblGrid>
              <a:tr h="675913">
                <a:tc>
                  <a:txBody>
                    <a:bodyPr/>
                    <a:lstStyle/>
                    <a:p>
                      <a:pPr algn="ctr">
                        <a:lnSpc>
                          <a:spcPts val="1200"/>
                        </a:lnSpc>
                        <a:spcAft>
                          <a:spcPts val="0"/>
                        </a:spcAft>
                        <a:tabLst>
                          <a:tab pos="2070735" algn="l"/>
                          <a:tab pos="4140835" algn="l"/>
                        </a:tabLst>
                      </a:pPr>
                      <a:r>
                        <a:rPr lang="fr-FR" sz="1200" b="1" noProof="0" dirty="0" smtClean="0">
                          <a:latin typeface="Arial"/>
                          <a:ea typeface="Times New Roman"/>
                          <a:cs typeface="Arial"/>
                        </a:rPr>
                        <a:t>Système d'indexation utilisé</a:t>
                      </a:r>
                      <a:endParaRPr lang="fr-FR" sz="1200" b="1"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r>
                        <a:rPr lang="fr-FR" sz="1200" b="1" noProof="0" dirty="0" smtClean="0">
                          <a:latin typeface="Arial"/>
                          <a:ea typeface="Times New Roman"/>
                          <a:cs typeface="Arial"/>
                        </a:rPr>
                        <a:t>Augmentation totale des salaires bruts</a:t>
                      </a:r>
                      <a:endParaRPr lang="fr-FR" sz="1200" b="1" noProof="0" dirty="0" smtClean="0">
                        <a:latin typeface="Arial"/>
                        <a:ea typeface="Times New Roman"/>
                        <a:cs typeface="Times New Roman"/>
                      </a:endParaRPr>
                    </a:p>
                    <a:p>
                      <a:pPr algn="ctr">
                        <a:lnSpc>
                          <a:spcPts val="1200"/>
                        </a:lnSpc>
                        <a:spcAft>
                          <a:spcPts val="0"/>
                        </a:spcAft>
                        <a:tabLst>
                          <a:tab pos="2070735" algn="l"/>
                          <a:tab pos="4140835" algn="l"/>
                        </a:tabLst>
                      </a:pPr>
                      <a:r>
                        <a:rPr lang="fr-FR" sz="1200" b="1" noProof="0" dirty="0" smtClean="0">
                          <a:latin typeface="Arial"/>
                          <a:ea typeface="Times New Roman"/>
                          <a:cs typeface="Arial"/>
                        </a:rPr>
                        <a:t>(%)</a:t>
                      </a:r>
                      <a:endParaRPr lang="fr-FR" sz="1200" b="1" noProof="0" dirty="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r>
                        <a:rPr lang="fr-FR" sz="1200" b="1" i="1" noProof="0" dirty="0" smtClean="0">
                          <a:latin typeface="Arial"/>
                          <a:ea typeface="Times New Roman"/>
                          <a:cs typeface="Arial"/>
                        </a:rPr>
                        <a:t>p.m. part des travailleurs qui</a:t>
                      </a:r>
                      <a:r>
                        <a:rPr lang="fr-FR" sz="1200" b="1" i="1" baseline="0" noProof="0" dirty="0" smtClean="0">
                          <a:latin typeface="Arial"/>
                          <a:ea typeface="Times New Roman"/>
                          <a:cs typeface="Arial"/>
                        </a:rPr>
                        <a:t> bénéficiaient d'une adaptation en pourcentage</a:t>
                      </a:r>
                      <a:r>
                        <a:rPr lang="fr-FR" sz="1200" b="1" i="1" noProof="0" dirty="0" smtClean="0">
                          <a:latin typeface="Arial"/>
                          <a:ea typeface="Times New Roman"/>
                          <a:cs typeface="Arial"/>
                        </a:rPr>
                        <a:t> (%)</a:t>
                      </a:r>
                      <a:endParaRPr lang="fr-FR" sz="1200" b="1"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a:lnSpc>
                          <a:spcPts val="1200"/>
                        </a:lnSpc>
                        <a:spcAft>
                          <a:spcPts val="0"/>
                        </a:spcAft>
                        <a:tabLst>
                          <a:tab pos="2070735" algn="l"/>
                          <a:tab pos="4140835" algn="l"/>
                        </a:tabLst>
                      </a:pPr>
                      <a:r>
                        <a:rPr lang="fr-FR" sz="1200" b="0" noProof="0" dirty="0" smtClean="0">
                          <a:latin typeface="Arial"/>
                          <a:ea typeface="Times New Roman"/>
                          <a:cs typeface="Arial"/>
                        </a:rPr>
                        <a:t>Référence: système actuel</a:t>
                      </a: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noProof="0" dirty="0" smtClean="0">
                          <a:latin typeface="Arial"/>
                          <a:ea typeface="Times New Roman"/>
                          <a:cs typeface="Arial"/>
                        </a:rPr>
                        <a:t>2,00</a:t>
                      </a: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i="1" noProof="0" dirty="0" smtClean="0">
                          <a:latin typeface="Arial"/>
                          <a:ea typeface="Times New Roman"/>
                          <a:cs typeface="Arial"/>
                        </a:rPr>
                        <a:t>100</a:t>
                      </a: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564078">
                <a:tc>
                  <a:txBody>
                    <a:bodyPr/>
                    <a:lstStyle/>
                    <a:p>
                      <a:pPr>
                        <a:lnSpc>
                          <a:spcPts val="1200"/>
                        </a:lnSpc>
                        <a:spcAft>
                          <a:spcPts val="0"/>
                        </a:spcAft>
                        <a:tabLst>
                          <a:tab pos="2070735" algn="l"/>
                          <a:tab pos="4140835" algn="l"/>
                        </a:tabLst>
                      </a:pPr>
                      <a:r>
                        <a:rPr lang="fr-FR" sz="1200" b="0" noProof="0" smtClean="0">
                          <a:latin typeface="Arial"/>
                          <a:ea typeface="Times New Roman"/>
                          <a:cs typeface="Arial"/>
                        </a:rPr>
                        <a:t>En centimes </a:t>
                      </a:r>
                      <a:r>
                        <a:rPr lang="fr-FR" sz="1200" b="0" noProof="0" dirty="0" smtClean="0">
                          <a:latin typeface="Arial"/>
                          <a:ea typeface="Times New Roman"/>
                          <a:cs typeface="Arial"/>
                        </a:rPr>
                        <a:t>plutôt qu'en pourcentage, avec </a:t>
                      </a:r>
                      <a:r>
                        <a:rPr lang="fr-FR" sz="1200" b="0" noProof="0" smtClean="0">
                          <a:latin typeface="Arial"/>
                          <a:ea typeface="Times New Roman"/>
                          <a:cs typeface="Arial"/>
                        </a:rPr>
                        <a:t>comme </a:t>
                      </a:r>
                    </a:p>
                    <a:p>
                      <a:pPr>
                        <a:lnSpc>
                          <a:spcPts val="1200"/>
                        </a:lnSpc>
                        <a:spcAft>
                          <a:spcPts val="0"/>
                        </a:spcAft>
                        <a:tabLst>
                          <a:tab pos="2070735" algn="l"/>
                          <a:tab pos="4140835" algn="l"/>
                        </a:tabLst>
                      </a:pPr>
                      <a:r>
                        <a:rPr lang="fr-FR" sz="1200" b="0" noProof="0" smtClean="0">
                          <a:latin typeface="Arial"/>
                          <a:ea typeface="Times New Roman"/>
                          <a:cs typeface="Arial"/>
                        </a:rPr>
                        <a:t>seuil </a:t>
                      </a:r>
                      <a:r>
                        <a:rPr lang="fr-FR" sz="1200" b="0" noProof="0" dirty="0" smtClean="0">
                          <a:latin typeface="Arial"/>
                          <a:ea typeface="Times New Roman"/>
                          <a:cs typeface="Arial"/>
                        </a:rPr>
                        <a:t>du salaire brut:</a:t>
                      </a: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88000">
                <a:tc>
                  <a:txBody>
                    <a:bodyPr/>
                    <a:lstStyle/>
                    <a:p>
                      <a:pPr>
                        <a:lnSpc>
                          <a:spcPts val="1200"/>
                        </a:lnSpc>
                        <a:spcAft>
                          <a:spcPts val="0"/>
                        </a:spcAft>
                        <a:tabLst>
                          <a:tab pos="2070735" algn="l"/>
                          <a:tab pos="4140835" algn="l"/>
                        </a:tabLst>
                      </a:pPr>
                      <a:r>
                        <a:rPr lang="fr-FR" sz="1200" b="0" noProof="0" smtClean="0">
                          <a:latin typeface="Arial"/>
                          <a:ea typeface="Times New Roman"/>
                          <a:cs typeface="Arial"/>
                        </a:rPr>
                        <a:t>1 </a:t>
                      </a:r>
                      <a:r>
                        <a:rPr lang="fr-FR" sz="1200" b="0" noProof="0" dirty="0" smtClean="0">
                          <a:latin typeface="Arial"/>
                          <a:ea typeface="Times New Roman"/>
                          <a:cs typeface="Arial"/>
                        </a:rPr>
                        <a:t>750</a:t>
                      </a:r>
                      <a:r>
                        <a:rPr lang="fr-FR" sz="1200" b="0" noProof="0" smtClean="0">
                          <a:latin typeface="Arial"/>
                          <a:ea typeface="Times New Roman"/>
                          <a:cs typeface="Arial"/>
                        </a:rPr>
                        <a:t> euros</a:t>
                      </a: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noProof="0" dirty="0" smtClean="0">
                          <a:latin typeface="Arial"/>
                          <a:ea typeface="Times New Roman"/>
                          <a:cs typeface="Arial"/>
                        </a:rPr>
                        <a:t>1,15</a:t>
                      </a: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i="1" noProof="0" dirty="0" smtClean="0">
                          <a:latin typeface="Arial"/>
                          <a:ea typeface="Times New Roman"/>
                          <a:cs typeface="Arial"/>
                        </a:rPr>
                        <a:t>3</a:t>
                      </a: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88000">
                <a:tc>
                  <a:txBody>
                    <a:bodyPr/>
                    <a:lstStyle/>
                    <a:p>
                      <a:pPr>
                        <a:lnSpc>
                          <a:spcPts val="1200"/>
                        </a:lnSpc>
                        <a:spcAft>
                          <a:spcPts val="0"/>
                        </a:spcAft>
                        <a:tabLst>
                          <a:tab pos="2070735" algn="l"/>
                          <a:tab pos="4140835" algn="l"/>
                        </a:tabLst>
                      </a:pPr>
                      <a:r>
                        <a:rPr lang="fr-FR" sz="1200" b="0" noProof="0" smtClean="0">
                          <a:latin typeface="Arial"/>
                          <a:ea typeface="Times New Roman"/>
                          <a:cs typeface="Arial"/>
                        </a:rPr>
                        <a:t>2 000 euros</a:t>
                      </a: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noProof="0" dirty="0" smtClean="0">
                          <a:latin typeface="Arial"/>
                          <a:ea typeface="Times New Roman"/>
                          <a:cs typeface="Arial"/>
                        </a:rPr>
                        <a:t>1,30</a:t>
                      </a: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i="1" noProof="0" dirty="0" smtClean="0">
                          <a:latin typeface="Arial"/>
                          <a:ea typeface="Times New Roman"/>
                          <a:cs typeface="Arial"/>
                        </a:rPr>
                        <a:t>13</a:t>
                      </a: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88000">
                <a:tc>
                  <a:txBody>
                    <a:bodyPr/>
                    <a:lstStyle/>
                    <a:p>
                      <a:pPr>
                        <a:lnSpc>
                          <a:spcPts val="1200"/>
                        </a:lnSpc>
                        <a:spcAft>
                          <a:spcPts val="0"/>
                        </a:spcAft>
                        <a:tabLst>
                          <a:tab pos="2070735" algn="l"/>
                          <a:tab pos="4140835" algn="l"/>
                        </a:tabLst>
                      </a:pPr>
                      <a:r>
                        <a:rPr lang="fr-FR" sz="1200" b="0" noProof="0" smtClean="0">
                          <a:latin typeface="Arial"/>
                          <a:ea typeface="Times New Roman"/>
                          <a:cs typeface="Arial"/>
                        </a:rPr>
                        <a:t>3 </a:t>
                      </a:r>
                      <a:r>
                        <a:rPr lang="fr-FR" sz="1200" b="0" noProof="0" dirty="0" smtClean="0">
                          <a:latin typeface="Arial"/>
                          <a:ea typeface="Times New Roman"/>
                          <a:cs typeface="Arial"/>
                        </a:rPr>
                        <a:t>000</a:t>
                      </a:r>
                      <a:r>
                        <a:rPr lang="fr-FR" sz="1200" b="0" noProof="0" smtClean="0">
                          <a:latin typeface="Arial"/>
                          <a:ea typeface="Times New Roman"/>
                          <a:cs typeface="Arial"/>
                        </a:rPr>
                        <a:t> euros</a:t>
                      </a: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noProof="0" dirty="0" smtClean="0">
                          <a:latin typeface="Arial"/>
                          <a:ea typeface="Times New Roman"/>
                          <a:cs typeface="Arial"/>
                        </a:rPr>
                        <a:t>1,70</a:t>
                      </a: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i="1" noProof="0" dirty="0" smtClean="0">
                          <a:latin typeface="Arial"/>
                          <a:ea typeface="Times New Roman"/>
                          <a:cs typeface="Arial"/>
                        </a:rPr>
                        <a:t>64</a:t>
                      </a: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88000">
                <a:tc>
                  <a:txBody>
                    <a:bodyPr/>
                    <a:lstStyle/>
                    <a:p>
                      <a:pPr>
                        <a:lnSpc>
                          <a:spcPts val="1200"/>
                        </a:lnSpc>
                        <a:spcAft>
                          <a:spcPts val="0"/>
                        </a:spcAft>
                        <a:tabLst>
                          <a:tab pos="2070735" algn="l"/>
                          <a:tab pos="4140835" algn="l"/>
                        </a:tabLst>
                      </a:pPr>
                      <a:r>
                        <a:rPr lang="fr-FR" sz="1200" b="0" noProof="0" smtClean="0">
                          <a:latin typeface="Arial"/>
                          <a:ea typeface="Times New Roman"/>
                          <a:cs typeface="Arial"/>
                        </a:rPr>
                        <a:t>4</a:t>
                      </a:r>
                      <a:r>
                        <a:rPr lang="fr-FR" sz="1200" b="0" baseline="0" noProof="0" smtClean="0">
                          <a:latin typeface="Arial"/>
                          <a:ea typeface="Times New Roman"/>
                          <a:cs typeface="Arial"/>
                        </a:rPr>
                        <a:t> </a:t>
                      </a:r>
                      <a:r>
                        <a:rPr lang="fr-FR" sz="1200" b="0" noProof="0" dirty="0" smtClean="0">
                          <a:latin typeface="Arial"/>
                          <a:ea typeface="Times New Roman"/>
                          <a:cs typeface="Arial"/>
                        </a:rPr>
                        <a:t>000</a:t>
                      </a:r>
                      <a:r>
                        <a:rPr lang="fr-FR" sz="1200" b="0" noProof="0" smtClean="0">
                          <a:latin typeface="Arial"/>
                          <a:ea typeface="Times New Roman"/>
                          <a:cs typeface="Arial"/>
                        </a:rPr>
                        <a:t> euros</a:t>
                      </a: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noProof="0" dirty="0" smtClean="0">
                          <a:latin typeface="Arial"/>
                          <a:ea typeface="Times New Roman"/>
                          <a:cs typeface="Arial"/>
                        </a:rPr>
                        <a:t>1,85</a:t>
                      </a: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i="1" noProof="0" dirty="0" smtClean="0">
                          <a:latin typeface="Arial"/>
                          <a:ea typeface="Times New Roman"/>
                          <a:cs typeface="Arial"/>
                        </a:rPr>
                        <a:t>86</a:t>
                      </a: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88000">
                <a:tc>
                  <a:txBody>
                    <a:bodyPr/>
                    <a:lstStyle/>
                    <a:p>
                      <a:pPr>
                        <a:lnSpc>
                          <a:spcPts val="1200"/>
                        </a:lnSpc>
                        <a:spcAft>
                          <a:spcPts val="0"/>
                        </a:spcAft>
                        <a:tabLst>
                          <a:tab pos="2070735" algn="l"/>
                          <a:tab pos="4140835" algn="l"/>
                        </a:tabLst>
                      </a:pPr>
                      <a:r>
                        <a:rPr lang="fr-FR" sz="1200" b="0" noProof="0" smtClean="0">
                          <a:latin typeface="Arial"/>
                          <a:ea typeface="Times New Roman"/>
                          <a:cs typeface="Arial"/>
                        </a:rPr>
                        <a:t>6</a:t>
                      </a:r>
                      <a:r>
                        <a:rPr lang="fr-FR" sz="1200" b="0" baseline="0" noProof="0" smtClean="0">
                          <a:latin typeface="Arial"/>
                          <a:ea typeface="Times New Roman"/>
                          <a:cs typeface="Arial"/>
                        </a:rPr>
                        <a:t> </a:t>
                      </a:r>
                      <a:r>
                        <a:rPr lang="fr-FR" sz="1200" b="0" noProof="0" dirty="0" smtClean="0">
                          <a:latin typeface="Arial"/>
                          <a:ea typeface="Times New Roman"/>
                          <a:cs typeface="Arial"/>
                        </a:rPr>
                        <a:t>000</a:t>
                      </a:r>
                      <a:r>
                        <a:rPr lang="fr-FR" sz="1200" b="0" noProof="0" smtClean="0">
                          <a:latin typeface="Arial"/>
                          <a:ea typeface="Times New Roman"/>
                          <a:cs typeface="Arial"/>
                        </a:rPr>
                        <a:t> euros</a:t>
                      </a:r>
                      <a:endParaRPr lang="fr-FR" sz="1200" b="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noProof="0" dirty="0" smtClean="0">
                          <a:latin typeface="Arial"/>
                          <a:ea typeface="Times New Roman"/>
                          <a:cs typeface="Arial"/>
                        </a:rPr>
                        <a:t>1,95</a:t>
                      </a:r>
                      <a:endParaRPr lang="fr-FR" sz="1200" b="0" noProof="0" dirty="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fr-FR" sz="1200" b="0" i="1" noProof="0" dirty="0" smtClean="0">
                          <a:latin typeface="Arial"/>
                          <a:ea typeface="Times New Roman"/>
                          <a:cs typeface="Arial"/>
                        </a:rPr>
                        <a:t>96</a:t>
                      </a:r>
                      <a:endParaRPr lang="fr-FR" sz="1200" b="0" noProof="0" dirty="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endParaRPr lang="fr-FR" sz="1000" noProof="0" dirty="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endParaRPr lang="fr-FR" sz="1000" noProof="0" dirty="0">
                        <a:latin typeface="Arial"/>
                        <a:ea typeface="Times New Roman"/>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endParaRPr lang="fr-FR" sz="1000" noProof="0" dirty="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Text Placeholder 2"/>
          <p:cNvSpPr txBox="1">
            <a:spLocks/>
          </p:cNvSpPr>
          <p:nvPr/>
        </p:nvSpPr>
        <p:spPr>
          <a:xfrm>
            <a:off x="504825" y="654759"/>
            <a:ext cx="8639175" cy="469191"/>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fr-FR" sz="1600" kern="0" dirty="0" smtClean="0">
                <a:latin typeface="+mn-lt"/>
              </a:rPr>
              <a:t>Effet de modération mécanique: illustration</a:t>
            </a:r>
          </a:p>
          <a:p>
            <a:pPr marL="449263" marR="0" lvl="0" indent="-449263" algn="l" defTabSz="914400" rtl="0" eaLnBrk="0" fontAlgn="base" latinLnBrk="0" hangingPunct="0">
              <a:lnSpc>
                <a:spcPct val="100000"/>
              </a:lnSpc>
              <a:spcBef>
                <a:spcPct val="20000"/>
              </a:spcBef>
              <a:spcAft>
                <a:spcPct val="0"/>
              </a:spcAft>
              <a:buClr>
                <a:srgbClr val="CC3300"/>
              </a:buClr>
              <a:buSzPct val="90000"/>
              <a:tabLst/>
              <a:defRPr/>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fr-FR"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Text Placeholder 2"/>
          <p:cNvSpPr txBox="1">
            <a:spLocks/>
          </p:cNvSpPr>
          <p:nvPr/>
        </p:nvSpPr>
        <p:spPr>
          <a:xfrm>
            <a:off x="504825" y="4646118"/>
            <a:ext cx="8639175" cy="469191"/>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fr-FR" sz="1600" kern="0" dirty="0" smtClean="0">
                <a:latin typeface="+mn-lt"/>
              </a:rPr>
              <a:t>À plus long terme: effets dynamiques</a:t>
            </a:r>
            <a:endParaRPr lang="fr-FR" sz="1600" kern="0" dirty="0" smtClean="0"/>
          </a:p>
          <a:p>
            <a:pPr marL="906463" lvl="1" indent="-449263" eaLnBrk="0" hangingPunct="0">
              <a:spcBef>
                <a:spcPct val="20000"/>
              </a:spcBef>
              <a:buClr>
                <a:srgbClr val="CC3300"/>
              </a:buClr>
              <a:buSzPct val="90000"/>
              <a:buFont typeface="Wingdings" pitchFamily="2" charset="2"/>
              <a:buChar char="§"/>
              <a:defRPr/>
            </a:pPr>
            <a:r>
              <a:rPr lang="fr-FR" sz="1400" kern="0" dirty="0" smtClean="0"/>
              <a:t>La formation des salaires devient plus complexe et plus flexible pour les salaires plus élevés</a:t>
            </a:r>
          </a:p>
          <a:p>
            <a:pPr marL="906463" lvl="1" indent="-449263" eaLnBrk="0" hangingPunct="0">
              <a:spcBef>
                <a:spcPct val="20000"/>
              </a:spcBef>
              <a:buClr>
                <a:srgbClr val="CC3300"/>
              </a:buClr>
              <a:buSzPct val="90000"/>
              <a:buFont typeface="Wingdings" pitchFamily="2" charset="2"/>
              <a:buChar char="§"/>
              <a:defRPr/>
            </a:pPr>
            <a:r>
              <a:rPr lang="fr-FR" sz="1400" kern="0" dirty="0" smtClean="0"/>
              <a:t>Mais les salaires moins élevés sont moins flexibles, ce qui accroît le risque de réductions d'emplois</a:t>
            </a:r>
          </a:p>
          <a:p>
            <a:pPr marL="449263" lvl="0" indent="-449263" eaLnBrk="0" hangingPunct="0">
              <a:spcBef>
                <a:spcPct val="20000"/>
              </a:spcBef>
              <a:buClr>
                <a:srgbClr val="CC3300"/>
              </a:buClr>
              <a:buSzPct val="90000"/>
              <a:buFont typeface="Wingdings" pitchFamily="2" charset="2"/>
              <a:buChar char="q"/>
              <a:defRPr/>
            </a:pPr>
            <a:r>
              <a:rPr lang="fr-FR" sz="1600" kern="0" dirty="0" smtClean="0">
                <a:latin typeface="+mn-lt"/>
              </a:rPr>
              <a:t>Il vaut mieux que les problèmes spécifiques au pouvoir d'achat des plus bas</a:t>
            </a:r>
            <a:br>
              <a:rPr lang="fr-FR" sz="1600" kern="0" dirty="0" smtClean="0">
                <a:latin typeface="+mn-lt"/>
              </a:rPr>
            </a:br>
            <a:r>
              <a:rPr lang="fr-FR" sz="1600" kern="0" dirty="0" smtClean="0">
                <a:latin typeface="+mn-lt"/>
              </a:rPr>
              <a:t>revenus soient appréhendés par la politique sociale des pouvoirs publics</a:t>
            </a:r>
            <a:endParaRPr kumimoji="0" lang="fr-FR" sz="1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77</a:t>
            </a:fld>
            <a:endParaRPr lang="nl-BE" smtClean="0"/>
          </a:p>
        </p:txBody>
      </p:sp>
      <p:sp>
        <p:nvSpPr>
          <p:cNvPr id="5123" name="Rectangle 2"/>
          <p:cNvSpPr>
            <a:spLocks noGrp="1" noChangeArrowheads="1"/>
          </p:cNvSpPr>
          <p:nvPr>
            <p:ph type="title"/>
          </p:nvPr>
        </p:nvSpPr>
        <p:spPr>
          <a:xfrm>
            <a:off x="420624" y="71438"/>
            <a:ext cx="8293164" cy="373062"/>
          </a:xfrm>
        </p:spPr>
        <p:txBody>
          <a:bodyPr/>
          <a:lstStyle/>
          <a:p>
            <a:pPr eaLnBrk="1" hangingPunct="1"/>
            <a:r>
              <a:rPr lang="fr-FR" dirty="0" smtClean="0"/>
              <a:t>Effet mécanique de l'exclusion des produits énergétiques et alimentaires de l'indice de référence</a:t>
            </a:r>
            <a:endParaRPr lang="nl-BE" noProof="0" dirty="0" smtClean="0"/>
          </a:p>
        </p:txBody>
      </p:sp>
      <p:graphicFrame>
        <p:nvGraphicFramePr>
          <p:cNvPr id="11" name="Chart 10"/>
          <p:cNvGraphicFramePr/>
          <p:nvPr/>
        </p:nvGraphicFramePr>
        <p:xfrm>
          <a:off x="4264397" y="1281684"/>
          <a:ext cx="4766582"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bwMode="auto">
          <a:xfrm>
            <a:off x="832104" y="1380744"/>
            <a:ext cx="3227832"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Taux de croissance annuel moyen (%)</a:t>
            </a:r>
          </a:p>
        </p:txBody>
      </p:sp>
      <p:graphicFrame>
        <p:nvGraphicFramePr>
          <p:cNvPr id="10" name="Table 9"/>
          <p:cNvGraphicFramePr>
            <a:graphicFrameLocks noGrp="1"/>
          </p:cNvGraphicFramePr>
          <p:nvPr/>
        </p:nvGraphicFramePr>
        <p:xfrm>
          <a:off x="216408" y="1771904"/>
          <a:ext cx="3998976" cy="2443483"/>
        </p:xfrm>
        <a:graphic>
          <a:graphicData uri="http://schemas.openxmlformats.org/drawingml/2006/table">
            <a:tbl>
              <a:tblPr firstRow="1" bandRow="1">
                <a:tableStyleId>{5C22544A-7EE6-4342-B048-85BDC9FD1C3A}</a:tableStyleId>
              </a:tblPr>
              <a:tblGrid>
                <a:gridCol w="1774317"/>
                <a:gridCol w="670179"/>
                <a:gridCol w="746749"/>
                <a:gridCol w="807731"/>
              </a:tblGrid>
              <a:tr h="349069">
                <a:tc>
                  <a:txBody>
                    <a:bodyPr/>
                    <a:lstStyle/>
                    <a:p>
                      <a:pPr algn="l" fontAlgn="b"/>
                      <a:r>
                        <a:rPr lang="fr-FR" sz="1000" b="0" i="0" u="none" strike="noStrike" noProof="0" dirty="0" smtClean="0">
                          <a:solidFill>
                            <a:srgbClr val="000000"/>
                          </a:solidFill>
                          <a:latin typeface="Arial"/>
                        </a:rPr>
                        <a:t> </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sng" strike="noStrike" noProof="0" dirty="0" smtClean="0">
                          <a:solidFill>
                            <a:srgbClr val="000000"/>
                          </a:solidFill>
                          <a:latin typeface="Arial"/>
                        </a:rPr>
                        <a:t>1999-2006</a:t>
                      </a:r>
                      <a:endParaRPr lang="fr-FR" sz="1000" b="0" i="0" u="sng"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sng" strike="noStrike" noProof="0" dirty="0" smtClean="0">
                          <a:solidFill>
                            <a:srgbClr val="000000"/>
                          </a:solidFill>
                          <a:latin typeface="Arial"/>
                        </a:rPr>
                        <a:t>2007-2011</a:t>
                      </a:r>
                      <a:endParaRPr lang="fr-FR" sz="1000" b="0" i="0" u="sng" strike="noStrike" baseline="30000"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sng" strike="noStrike" noProof="0" dirty="0" smtClean="0">
                          <a:solidFill>
                            <a:srgbClr val="000000"/>
                          </a:solidFill>
                          <a:latin typeface="Arial"/>
                        </a:rPr>
                        <a:t>1999-2011 </a:t>
                      </a:r>
                      <a:endParaRPr lang="fr-FR" sz="1000" b="0" i="0" u="sng"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marL="39688" indent="0" algn="l" fontAlgn="b"/>
                      <a:r>
                        <a:rPr lang="fr-FR" sz="1000" b="0" i="0" u="none" strike="noStrike" noProof="0" smtClean="0">
                          <a:solidFill>
                            <a:srgbClr val="000000"/>
                          </a:solidFill>
                          <a:latin typeface="Arial"/>
                        </a:rPr>
                        <a:t>Indice </a:t>
                      </a:r>
                      <a:r>
                        <a:rPr lang="fr-FR" sz="1000" b="0" i="0" u="none" strike="noStrike" noProof="0" dirty="0" smtClean="0">
                          <a:solidFill>
                            <a:srgbClr val="000000"/>
                          </a:solidFill>
                          <a:latin typeface="Arial"/>
                        </a:rPr>
                        <a:t>national</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2,0</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2,4</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2,2</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marL="39688" indent="0" algn="l" defTabSz="914400" rtl="0" eaLnBrk="1" fontAlgn="b" latinLnBrk="0" hangingPunct="1"/>
                      <a:r>
                        <a:rPr lang="fr-FR" sz="1000" b="0" i="0" u="none" strike="noStrike" kern="1200" noProof="0" smtClean="0">
                          <a:solidFill>
                            <a:srgbClr val="000000"/>
                          </a:solidFill>
                          <a:latin typeface="Arial"/>
                          <a:ea typeface="+mn-ea"/>
                          <a:cs typeface="+mn-cs"/>
                        </a:rPr>
                        <a:t>Indice-santé</a:t>
                      </a:r>
                      <a:endParaRPr lang="fr-FR" sz="1000" b="0" i="0" u="none" strike="noStrike" kern="1200" noProof="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1,8</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2,3</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2,0</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marL="39688" indent="0" algn="l" defTabSz="914400" rtl="0" eaLnBrk="1" fontAlgn="b" latinLnBrk="0" hangingPunct="1"/>
                      <a:r>
                        <a:rPr lang="fr-FR" sz="1000" b="0" i="0" u="none" strike="noStrike" kern="1200" noProof="0" smtClean="0">
                          <a:solidFill>
                            <a:srgbClr val="000000"/>
                          </a:solidFill>
                          <a:latin typeface="Arial"/>
                          <a:ea typeface="+mn-ea"/>
                          <a:cs typeface="+mn-cs"/>
                        </a:rPr>
                        <a:t>Indice-santé</a:t>
                      </a:r>
                      <a:r>
                        <a:rPr lang="fr-FR" sz="1000" b="0" i="0" u="none" strike="noStrike" kern="1200" noProof="0" dirty="0">
                          <a:solidFill>
                            <a:srgbClr val="000000"/>
                          </a:solidFill>
                          <a:latin typeface="Arial"/>
                          <a:ea typeface="+mn-ea"/>
                          <a:cs typeface="+mn-cs"/>
                        </a:rPr>
                        <a:t>, </a:t>
                      </a:r>
                      <a:r>
                        <a:rPr lang="fr-FR" sz="1000" b="0" i="0" u="none" strike="noStrike" kern="1200" noProof="0">
                          <a:solidFill>
                            <a:srgbClr val="000000"/>
                          </a:solidFill>
                          <a:latin typeface="Arial"/>
                          <a:ea typeface="+mn-ea"/>
                          <a:cs typeface="+mn-cs"/>
                        </a:rPr>
                        <a:t>mazout </a:t>
                      </a:r>
                      <a:r>
                        <a:rPr lang="fr-FR" sz="1000" b="0" i="0" u="none" strike="noStrike" kern="1200" noProof="0" smtClean="0">
                          <a:solidFill>
                            <a:srgbClr val="000000"/>
                          </a:solidFill>
                          <a:latin typeface="Arial"/>
                          <a:ea typeface="+mn-ea"/>
                          <a:cs typeface="+mn-cs"/>
                        </a:rPr>
                        <a:t>exclu</a:t>
                      </a:r>
                      <a:r>
                        <a:rPr lang="fr-FR" sz="1000" b="0" i="0" u="none" strike="noStrike" kern="1200" baseline="30000" noProof="0" smtClean="0">
                          <a:solidFill>
                            <a:srgbClr val="000000"/>
                          </a:solidFill>
                          <a:latin typeface="Arial"/>
                          <a:ea typeface="+mn-ea"/>
                          <a:cs typeface="+mn-cs"/>
                        </a:rPr>
                        <a:t>1</a:t>
                      </a:r>
                      <a:endParaRPr lang="fr-FR" sz="1000" b="0" i="0" u="none" strike="noStrike" kern="1200" baseline="30000" noProof="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1,7</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2,2</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1,9</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marL="39688" indent="0" algn="l" defTabSz="914400" rtl="0" eaLnBrk="1" fontAlgn="b" latinLnBrk="0" hangingPunct="1"/>
                      <a:r>
                        <a:rPr lang="fr-FR" sz="1000" b="0" i="0" u="none" strike="noStrike" kern="1200" noProof="0" smtClean="0">
                          <a:solidFill>
                            <a:srgbClr val="000000"/>
                          </a:solidFill>
                          <a:latin typeface="Arial"/>
                          <a:ea typeface="+mn-ea"/>
                          <a:cs typeface="+mn-cs"/>
                        </a:rPr>
                        <a:t>Indice-santé</a:t>
                      </a:r>
                      <a:r>
                        <a:rPr lang="fr-FR" sz="1000" b="0" i="0" u="none" strike="noStrike" kern="1200" noProof="0" dirty="0">
                          <a:solidFill>
                            <a:srgbClr val="000000"/>
                          </a:solidFill>
                          <a:latin typeface="Arial"/>
                          <a:ea typeface="+mn-ea"/>
                          <a:cs typeface="+mn-cs"/>
                        </a:rPr>
                        <a:t>, mazout et </a:t>
                      </a:r>
                      <a:r>
                        <a:rPr lang="fr-FR" sz="1000" b="0" i="0" u="none" strike="noStrike" kern="1200" noProof="0">
                          <a:solidFill>
                            <a:srgbClr val="000000"/>
                          </a:solidFill>
                          <a:latin typeface="Arial"/>
                          <a:ea typeface="+mn-ea"/>
                          <a:cs typeface="+mn-cs"/>
                        </a:rPr>
                        <a:t>gaz </a:t>
                      </a:r>
                      <a:r>
                        <a:rPr lang="fr-FR" sz="1000" b="0" i="0" u="none" strike="noStrike" kern="1200" noProof="0" smtClean="0">
                          <a:solidFill>
                            <a:srgbClr val="000000"/>
                          </a:solidFill>
                          <a:latin typeface="Arial"/>
                          <a:ea typeface="+mn-ea"/>
                          <a:cs typeface="+mn-cs"/>
                        </a:rPr>
                        <a:t>exclus</a:t>
                      </a:r>
                      <a:r>
                        <a:rPr lang="fr-FR" sz="1000" b="0" i="0" u="none" strike="noStrike" kern="1200" baseline="30000" noProof="0" smtClean="0">
                          <a:solidFill>
                            <a:srgbClr val="000000"/>
                          </a:solidFill>
                          <a:latin typeface="Arial"/>
                          <a:ea typeface="+mn-ea"/>
                          <a:cs typeface="+mn-cs"/>
                        </a:rPr>
                        <a:t>1</a:t>
                      </a:r>
                      <a:endParaRPr lang="fr-FR" sz="1000" b="0" i="0" u="none" strike="noStrike" kern="1200" baseline="30000" noProof="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1,6</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2,1</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1,8 </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marL="39688" indent="0" algn="l" defTabSz="914400" rtl="0" eaLnBrk="1" fontAlgn="b" latinLnBrk="0" hangingPunct="1"/>
                      <a:r>
                        <a:rPr lang="fr-FR" sz="1000" b="0" i="0" u="none" strike="noStrike" kern="1200" noProof="0" smtClean="0">
                          <a:solidFill>
                            <a:srgbClr val="000000"/>
                          </a:solidFill>
                          <a:latin typeface="Arial"/>
                          <a:ea typeface="+mn-ea"/>
                          <a:cs typeface="+mn-cs"/>
                        </a:rPr>
                        <a:t>Indice-santé</a:t>
                      </a:r>
                      <a:r>
                        <a:rPr lang="fr-FR" sz="1000" b="0" i="0" u="none" strike="noStrike" kern="1200" noProof="0" dirty="0">
                          <a:solidFill>
                            <a:srgbClr val="000000"/>
                          </a:solidFill>
                          <a:latin typeface="Arial"/>
                          <a:ea typeface="+mn-ea"/>
                          <a:cs typeface="+mn-cs"/>
                        </a:rPr>
                        <a:t>, mazout, gaz et </a:t>
                      </a:r>
                      <a:r>
                        <a:rPr lang="fr-FR" sz="1000" b="0" i="0" u="none" strike="noStrike" kern="1200" noProof="0">
                          <a:solidFill>
                            <a:srgbClr val="000000"/>
                          </a:solidFill>
                          <a:latin typeface="Arial"/>
                          <a:ea typeface="+mn-ea"/>
                          <a:cs typeface="+mn-cs"/>
                        </a:rPr>
                        <a:t>électricité </a:t>
                      </a:r>
                      <a:r>
                        <a:rPr lang="fr-FR" sz="1000" b="0" i="0" u="none" strike="noStrike" kern="1200" noProof="0" smtClean="0">
                          <a:solidFill>
                            <a:srgbClr val="000000"/>
                          </a:solidFill>
                          <a:latin typeface="Arial"/>
                          <a:ea typeface="+mn-ea"/>
                          <a:cs typeface="+mn-cs"/>
                        </a:rPr>
                        <a:t>exclus</a:t>
                      </a:r>
                      <a:r>
                        <a:rPr lang="fr-FR" sz="1000" b="0" i="0" u="none" strike="noStrike" kern="1200" baseline="30000" noProof="0" smtClean="0">
                          <a:solidFill>
                            <a:srgbClr val="000000"/>
                          </a:solidFill>
                          <a:latin typeface="Arial"/>
                          <a:ea typeface="+mn-ea"/>
                          <a:cs typeface="+mn-cs"/>
                        </a:rPr>
                        <a:t>1</a:t>
                      </a:r>
                      <a:endParaRPr lang="fr-FR" sz="1000" b="0" i="0" u="none" strike="noStrike" kern="1200" baseline="30000" noProof="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1,6</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2,0</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1,7</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marL="39688" indent="0" algn="l" defTabSz="914400" rtl="0" eaLnBrk="1" fontAlgn="b" latinLnBrk="0" hangingPunct="1"/>
                      <a:r>
                        <a:rPr lang="fr-FR" sz="1000" b="0" i="0" u="none" strike="noStrike" kern="1200" noProof="0" smtClean="0">
                          <a:solidFill>
                            <a:srgbClr val="000000"/>
                          </a:solidFill>
                          <a:latin typeface="Arial"/>
                          <a:ea typeface="+mn-ea"/>
                          <a:cs typeface="+mn-cs"/>
                        </a:rPr>
                        <a:t>Tendance </a:t>
                      </a:r>
                      <a:r>
                        <a:rPr lang="fr-FR" sz="1000" b="0" i="0" u="none" strike="noStrike" kern="1200" noProof="0" dirty="0" smtClean="0">
                          <a:solidFill>
                            <a:srgbClr val="000000"/>
                          </a:solidFill>
                          <a:latin typeface="Arial"/>
                          <a:ea typeface="+mn-ea"/>
                          <a:cs typeface="+mn-cs"/>
                        </a:rPr>
                        <a:t>sous-jacente</a:t>
                      </a:r>
                      <a:endParaRPr lang="fr-FR" sz="1000" b="0" i="0" u="none" strike="noStrike" kern="1200" noProof="0" dirty="0">
                        <a:solidFill>
                          <a:srgbClr val="000000"/>
                        </a:solidFill>
                        <a:latin typeface="Arial"/>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1,6</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1,7</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000" b="0" i="0" u="none" strike="noStrike" noProof="0" dirty="0" smtClean="0">
                          <a:solidFill>
                            <a:srgbClr val="000000"/>
                          </a:solidFill>
                          <a:latin typeface="Arial"/>
                        </a:rPr>
                        <a:t>1,6</a:t>
                      </a:r>
                      <a:endParaRPr lang="fr-FR" sz="1000" b="0" i="0" u="none" strike="noStrike" noProof="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TextBox 13"/>
          <p:cNvSpPr txBox="1"/>
          <p:nvPr/>
        </p:nvSpPr>
        <p:spPr bwMode="auto">
          <a:xfrm>
            <a:off x="177546" y="6356546"/>
            <a:ext cx="7360564" cy="21544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tabLst>
                <a:tab pos="177800" algn="l"/>
              </a:tabLst>
            </a:pPr>
            <a:r>
              <a:rPr lang="fr-FR" sz="800" kern="0" baseline="30000" dirty="0" smtClean="0">
                <a:latin typeface="+mn-lt"/>
              </a:rPr>
              <a:t>1</a:t>
            </a:r>
            <a:r>
              <a:rPr lang="fr-FR" sz="800" kern="0" dirty="0" smtClean="0">
                <a:latin typeface="+mn-lt"/>
              </a:rPr>
              <a:t> 	Le terme « mazout » réfère à l'ensemble des combustibles liquides et solides et inclut donc le charbon.</a:t>
            </a:r>
          </a:p>
        </p:txBody>
      </p:sp>
      <p:sp>
        <p:nvSpPr>
          <p:cNvPr id="13" name="TextBox 12"/>
          <p:cNvSpPr txBox="1"/>
          <p:nvPr/>
        </p:nvSpPr>
        <p:spPr bwMode="auto">
          <a:xfrm>
            <a:off x="5071872" y="819912"/>
            <a:ext cx="3770376"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Volatilité de l'inflation en Belgique </a:t>
            </a:r>
          </a:p>
          <a:p>
            <a:pPr algn="ctr">
              <a:spcBef>
                <a:spcPts val="0"/>
              </a:spcBef>
              <a:buClr>
                <a:srgbClr val="CC3300"/>
              </a:buClr>
              <a:buSzPct val="135000"/>
            </a:pPr>
            <a:r>
              <a:rPr kumimoji="0" lang="fr-FR" sz="1200" b="1" i="0" u="none" strike="noStrike" kern="0" cap="none" spc="0" normalizeH="0" baseline="0" dirty="0" smtClean="0">
                <a:ln>
                  <a:noFill/>
                </a:ln>
                <a:solidFill>
                  <a:schemeClr val="tx1"/>
                </a:solidFill>
                <a:effectLst/>
                <a:uLnTx/>
                <a:uFillTx/>
                <a:latin typeface="+mn-lt"/>
                <a:ea typeface="+mn-ea"/>
                <a:cs typeface="+mn-cs"/>
              </a:rPr>
              <a:t>(écart type sur des fenêtres mobiles de 48 mois)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7430"/>
            <a:ext cx="8705088" cy="373062"/>
          </a:xfrm>
        </p:spPr>
        <p:txBody>
          <a:bodyPr/>
          <a:lstStyle/>
          <a:p>
            <a:r>
              <a:rPr lang="fr-FR" sz="2000" dirty="0" smtClean="0"/>
              <a:t>Variante d'indexation sur la base du déflateur du PIB</a:t>
            </a:r>
            <a:endParaRPr lang="nl-BE" sz="2000" noProof="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78</a:t>
            </a:fld>
            <a:endParaRPr lang="nl-BE"/>
          </a:p>
        </p:txBody>
      </p:sp>
      <p:sp>
        <p:nvSpPr>
          <p:cNvPr id="11" name="TextBox 10"/>
          <p:cNvSpPr txBox="1"/>
          <p:nvPr/>
        </p:nvSpPr>
        <p:spPr bwMode="auto">
          <a:xfrm>
            <a:off x="358521" y="493395"/>
            <a:ext cx="5004054" cy="1117998"/>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fr-FR" sz="1200" b="1" smtClean="0">
                <a:solidFill>
                  <a:srgbClr val="000000"/>
                </a:solidFill>
              </a:rPr>
              <a:t>Taux de croissance annuels </a:t>
            </a:r>
          </a:p>
          <a:p>
            <a:pPr>
              <a:defRPr sz="1800" b="1" i="0" u="none" strike="noStrike" kern="1200" baseline="0">
                <a:solidFill>
                  <a:srgbClr val="000000"/>
                </a:solidFill>
                <a:latin typeface="+mn-lt"/>
                <a:ea typeface="+mn-ea"/>
                <a:cs typeface="+mn-cs"/>
              </a:defRPr>
            </a:pPr>
            <a:r>
              <a:rPr lang="fr-FR" sz="1000" b="1" smtClean="0">
                <a:solidFill>
                  <a:srgbClr val="000000"/>
                </a:solidFill>
              </a:rPr>
              <a:t>(</a:t>
            </a:r>
            <a:r>
              <a:rPr lang="fr-FR" sz="1000" b="1" dirty="0" smtClean="0">
                <a:solidFill>
                  <a:srgbClr val="000000"/>
                </a:solidFill>
              </a:rPr>
              <a:t>pourcentages de variation par rapport </a:t>
            </a:r>
            <a:r>
              <a:rPr lang="fr-FR" sz="1000" b="1" smtClean="0">
                <a:solidFill>
                  <a:srgbClr val="000000"/>
                </a:solidFill>
              </a:rPr>
              <a:t>au trimestre </a:t>
            </a:r>
            <a:r>
              <a:rPr lang="fr-FR" sz="1000" b="1" dirty="0" smtClean="0">
                <a:solidFill>
                  <a:srgbClr val="000000"/>
                </a:solidFill>
              </a:rPr>
              <a:t>correspondant de l'année précédente)</a:t>
            </a:r>
          </a:p>
          <a:p>
            <a:pPr>
              <a:lnSpc>
                <a:spcPct val="150000"/>
              </a:lnSpc>
              <a:spcBef>
                <a:spcPts val="0"/>
              </a:spcBef>
              <a:buClr>
                <a:srgbClr val="CC3300"/>
              </a:buClr>
              <a:buSzPct val="135000"/>
            </a:pPr>
            <a:endParaRPr lang="fr-FR" sz="1200" kern="0" dirty="0" smtClean="0"/>
          </a:p>
          <a:p>
            <a:pPr>
              <a:lnSpc>
                <a:spcPct val="150000"/>
              </a:lnSpc>
              <a:buClr>
                <a:srgbClr val="CC3300"/>
              </a:buClr>
              <a:buSzPct val="135000"/>
              <a:defRPr sz="1110" b="0" i="0" u="none" strike="noStrike" kern="1200" baseline="0">
                <a:solidFill>
                  <a:srgbClr val="000000"/>
                </a:solidFill>
                <a:latin typeface="Arial"/>
                <a:ea typeface="Arial"/>
                <a:cs typeface="Arial"/>
              </a:defRPr>
            </a:pPr>
            <a:endParaRPr lang="nl-BE" sz="1110" b="1" dirty="0" smtClean="0">
              <a:solidFill>
                <a:srgbClr val="000000"/>
              </a:solidFill>
              <a:latin typeface="Arial"/>
              <a:ea typeface="Arial"/>
              <a:cs typeface="Arial"/>
            </a:endParaRPr>
          </a:p>
        </p:txBody>
      </p:sp>
      <p:graphicFrame>
        <p:nvGraphicFramePr>
          <p:cNvPr id="15" name="Chart 14"/>
          <p:cNvGraphicFramePr/>
          <p:nvPr/>
        </p:nvGraphicFramePr>
        <p:xfrm>
          <a:off x="129159" y="866394"/>
          <a:ext cx="5204841" cy="42866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auto">
          <a:xfrm>
            <a:off x="409575" y="5686425"/>
            <a:ext cx="5172075" cy="83099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800" b="0" i="0" u="none" strike="noStrike" kern="0" cap="none" spc="0" normalizeH="0" baseline="0" noProof="0" smtClean="0">
                <a:ln>
                  <a:noFill/>
                </a:ln>
                <a:solidFill>
                  <a:schemeClr val="tx1"/>
                </a:solidFill>
                <a:effectLst/>
                <a:uLnTx/>
                <a:uFillTx/>
                <a:latin typeface="+mn-lt"/>
                <a:ea typeface="+mn-ea"/>
                <a:cs typeface="+mn-cs"/>
              </a:rPr>
              <a:t>(1) Indice</a:t>
            </a:r>
            <a:r>
              <a:rPr kumimoji="0" lang="nl-BE" sz="800" b="0" i="0" u="none" strike="noStrike" kern="0" cap="none" spc="0" normalizeH="0" noProof="0" smtClean="0">
                <a:ln>
                  <a:noFill/>
                </a:ln>
                <a:solidFill>
                  <a:schemeClr val="tx1"/>
                </a:solidFill>
                <a:effectLst/>
                <a:uLnTx/>
                <a:uFillTx/>
                <a:latin typeface="+mn-lt"/>
                <a:ea typeface="+mn-ea"/>
                <a:cs typeface="+mn-cs"/>
              </a:rPr>
              <a:t> national à l'exclusion des produits énergétiques et alimentaires</a:t>
            </a:r>
          </a:p>
          <a:p>
            <a:pPr>
              <a:lnSpc>
                <a:spcPct val="150000"/>
              </a:lnSpc>
              <a:spcBef>
                <a:spcPts val="0"/>
              </a:spcBef>
              <a:buClr>
                <a:srgbClr val="CC3300"/>
              </a:buClr>
              <a:buSzPct val="135000"/>
            </a:pPr>
            <a:r>
              <a:rPr lang="nl-BE" sz="800" kern="0" smtClean="0">
                <a:latin typeface="+mn-lt"/>
              </a:rPr>
              <a:t>(2)  Root mean square error entre le déflateur du PIB publié le 6 juin 2012 et les releases successives portant sur la même série  pour la période entre le 3ème trimestre 2003 et le 1er trimestre 2012</a:t>
            </a:r>
            <a:endParaRPr kumimoji="0" lang="nl-BE" sz="800" b="0" i="0" u="none" strike="noStrike" kern="0" cap="none" spc="0" normalizeH="0" noProof="0" smtClean="0">
              <a:ln>
                <a:noFill/>
              </a:ln>
              <a:solidFill>
                <a:schemeClr val="tx1"/>
              </a:solidFill>
              <a:effectLst/>
              <a:uLnTx/>
              <a:uFillTx/>
              <a:latin typeface="+mn-lt"/>
              <a:ea typeface="+mn-ea"/>
              <a:cs typeface="+mn-cs"/>
            </a:endParaRPr>
          </a:p>
          <a:p>
            <a:pPr>
              <a:lnSpc>
                <a:spcPct val="150000"/>
              </a:lnSpc>
              <a:spcBef>
                <a:spcPts val="0"/>
              </a:spcBef>
              <a:buClr>
                <a:srgbClr val="CC3300"/>
              </a:buClr>
              <a:buSzPct val="135000"/>
            </a:pPr>
            <a:r>
              <a:rPr lang="nl-BE" sz="800" kern="0" smtClean="0">
                <a:latin typeface="+mn-lt"/>
              </a:rPr>
              <a:t>Sources: DGSIE, BNB</a:t>
            </a:r>
            <a:endParaRPr lang="nl-BE" sz="800" kern="0" baseline="0" smtClean="0">
              <a:latin typeface="+mn-lt"/>
            </a:endParaRPr>
          </a:p>
        </p:txBody>
      </p:sp>
      <p:sp>
        <p:nvSpPr>
          <p:cNvPr id="9" name="TextBox 8"/>
          <p:cNvSpPr txBox="1"/>
          <p:nvPr/>
        </p:nvSpPr>
        <p:spPr bwMode="auto">
          <a:xfrm>
            <a:off x="5410200" y="426720"/>
            <a:ext cx="3733800" cy="615553"/>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fr-FR" sz="1200" b="1" smtClean="0">
                <a:solidFill>
                  <a:srgbClr val="000000"/>
                </a:solidFill>
                <a:latin typeface="+mn-lt"/>
              </a:rPr>
              <a:t>Différence entre les releases successives et la dernière donnée publiée </a:t>
            </a:r>
          </a:p>
          <a:p>
            <a:pPr>
              <a:defRPr sz="1800" b="1" i="0" u="none" strike="noStrike" kern="1200" baseline="0">
                <a:solidFill>
                  <a:srgbClr val="000000"/>
                </a:solidFill>
                <a:latin typeface="+mn-lt"/>
                <a:ea typeface="+mn-ea"/>
                <a:cs typeface="+mn-cs"/>
              </a:defRPr>
            </a:pPr>
            <a:r>
              <a:rPr lang="fr-FR" sz="1000" b="1" smtClean="0">
                <a:solidFill>
                  <a:srgbClr val="000000"/>
                </a:solidFill>
                <a:latin typeface="+mn-lt"/>
              </a:rPr>
              <a:t>(Root mean square error) (2)</a:t>
            </a:r>
            <a:endParaRPr lang="nl-BE" sz="1000" b="1" dirty="0" smtClean="0">
              <a:solidFill>
                <a:srgbClr val="000000"/>
              </a:solidFill>
              <a:latin typeface="Arial"/>
              <a:ea typeface="Arial"/>
              <a:cs typeface="Arial"/>
            </a:endParaRPr>
          </a:p>
        </p:txBody>
      </p:sp>
      <p:graphicFrame>
        <p:nvGraphicFramePr>
          <p:cNvPr id="16" name="Chart 15"/>
          <p:cNvGraphicFramePr/>
          <p:nvPr/>
        </p:nvGraphicFramePr>
        <p:xfrm>
          <a:off x="5248275" y="1000125"/>
          <a:ext cx="3638550" cy="40005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bwMode="auto">
          <a:xfrm>
            <a:off x="5162550" y="4893945"/>
            <a:ext cx="3733800" cy="276999"/>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fr-FR" sz="1200" b="1" smtClean="0">
                <a:solidFill>
                  <a:srgbClr val="000000"/>
                </a:solidFill>
                <a:latin typeface="+mn-lt"/>
              </a:rPr>
              <a:t>                        Releases successives</a:t>
            </a:r>
            <a:endParaRPr lang="nl-BE" sz="1000" b="1" dirty="0" smtClean="0">
              <a:solidFill>
                <a:srgbClr val="000000"/>
              </a:solidFill>
              <a:latin typeface="Arial"/>
              <a:ea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Calibrage éventuel de l'indexation sur la base de l'inflation à long terme</a:t>
            </a:r>
            <a:endParaRPr lang="fr-FR" dirty="0"/>
          </a:p>
        </p:txBody>
      </p:sp>
      <p:sp>
        <p:nvSpPr>
          <p:cNvPr id="5" name="Slide Number Placeholder 4"/>
          <p:cNvSpPr>
            <a:spLocks noGrp="1"/>
          </p:cNvSpPr>
          <p:nvPr>
            <p:ph type="sldNum" sz="quarter" idx="13"/>
          </p:nvPr>
        </p:nvSpPr>
        <p:spPr/>
        <p:txBody>
          <a:bodyPr/>
          <a:lstStyle/>
          <a:p>
            <a:pPr>
              <a:defRPr/>
            </a:pPr>
            <a:fld id="{30927B20-BB5D-4D3E-B7E7-4E481A1C19C8}" type="slidenum">
              <a:rPr lang="fr-FR" smtClean="0"/>
              <a:pPr>
                <a:defRPr/>
              </a:pPr>
              <a:t>79</a:t>
            </a:fld>
            <a:endParaRPr lang="fr-FR" dirty="0"/>
          </a:p>
        </p:txBody>
      </p:sp>
      <p:sp>
        <p:nvSpPr>
          <p:cNvPr id="4403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aphicFrame>
        <p:nvGraphicFramePr>
          <p:cNvPr id="14" name="Table 13"/>
          <p:cNvGraphicFramePr>
            <a:graphicFrameLocks noGrp="1"/>
          </p:cNvGraphicFramePr>
          <p:nvPr/>
        </p:nvGraphicFramePr>
        <p:xfrm>
          <a:off x="752475" y="1624084"/>
          <a:ext cx="7880886" cy="3534227"/>
        </p:xfrm>
        <a:graphic>
          <a:graphicData uri="http://schemas.openxmlformats.org/drawingml/2006/table">
            <a:tbl>
              <a:tblPr/>
              <a:tblGrid>
                <a:gridCol w="938053"/>
                <a:gridCol w="2091563"/>
                <a:gridCol w="976138"/>
                <a:gridCol w="860636"/>
                <a:gridCol w="974532"/>
                <a:gridCol w="1019982"/>
                <a:gridCol w="1019982"/>
              </a:tblGrid>
              <a:tr h="430347">
                <a:tc>
                  <a:txBody>
                    <a:bodyPr/>
                    <a:lstStyle/>
                    <a:p>
                      <a:pPr algn="l">
                        <a:lnSpc>
                          <a:spcPts val="1300"/>
                        </a:lnSpc>
                        <a:spcAft>
                          <a:spcPts val="0"/>
                        </a:spcAft>
                      </a:pPr>
                      <a:r>
                        <a:rPr lang="fr-FR" sz="1400" noProof="0" dirty="0" smtClean="0">
                          <a:solidFill>
                            <a:srgbClr val="000000"/>
                          </a:solidFill>
                          <a:latin typeface="+mn-lt"/>
                          <a:ea typeface="Times New Roman"/>
                          <a:cs typeface="Arial"/>
                        </a:rPr>
                        <a:t> </a:t>
                      </a:r>
                      <a:endParaRPr lang="fr-FR" sz="1400" noProof="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fr-FR" sz="1400" noProof="0" dirty="0" smtClean="0">
                          <a:solidFill>
                            <a:srgbClr val="000000"/>
                          </a:solidFill>
                          <a:latin typeface="+mn-lt"/>
                          <a:ea typeface="Times New Roman"/>
                          <a:cs typeface="Arial"/>
                        </a:rPr>
                        <a:t> </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fr-FR" sz="1400" noProof="0" dirty="0" smtClean="0">
                          <a:solidFill>
                            <a:srgbClr val="000000"/>
                          </a:solidFill>
                          <a:latin typeface="+mn-lt"/>
                          <a:ea typeface="Times New Roman"/>
                          <a:cs typeface="Arial"/>
                        </a:rPr>
                        <a:t>Allemagne</a:t>
                      </a:r>
                      <a:endParaRPr lang="fr-FR" sz="1400" noProof="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fr-FR" sz="1400" noProof="0" dirty="0" smtClean="0">
                          <a:solidFill>
                            <a:srgbClr val="000000"/>
                          </a:solidFill>
                          <a:latin typeface="+mn-lt"/>
                          <a:ea typeface="Times New Roman"/>
                          <a:cs typeface="Arial"/>
                        </a:rPr>
                        <a:t>France</a:t>
                      </a:r>
                      <a:endParaRPr lang="fr-FR" sz="1400" noProof="0" dirty="0">
                        <a:latin typeface="+mn-lt"/>
                        <a:ea typeface="Times New Roman"/>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fr-FR" sz="1400" noProof="0" dirty="0" smtClean="0">
                          <a:solidFill>
                            <a:srgbClr val="000000"/>
                          </a:solidFill>
                          <a:latin typeface="+mn-lt"/>
                          <a:ea typeface="Times New Roman"/>
                          <a:cs typeface="Arial"/>
                        </a:rPr>
                        <a:t>Pays-Bas</a:t>
                      </a:r>
                      <a:endParaRPr lang="fr-FR" sz="1400" noProof="0" dirty="0">
                        <a:latin typeface="+mn-lt"/>
                        <a:ea typeface="Times New Roman"/>
                        <a:cs typeface="Times New Roman"/>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fr-FR" sz="1400" b="1" noProof="0" smtClean="0">
                          <a:solidFill>
                            <a:srgbClr val="000000"/>
                          </a:solidFill>
                          <a:latin typeface="+mn-lt"/>
                          <a:ea typeface="Times New Roman"/>
                          <a:cs typeface="Arial"/>
                        </a:rPr>
                        <a:t>moyenne</a:t>
                      </a:r>
                      <a:r>
                        <a:rPr lang="fr-FR" sz="1400" b="1" baseline="30000" noProof="0" smtClean="0">
                          <a:solidFill>
                            <a:srgbClr val="000000"/>
                          </a:solidFill>
                          <a:latin typeface="+mn-lt"/>
                          <a:ea typeface="Times New Roman"/>
                          <a:cs typeface="Arial"/>
                        </a:rPr>
                        <a:t>1</a:t>
                      </a:r>
                      <a:endParaRPr lang="fr-FR" sz="1400" b="1" baseline="30000" noProof="0" dirty="0">
                        <a:latin typeface="+mn-lt"/>
                        <a:ea typeface="Times New Roman"/>
                        <a:cs typeface="Times New Roman"/>
                      </a:endParaRPr>
                    </a:p>
                  </a:txBody>
                  <a:tcPr marL="68580" marR="68580" marT="0" marB="0" anchor="b">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fr-FR" sz="1400" b="0" i="1" baseline="0" noProof="0" smtClean="0">
                          <a:latin typeface="+mn-lt"/>
                          <a:ea typeface="Times New Roman"/>
                          <a:cs typeface="Times New Roman"/>
                        </a:rPr>
                        <a:t>p.m. Belgique</a:t>
                      </a:r>
                      <a:endParaRPr lang="fr-FR" sz="1400" b="0" i="1" baseline="0" noProof="0" dirty="0">
                        <a:latin typeface="+mn-lt"/>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gridSpan="2">
                  <a:txBody>
                    <a:bodyPr/>
                    <a:lstStyle/>
                    <a:p>
                      <a:pPr algn="l">
                        <a:lnSpc>
                          <a:spcPts val="1300"/>
                        </a:lnSpc>
                        <a:spcAft>
                          <a:spcPts val="0"/>
                        </a:spcAft>
                      </a:pPr>
                      <a:endParaRPr lang="fr-FR" sz="1400" noProof="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161925">
                <a:tc gridSpan="2">
                  <a:txBody>
                    <a:bodyPr/>
                    <a:lstStyle/>
                    <a:p>
                      <a:pPr algn="l">
                        <a:lnSpc>
                          <a:spcPts val="1300"/>
                        </a:lnSpc>
                        <a:spcAft>
                          <a:spcPts val="0"/>
                        </a:spcAft>
                      </a:pPr>
                      <a:r>
                        <a:rPr lang="fr-FR" sz="1400" b="1" noProof="0" dirty="0" smtClean="0">
                          <a:solidFill>
                            <a:srgbClr val="000000"/>
                          </a:solidFill>
                          <a:latin typeface="+mn-lt"/>
                          <a:ea typeface="Times New Roman"/>
                          <a:cs typeface="Arial"/>
                        </a:rPr>
                        <a:t>À l'horizon de 5 ans</a:t>
                      </a:r>
                      <a:endParaRPr lang="fr-FR" sz="1400" noProof="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hMerge="1">
                  <a:txBody>
                    <a:bodyPr/>
                    <a:lstStyle/>
                    <a:p>
                      <a:endParaRPr lang="nl-BE"/>
                    </a:p>
                  </a:txBody>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w="12700" cap="flat" cmpd="sng" algn="ctr">
                      <a:noFill/>
                      <a:prstDash val="solid"/>
                      <a:round/>
                      <a:headEnd type="none" w="med" len="med"/>
                      <a:tailEnd type="none" w="med" len="med"/>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w="12700" cap="flat" cmpd="sng" algn="ctr">
                      <a:noFill/>
                      <a:prstDash val="solid"/>
                      <a:round/>
                      <a:headEnd type="none" w="med" len="med"/>
                      <a:tailEnd type="none" w="med" len="med"/>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FF"/>
                    </a:solidFill>
                  </a:tcPr>
                </a:tc>
              </a:tr>
              <a:tr h="161925">
                <a:tc gridSpan="2">
                  <a:txBody>
                    <a:bodyPr/>
                    <a:lstStyle/>
                    <a:p>
                      <a:pPr algn="l">
                        <a:lnSpc>
                          <a:spcPts val="1300"/>
                        </a:lnSpc>
                        <a:spcAft>
                          <a:spcPts val="0"/>
                        </a:spcAft>
                      </a:pPr>
                      <a:r>
                        <a:rPr lang="fr-FR" sz="1400" noProof="0" dirty="0" smtClean="0">
                          <a:solidFill>
                            <a:srgbClr val="000000"/>
                          </a:solidFill>
                          <a:latin typeface="+mn-lt"/>
                          <a:ea typeface="Times New Roman"/>
                          <a:cs typeface="Arial"/>
                        </a:rPr>
                        <a:t>(FMI, </a:t>
                      </a:r>
                      <a:r>
                        <a:rPr lang="fr-FR" sz="1400" i="1" noProof="0" dirty="0" smtClean="0">
                          <a:solidFill>
                            <a:srgbClr val="000000"/>
                          </a:solidFill>
                          <a:latin typeface="+mn-lt"/>
                          <a:ea typeface="Times New Roman"/>
                          <a:cs typeface="Arial"/>
                        </a:rPr>
                        <a:t>Perspectives de l'économie mondiale</a:t>
                      </a:r>
                      <a:r>
                        <a:rPr lang="fr-FR" sz="1400" noProof="0" dirty="0" smtClean="0">
                          <a:solidFill>
                            <a:srgbClr val="000000"/>
                          </a:solidFill>
                          <a:latin typeface="+mn-lt"/>
                          <a:ea typeface="Times New Roman"/>
                          <a:cs typeface="Arial"/>
                        </a:rPr>
                        <a:t>)</a:t>
                      </a:r>
                      <a:endParaRPr lang="fr-FR" sz="1400" noProof="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BE"/>
                    </a:p>
                  </a:txBody>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26852">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fr-FR" sz="1400" i="1" u="sng" noProof="0" dirty="0" smtClean="0">
                          <a:solidFill>
                            <a:srgbClr val="000000"/>
                          </a:solidFill>
                          <a:latin typeface="+mn-lt"/>
                          <a:ea typeface="Times New Roman"/>
                          <a:cs typeface="Arial"/>
                        </a:rPr>
                        <a:t>date</a:t>
                      </a:r>
                      <a:r>
                        <a:rPr lang="fr-FR" sz="1400" i="1" u="sng" baseline="0" noProof="0" dirty="0" smtClean="0">
                          <a:solidFill>
                            <a:srgbClr val="000000"/>
                          </a:solidFill>
                          <a:latin typeface="+mn-lt"/>
                          <a:ea typeface="Times New Roman"/>
                          <a:cs typeface="Arial"/>
                        </a:rPr>
                        <a:t> </a:t>
                      </a:r>
                      <a:r>
                        <a:rPr lang="fr-FR" sz="1400" i="1" u="sng" baseline="0" noProof="0" smtClean="0">
                          <a:solidFill>
                            <a:srgbClr val="000000"/>
                          </a:solidFill>
                          <a:latin typeface="+mn-lt"/>
                          <a:ea typeface="Times New Roman"/>
                          <a:cs typeface="Arial"/>
                        </a:rPr>
                        <a:t>de </a:t>
                      </a:r>
                      <a:r>
                        <a:rPr lang="fr-FR" sz="1400" i="1" u="sng" noProof="0" smtClean="0">
                          <a:solidFill>
                            <a:srgbClr val="000000"/>
                          </a:solidFill>
                          <a:latin typeface="+mn-lt"/>
                          <a:ea typeface="Times New Roman"/>
                          <a:cs typeface="Arial"/>
                        </a:rPr>
                        <a:t>publication</a:t>
                      </a:r>
                      <a:r>
                        <a:rPr lang="fr-FR" sz="1400" i="1" u="sng" baseline="30000" noProof="0" smtClean="0">
                          <a:solidFill>
                            <a:srgbClr val="000000"/>
                          </a:solidFill>
                          <a:latin typeface="+mn-lt"/>
                          <a:ea typeface="Times New Roman"/>
                          <a:cs typeface="Arial"/>
                        </a:rPr>
                        <a:t>2</a:t>
                      </a:r>
                      <a:endParaRPr lang="fr-FR" sz="1400" baseline="300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fr-FR" sz="1400" noProof="0" dirty="0" smtClean="0">
                          <a:solidFill>
                            <a:srgbClr val="000000"/>
                          </a:solidFill>
                          <a:latin typeface="+mn-lt"/>
                          <a:ea typeface="Times New Roman"/>
                          <a:cs typeface="Arial"/>
                        </a:rPr>
                        <a:t>2008-2011</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noProof="0" smtClean="0">
                          <a:solidFill>
                            <a:srgbClr val="000000"/>
                          </a:solidFill>
                          <a:latin typeface="+mn-lt"/>
                          <a:ea typeface="Times New Roman"/>
                          <a:cs typeface="Arial"/>
                        </a:rPr>
                        <a:t>1,7</a:t>
                      </a:r>
                      <a:endParaRPr lang="fr-FR" sz="1400" noProof="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fr-FR" sz="1400" noProof="0" smtClean="0">
                          <a:solidFill>
                            <a:srgbClr val="000000"/>
                          </a:solidFill>
                          <a:latin typeface="+mn-lt"/>
                          <a:ea typeface="Times New Roman"/>
                          <a:cs typeface="Arial"/>
                        </a:rPr>
                        <a:t>1,9</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1,7</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b="1" noProof="0" dirty="0" smtClean="0">
                          <a:solidFill>
                            <a:srgbClr val="000000"/>
                          </a:solidFill>
                          <a:latin typeface="+mn-lt"/>
                          <a:ea typeface="Times New Roman"/>
                          <a:cs typeface="Arial"/>
                        </a:rPr>
                        <a:t>1,7</a:t>
                      </a:r>
                      <a:endParaRPr lang="fr-FR" sz="1400" b="1" noProof="0" dirty="0">
                        <a:latin typeface="+mn-lt"/>
                        <a:ea typeface="Times New Roman"/>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b="0" i="1" noProof="0" smtClean="0">
                          <a:latin typeface="+mn-lt"/>
                          <a:ea typeface="Times New Roman"/>
                          <a:cs typeface="Times New Roman"/>
                        </a:rPr>
                        <a:t>1,8</a:t>
                      </a:r>
                      <a:endParaRPr lang="fr-FR" sz="1400" b="0" i="1" noProof="0" dirty="0">
                        <a:latin typeface="+mn-lt"/>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fr-FR" sz="1400" noProof="0" dirty="0" smtClean="0">
                          <a:solidFill>
                            <a:srgbClr val="000000"/>
                          </a:solidFill>
                          <a:latin typeface="+mn-lt"/>
                          <a:ea typeface="Times New Roman"/>
                          <a:cs typeface="Arial"/>
                        </a:rPr>
                        <a:t>2010-2011</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2,0</a:t>
                      </a:r>
                      <a:endParaRPr lang="fr-FR" sz="1400" noProof="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1,9</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noProof="0" smtClean="0">
                          <a:solidFill>
                            <a:srgbClr val="000000"/>
                          </a:solidFill>
                          <a:latin typeface="+mn-lt"/>
                          <a:ea typeface="Times New Roman"/>
                          <a:cs typeface="Arial"/>
                        </a:rPr>
                        <a:t>1,7</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b="1" noProof="0" dirty="0" smtClean="0">
                          <a:solidFill>
                            <a:srgbClr val="000000"/>
                          </a:solidFill>
                          <a:latin typeface="+mn-lt"/>
                          <a:ea typeface="Times New Roman"/>
                          <a:cs typeface="Arial"/>
                        </a:rPr>
                        <a:t>1,9</a:t>
                      </a:r>
                      <a:endParaRPr lang="fr-FR" sz="1400" b="1" noProof="0" dirty="0">
                        <a:latin typeface="+mn-lt"/>
                        <a:ea typeface="Times New Roman"/>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b="0" i="1" noProof="0" smtClean="0">
                          <a:latin typeface="+mn-lt"/>
                          <a:ea typeface="Times New Roman"/>
                          <a:cs typeface="Times New Roman"/>
                        </a:rPr>
                        <a:t>2,0</a:t>
                      </a:r>
                      <a:endParaRPr lang="fr-FR" sz="1400" b="0" i="1" noProof="0" dirty="0">
                        <a:latin typeface="+mn-lt"/>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a:lnSpc>
                          <a:spcPts val="1300"/>
                        </a:lnSpc>
                        <a:spcAft>
                          <a:spcPts val="0"/>
                        </a:spcAft>
                      </a:pPr>
                      <a:r>
                        <a:rPr lang="fr-FR" sz="1400" noProof="0" dirty="0" smtClean="0">
                          <a:solidFill>
                            <a:srgbClr val="000000"/>
                          </a:solidFill>
                          <a:latin typeface="+mn-lt"/>
                          <a:ea typeface="Times New Roman"/>
                          <a:cs typeface="Arial"/>
                        </a:rPr>
                        <a:t> </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endParaRPr lang="fr-FR" sz="1400" b="0" i="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gridSpan="2">
                  <a:txBody>
                    <a:bodyPr/>
                    <a:lstStyle/>
                    <a:p>
                      <a:pPr algn="l">
                        <a:lnSpc>
                          <a:spcPts val="1300"/>
                        </a:lnSpc>
                        <a:spcAft>
                          <a:spcPts val="0"/>
                        </a:spcAft>
                      </a:pPr>
                      <a:r>
                        <a:rPr lang="fr-FR" sz="1400" b="1" noProof="0" dirty="0" smtClean="0">
                          <a:solidFill>
                            <a:srgbClr val="000000"/>
                          </a:solidFill>
                          <a:latin typeface="+mn-lt"/>
                          <a:ea typeface="Times New Roman"/>
                          <a:cs typeface="Arial"/>
                        </a:rPr>
                        <a:t>À l'horizon de 6 à 10 ans</a:t>
                      </a:r>
                      <a:endParaRPr lang="fr-FR" sz="1400" noProof="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BE"/>
                    </a:p>
                  </a:txBody>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endParaRPr lang="fr-FR" sz="1400" b="0" i="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gridSpan="2">
                  <a:txBody>
                    <a:bodyPr/>
                    <a:lstStyle/>
                    <a:p>
                      <a:pPr algn="l">
                        <a:lnSpc>
                          <a:spcPts val="1300"/>
                        </a:lnSpc>
                        <a:spcAft>
                          <a:spcPts val="0"/>
                        </a:spcAft>
                      </a:pPr>
                      <a:r>
                        <a:rPr lang="fr-FR" sz="1400" noProof="0" dirty="0" smtClean="0">
                          <a:solidFill>
                            <a:srgbClr val="000000"/>
                          </a:solidFill>
                          <a:latin typeface="+mn-lt"/>
                          <a:ea typeface="Times New Roman"/>
                          <a:cs typeface="Arial"/>
                        </a:rPr>
                        <a:t>(</a:t>
                      </a:r>
                      <a:r>
                        <a:rPr lang="fr-FR" sz="1400" i="1" noProof="0" dirty="0" smtClean="0">
                          <a:solidFill>
                            <a:srgbClr val="000000"/>
                          </a:solidFill>
                          <a:latin typeface="+mn-lt"/>
                          <a:ea typeface="Times New Roman"/>
                          <a:cs typeface="Arial"/>
                        </a:rPr>
                        <a:t>Consensus Economics</a:t>
                      </a:r>
                      <a:r>
                        <a:rPr lang="fr-FR" sz="1400" noProof="0" dirty="0" smtClean="0">
                          <a:solidFill>
                            <a:srgbClr val="000000"/>
                          </a:solidFill>
                          <a:latin typeface="+mn-lt"/>
                          <a:ea typeface="Times New Roman"/>
                          <a:cs typeface="Arial"/>
                        </a:rPr>
                        <a:t>)</a:t>
                      </a:r>
                      <a:endParaRPr lang="fr-FR" sz="1400" noProof="0" dirty="0">
                        <a:latin typeface="+mn-lt"/>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BE"/>
                    </a:p>
                  </a:txBody>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endParaRPr lang="fr-FR" sz="1400" b="0" i="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fr-FR" sz="1400" i="1" u="sng" noProof="0" dirty="0" smtClean="0">
                          <a:solidFill>
                            <a:srgbClr val="000000"/>
                          </a:solidFill>
                          <a:latin typeface="+mn-lt"/>
                          <a:ea typeface="Times New Roman"/>
                          <a:cs typeface="Arial"/>
                        </a:rPr>
                        <a:t>date </a:t>
                      </a:r>
                      <a:r>
                        <a:rPr lang="fr-FR" sz="1400" i="1" u="sng" noProof="0" smtClean="0">
                          <a:solidFill>
                            <a:srgbClr val="000000"/>
                          </a:solidFill>
                          <a:latin typeface="+mn-lt"/>
                          <a:ea typeface="Times New Roman"/>
                          <a:cs typeface="Arial"/>
                        </a:rPr>
                        <a:t>de publication</a:t>
                      </a:r>
                      <a:r>
                        <a:rPr lang="fr-FR" sz="1400" i="1" u="sng" baseline="30000" noProof="0" smtClean="0">
                          <a:solidFill>
                            <a:srgbClr val="000000"/>
                          </a:solidFill>
                          <a:latin typeface="+mn-lt"/>
                          <a:ea typeface="Times New Roman"/>
                          <a:cs typeface="Arial"/>
                        </a:rPr>
                        <a:t>3</a:t>
                      </a:r>
                      <a:endParaRPr lang="fr-FR" sz="1400" baseline="300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a:noFill/>
                    </a:lnB>
                    <a:solidFill>
                      <a:srgbClr val="FFFFFF"/>
                    </a:solidFill>
                  </a:tcPr>
                </a:tc>
                <a:tc>
                  <a:txBody>
                    <a:bodyPr/>
                    <a:lstStyle/>
                    <a:p>
                      <a:endParaRPr lang="fr-FR" sz="1400" b="1"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endParaRPr lang="fr-FR" sz="1400" b="0" i="1"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fr-FR" sz="1400" noProof="0" dirty="0" smtClean="0">
                          <a:solidFill>
                            <a:srgbClr val="000000"/>
                          </a:solidFill>
                          <a:latin typeface="+mn-lt"/>
                          <a:ea typeface="Times New Roman"/>
                          <a:cs typeface="Arial"/>
                        </a:rPr>
                        <a:t>1998-2011</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1,7</a:t>
                      </a:r>
                      <a:endParaRPr lang="fr-FR" sz="1400" noProof="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1,8</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1,9</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b="1" noProof="0" dirty="0" smtClean="0">
                          <a:solidFill>
                            <a:srgbClr val="000000"/>
                          </a:solidFill>
                          <a:latin typeface="+mn-lt"/>
                          <a:ea typeface="Times New Roman"/>
                          <a:cs typeface="Arial"/>
                        </a:rPr>
                        <a:t>1,8</a:t>
                      </a:r>
                      <a:endParaRPr lang="fr-FR" sz="1400" b="1" noProof="0" dirty="0">
                        <a:latin typeface="+mn-lt"/>
                        <a:ea typeface="Times New Roman"/>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b="0" i="1" noProof="0" smtClean="0">
                          <a:latin typeface="+mn-lt"/>
                          <a:ea typeface="Times New Roman"/>
                          <a:cs typeface="Times New Roman"/>
                        </a:rPr>
                        <a:t>n.d.</a:t>
                      </a:r>
                      <a:endParaRPr lang="fr-FR" sz="1400" b="0" i="1" noProof="0" dirty="0">
                        <a:latin typeface="+mn-lt"/>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fr-FR" sz="1400" noProof="0" dirty="0" smtClean="0">
                          <a:solidFill>
                            <a:srgbClr val="000000"/>
                          </a:solidFill>
                          <a:latin typeface="+mn-lt"/>
                          <a:ea typeface="Times New Roman"/>
                          <a:cs typeface="Arial"/>
                        </a:rPr>
                        <a:t>2008-2011</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1,7</a:t>
                      </a:r>
                      <a:endParaRPr lang="fr-FR" sz="1400" noProof="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2,0</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1,8</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b="1" noProof="0" dirty="0" smtClean="0">
                          <a:solidFill>
                            <a:srgbClr val="000000"/>
                          </a:solidFill>
                          <a:latin typeface="+mn-lt"/>
                          <a:ea typeface="Times New Roman"/>
                          <a:cs typeface="Arial"/>
                        </a:rPr>
                        <a:t>1,8</a:t>
                      </a:r>
                      <a:endParaRPr lang="fr-FR" sz="1400" b="1" noProof="0" dirty="0">
                        <a:latin typeface="+mn-lt"/>
                        <a:ea typeface="Times New Roman"/>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b="0" i="1" noProof="0" smtClean="0">
                          <a:latin typeface="+mn-lt"/>
                          <a:ea typeface="Times New Roman"/>
                          <a:cs typeface="Times New Roman"/>
                        </a:rPr>
                        <a:t>n.d.</a:t>
                      </a:r>
                      <a:endParaRPr lang="fr-FR" sz="1400" b="0" i="1" noProof="0" dirty="0">
                        <a:latin typeface="+mn-lt"/>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fr-FR" sz="1400" noProof="0" dirty="0" smtClean="0">
                          <a:solidFill>
                            <a:srgbClr val="000000"/>
                          </a:solidFill>
                          <a:latin typeface="+mn-lt"/>
                          <a:ea typeface="Times New Roman"/>
                          <a:cs typeface="Arial"/>
                        </a:rPr>
                        <a:t>2010-2011</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1,7</a:t>
                      </a:r>
                      <a:endParaRPr lang="fr-FR" sz="1400" noProof="0" dirty="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2,1</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noProof="0" dirty="0" smtClean="0">
                          <a:solidFill>
                            <a:srgbClr val="000000"/>
                          </a:solidFill>
                          <a:latin typeface="+mn-lt"/>
                          <a:ea typeface="Times New Roman"/>
                          <a:cs typeface="Arial"/>
                        </a:rPr>
                        <a:t>1,8</a:t>
                      </a:r>
                      <a:endParaRPr lang="fr-FR" sz="1400" noProof="0" dirty="0">
                        <a:latin typeface="+mn-lt"/>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fr-FR" sz="1400" b="1" noProof="0" smtClean="0">
                          <a:solidFill>
                            <a:srgbClr val="000000"/>
                          </a:solidFill>
                          <a:latin typeface="+mn-lt"/>
                          <a:ea typeface="Times New Roman"/>
                          <a:cs typeface="Arial"/>
                        </a:rPr>
                        <a:t>1,9</a:t>
                      </a:r>
                      <a:endParaRPr lang="fr-FR" sz="1400" b="1" noProof="0" dirty="0">
                        <a:latin typeface="+mn-lt"/>
                        <a:ea typeface="Times New Roman"/>
                        <a:cs typeface="Times New Roman"/>
                      </a:endParaRPr>
                    </a:p>
                  </a:txBody>
                  <a:tcPr marL="68580" marR="68580" marT="0" marB="0" anchor="b">
                    <a:lnL>
                      <a:noFill/>
                    </a:lnL>
                    <a:lnR w="12700" cap="flat" cmpd="sng" algn="ctr">
                      <a:noFill/>
                      <a:prstDash val="solid"/>
                      <a:round/>
                      <a:headEnd type="none" w="med" len="med"/>
                      <a:tailEnd type="none" w="med" len="med"/>
                    </a:lnR>
                    <a:lnT>
                      <a:noFill/>
                    </a:lnT>
                    <a:lnB>
                      <a:noFill/>
                    </a:lnB>
                    <a:solidFill>
                      <a:srgbClr val="FFFFFF"/>
                    </a:solidFill>
                  </a:tcPr>
                </a:tc>
                <a:tc>
                  <a:txBody>
                    <a:bodyPr/>
                    <a:lstStyle/>
                    <a:p>
                      <a:pPr algn="ctr">
                        <a:lnSpc>
                          <a:spcPts val="1300"/>
                        </a:lnSpc>
                        <a:spcAft>
                          <a:spcPts val="0"/>
                        </a:spcAft>
                      </a:pPr>
                      <a:r>
                        <a:rPr lang="fr-FR" sz="1400" b="0" i="1" noProof="0" smtClean="0">
                          <a:latin typeface="+mn-lt"/>
                          <a:ea typeface="Times New Roman"/>
                          <a:cs typeface="Times New Roman"/>
                        </a:rPr>
                        <a:t>n.d.</a:t>
                      </a:r>
                      <a:endParaRPr lang="fr-FR" sz="1400" b="0" i="1" noProof="0" dirty="0">
                        <a:latin typeface="+mn-lt"/>
                        <a:ea typeface="Times New Roman"/>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fr-FR" sz="1400" noProof="0" dirty="0">
                        <a:latin typeface="+mn-lt"/>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a:lnSpc>
                          <a:spcPts val="1300"/>
                        </a:lnSpc>
                        <a:spcAft>
                          <a:spcPts val="0"/>
                        </a:spcAft>
                      </a:pPr>
                      <a:r>
                        <a:rPr lang="fr-FR" sz="1400" noProof="0" dirty="0" smtClean="0">
                          <a:solidFill>
                            <a:srgbClr val="000000"/>
                          </a:solidFill>
                          <a:latin typeface="+mn-lt"/>
                          <a:ea typeface="Times New Roman"/>
                          <a:cs typeface="Arial"/>
                        </a:rPr>
                        <a:t> </a:t>
                      </a:r>
                      <a:endParaRPr lang="fr-FR" sz="1400" noProof="0" dirty="0">
                        <a:latin typeface="+mn-lt"/>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endParaRPr lang="fr-FR" sz="1400" noProof="0" dirty="0">
                        <a:latin typeface="+mn-lt"/>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endParaRPr lang="fr-FR" sz="1400" noProof="0" dirty="0">
                        <a:latin typeface="+mn-lt"/>
                        <a:cs typeface="Times New Roman"/>
                      </a:endParaRPr>
                    </a:p>
                  </a:txBody>
                  <a:tcPr marL="68580" marR="6858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endParaRPr lang="fr-FR" sz="1400" noProof="0" dirty="0">
                        <a:latin typeface="+mn-lt"/>
                        <a:cs typeface="Times New Roman"/>
                      </a:endParaRPr>
                    </a:p>
                  </a:txBody>
                  <a:tcPr marL="68580" marR="68580" marT="0" marB="0" anchor="b">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endParaRPr lang="fr-FR" sz="1400" b="0" noProof="0" dirty="0">
                        <a:latin typeface="+mn-lt"/>
                        <a:cs typeface="Times New Roman"/>
                      </a:endParaRPr>
                    </a:p>
                  </a:txBody>
                  <a:tcPr marL="68580" marR="6858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44035" name="Rectangle 3"/>
          <p:cNvSpPr>
            <a:spLocks noChangeArrowheads="1"/>
          </p:cNvSpPr>
          <p:nvPr/>
        </p:nvSpPr>
        <p:spPr bwMode="auto">
          <a:xfrm>
            <a:off x="386977" y="6042549"/>
            <a:ext cx="726833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77800" algn="l"/>
              </a:tabLst>
            </a:pPr>
            <a:r>
              <a:rPr kumimoji="0" lang="fr-FR" sz="800" b="0" i="0" u="none" strike="noStrike" cap="none" normalizeH="0" baseline="30000" dirty="0" smtClean="0">
                <a:ln>
                  <a:noFill/>
                </a:ln>
                <a:solidFill>
                  <a:schemeClr val="tx1"/>
                </a:solidFill>
                <a:effectLst/>
                <a:latin typeface="+mn-lt"/>
                <a:ea typeface="Times New Roman" pitchFamily="18" charset="0"/>
                <a:cs typeface="Times New Roman" pitchFamily="18" charset="0"/>
              </a:rPr>
              <a:t>1</a:t>
            </a:r>
            <a:r>
              <a:rPr kumimoji="0" lang="fr-FR" sz="800" b="0" i="0" u="none" strike="noStrike" cap="none" normalizeH="0" baseline="0" dirty="0" smtClean="0">
                <a:ln>
                  <a:noFill/>
                </a:ln>
                <a:solidFill>
                  <a:schemeClr val="tx1"/>
                </a:solidFill>
                <a:effectLst/>
                <a:latin typeface="+mn-lt"/>
                <a:ea typeface="Times New Roman" pitchFamily="18" charset="0"/>
                <a:cs typeface="Times New Roman" pitchFamily="18" charset="0"/>
              </a:rPr>
              <a:t> 	Moyenne pondérée, avec les pondérations  de la norme salariale .</a:t>
            </a:r>
            <a:endParaRPr kumimoji="0" lang="fr-FR" sz="8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800" b="0" i="0" u="none" strike="noStrike" cap="none" normalizeH="0" baseline="30000" dirty="0" smtClean="0">
                <a:ln>
                  <a:noFill/>
                </a:ln>
                <a:solidFill>
                  <a:schemeClr val="tx1"/>
                </a:solidFill>
                <a:effectLst/>
                <a:latin typeface="+mn-lt"/>
                <a:ea typeface="Times New Roman" pitchFamily="18" charset="0"/>
                <a:cs typeface="Times New Roman" pitchFamily="18" charset="0"/>
              </a:rPr>
              <a:t>2</a:t>
            </a:r>
            <a:r>
              <a:rPr kumimoji="0" lang="fr-FR" sz="800" b="0" i="0" u="none" strike="noStrike" cap="none" normalizeH="0" baseline="0" dirty="0" smtClean="0">
                <a:ln>
                  <a:noFill/>
                </a:ln>
                <a:solidFill>
                  <a:schemeClr val="tx1"/>
                </a:solidFill>
                <a:effectLst/>
                <a:latin typeface="+mn-lt"/>
                <a:ea typeface="Times New Roman" pitchFamily="18" charset="0"/>
                <a:cs typeface="Times New Roman" pitchFamily="18" charset="0"/>
              </a:rPr>
              <a:t> 	Moyenne de l'inflation à l'horizon de 5 ans, telle que publiée dans les</a:t>
            </a:r>
            <a:r>
              <a:rPr kumimoji="0" lang="fr-FR" sz="800" b="0" i="0" u="none" strike="noStrike" cap="none" normalizeH="0" dirty="0" smtClean="0">
                <a:ln>
                  <a:noFill/>
                </a:ln>
                <a:solidFill>
                  <a:schemeClr val="tx1"/>
                </a:solidFill>
                <a:effectLst/>
                <a:latin typeface="+mn-lt"/>
                <a:ea typeface="Times New Roman" pitchFamily="18" charset="0"/>
                <a:cs typeface="Times New Roman" pitchFamily="18" charset="0"/>
              </a:rPr>
              <a:t> </a:t>
            </a:r>
            <a:r>
              <a:rPr kumimoji="0" lang="fr-FR" sz="800" b="0" i="0" u="none" strike="noStrike" cap="none" normalizeH="0" baseline="0" dirty="0" smtClean="0">
                <a:ln>
                  <a:noFill/>
                </a:ln>
                <a:solidFill>
                  <a:schemeClr val="tx1"/>
                </a:solidFill>
                <a:effectLst/>
                <a:latin typeface="+mn-lt"/>
                <a:ea typeface="Times New Roman" pitchFamily="18" charset="0"/>
                <a:cs typeface="Times New Roman" pitchFamily="18" charset="0"/>
              </a:rPr>
              <a:t>éditions d'avril et de septembre des </a:t>
            </a:r>
            <a:r>
              <a:rPr kumimoji="0" lang="fr-FR" sz="800" b="0" i="1" u="none" strike="noStrike" cap="none" normalizeH="0" baseline="0" dirty="0" smtClean="0">
                <a:ln>
                  <a:noFill/>
                </a:ln>
                <a:solidFill>
                  <a:schemeClr val="tx1"/>
                </a:solidFill>
                <a:effectLst/>
                <a:latin typeface="+mn-lt"/>
                <a:ea typeface="Times New Roman" pitchFamily="18" charset="0"/>
                <a:cs typeface="Times New Roman" pitchFamily="18" charset="0"/>
              </a:rPr>
              <a:t>Perspectives économiques mondiales</a:t>
            </a:r>
            <a:r>
              <a:rPr kumimoji="0" lang="fr-FR" sz="800" b="0" i="0" u="none" strike="noStrike" cap="none" normalizeH="0" baseline="0" dirty="0" smtClean="0">
                <a:ln>
                  <a:noFill/>
                </a:ln>
                <a:solidFill>
                  <a:schemeClr val="tx1"/>
                </a:solidFill>
                <a:effectLst/>
                <a:latin typeface="+mn-lt"/>
                <a:ea typeface="Times New Roman" pitchFamily="18" charset="0"/>
                <a:cs typeface="Times New Roman" pitchFamily="18" charset="0"/>
              </a:rPr>
              <a:t> du FMI.</a:t>
            </a:r>
            <a:endParaRPr kumimoji="0" lang="fr-FR" sz="800" b="0" i="0" u="none" strike="noStrike" cap="none" normalizeH="0" baseline="0" dirty="0" smtClean="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800" b="0" i="0" u="none" strike="noStrike" cap="none" normalizeH="0" baseline="30000" dirty="0" smtClean="0">
                <a:ln>
                  <a:noFill/>
                </a:ln>
                <a:solidFill>
                  <a:schemeClr val="tx1"/>
                </a:solidFill>
                <a:effectLst/>
                <a:latin typeface="+mn-lt"/>
                <a:ea typeface="Times New Roman" pitchFamily="18" charset="0"/>
                <a:cs typeface="Times New Roman" pitchFamily="18" charset="0"/>
              </a:rPr>
              <a:t>3 	</a:t>
            </a:r>
            <a:r>
              <a:rPr kumimoji="0" lang="fr-FR" sz="800" b="0" i="0" u="none" strike="noStrike" cap="none" normalizeH="0" baseline="0" dirty="0" smtClean="0">
                <a:ln>
                  <a:noFill/>
                </a:ln>
                <a:solidFill>
                  <a:schemeClr val="tx1"/>
                </a:solidFill>
                <a:effectLst/>
                <a:latin typeface="+mn-lt"/>
                <a:ea typeface="Times New Roman" pitchFamily="18" charset="0"/>
                <a:cs typeface="Times New Roman" pitchFamily="18" charset="0"/>
              </a:rPr>
              <a:t>Moyenne de l'inflation à l'horizon de 6 à 10 ans, telle que publiée dans les</a:t>
            </a:r>
            <a:r>
              <a:rPr kumimoji="0" lang="fr-FR" sz="800" b="0" i="0" u="none" strike="noStrike" cap="none" normalizeH="0" dirty="0" smtClean="0">
                <a:ln>
                  <a:noFill/>
                </a:ln>
                <a:solidFill>
                  <a:schemeClr val="tx1"/>
                </a:solidFill>
                <a:effectLst/>
                <a:latin typeface="+mn-lt"/>
                <a:ea typeface="Times New Roman" pitchFamily="18" charset="0"/>
                <a:cs typeface="Times New Roman" pitchFamily="18" charset="0"/>
              </a:rPr>
              <a:t> éditions d'avril et d'octobre des années indiquées de</a:t>
            </a:r>
            <a:r>
              <a:rPr kumimoji="0" lang="fr-FR" sz="800" b="0" i="0" u="none" strike="noStrike" cap="none" normalizeH="0" baseline="0" dirty="0" smtClean="0">
                <a:ln>
                  <a:noFill/>
                </a:ln>
                <a:solidFill>
                  <a:schemeClr val="tx1"/>
                </a:solidFill>
                <a:effectLst/>
                <a:latin typeface="+mn-lt"/>
                <a:ea typeface="Times New Roman" pitchFamily="18" charset="0"/>
                <a:cs typeface="Times New Roman" pitchFamily="18" charset="0"/>
              </a:rPr>
              <a:t> </a:t>
            </a:r>
            <a:r>
              <a:rPr kumimoji="0" lang="fr-FR" sz="800" b="0" i="1" u="none" strike="noStrike" cap="none" normalizeH="0" baseline="0" dirty="0" smtClean="0">
                <a:ln>
                  <a:noFill/>
                </a:ln>
                <a:solidFill>
                  <a:schemeClr val="tx1"/>
                </a:solidFill>
                <a:effectLst/>
                <a:latin typeface="+mn-lt"/>
                <a:ea typeface="Times New Roman" pitchFamily="18" charset="0"/>
                <a:cs typeface="Times New Roman" pitchFamily="18" charset="0"/>
              </a:rPr>
              <a:t>Consensus </a:t>
            </a:r>
            <a:r>
              <a:rPr kumimoji="0" lang="fr-FR" sz="800" b="0" i="1" u="none" strike="noStrike" cap="none" normalizeH="0" baseline="0" dirty="0" err="1" smtClean="0">
                <a:ln>
                  <a:noFill/>
                </a:ln>
                <a:solidFill>
                  <a:schemeClr val="tx1"/>
                </a:solidFill>
                <a:effectLst/>
                <a:latin typeface="+mn-lt"/>
                <a:ea typeface="Times New Roman" pitchFamily="18" charset="0"/>
                <a:cs typeface="Times New Roman" pitchFamily="18" charset="0"/>
              </a:rPr>
              <a:t>Economics</a:t>
            </a:r>
            <a:r>
              <a:rPr kumimoji="0" lang="fr-FR" sz="800" b="0" i="1" u="none" strike="noStrike" cap="none" normalizeH="0" baseline="0" dirty="0" smtClean="0">
                <a:ln>
                  <a:noFill/>
                </a:ln>
                <a:solidFill>
                  <a:schemeClr val="tx1"/>
                </a:solidFill>
                <a:effectLst/>
                <a:latin typeface="+mn-lt"/>
                <a:ea typeface="Times New Roman" pitchFamily="18" charset="0"/>
                <a:cs typeface="Times New Roman" pitchFamily="18" charset="0"/>
              </a:rPr>
              <a:t>.</a:t>
            </a:r>
            <a:endParaRPr kumimoji="0" lang="fr-FR" sz="1600" b="0" i="0" u="none" strike="noStrike" cap="none" normalizeH="0" baseline="0" dirty="0" smtClean="0">
              <a:ln>
                <a:noFill/>
              </a:ln>
              <a:solidFill>
                <a:schemeClr val="tx1"/>
              </a:solidFill>
              <a:effectLst/>
              <a:latin typeface="+mn-lt"/>
            </a:endParaRPr>
          </a:p>
        </p:txBody>
      </p:sp>
      <p:sp>
        <p:nvSpPr>
          <p:cNvPr id="44036" name="Rectangle 4"/>
          <p:cNvSpPr>
            <a:spLocks noChangeArrowheads="1"/>
          </p:cNvSpPr>
          <p:nvPr/>
        </p:nvSpPr>
        <p:spPr bwMode="auto">
          <a:xfrm>
            <a:off x="689209" y="1148834"/>
            <a:ext cx="779675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mj-lt"/>
                <a:ea typeface="Times New Roman" pitchFamily="18" charset="0"/>
                <a:cs typeface="Times New Roman" pitchFamily="18" charset="0"/>
              </a:rPr>
              <a:t>Anticipations d'inflation à long terme: Allemagne, France et Pays-Bas</a:t>
            </a:r>
            <a:endParaRPr kumimoji="0" lang="fr-FR"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8</a:t>
            </a:fld>
            <a:endParaRPr lang="nl-NL" smtClean="0"/>
          </a:p>
        </p:txBody>
      </p:sp>
      <p:sp>
        <p:nvSpPr>
          <p:cNvPr id="5123" name="Rectangle 2"/>
          <p:cNvSpPr>
            <a:spLocks noGrp="1" noChangeArrowheads="1"/>
          </p:cNvSpPr>
          <p:nvPr>
            <p:ph type="title"/>
          </p:nvPr>
        </p:nvSpPr>
        <p:spPr>
          <a:xfrm>
            <a:off x="234950" y="71438"/>
            <a:ext cx="8078788" cy="373062"/>
          </a:xfrm>
        </p:spPr>
        <p:txBody>
          <a:bodyPr/>
          <a:lstStyle/>
          <a:p>
            <a:pPr eaLnBrk="1" hangingPunct="1"/>
            <a:r>
              <a:rPr lang="fr-BE" dirty="0" smtClean="0"/>
              <a:t>Taux d'emploi des groupes de la population en 2011</a:t>
            </a:r>
          </a:p>
        </p:txBody>
      </p:sp>
      <p:sp>
        <p:nvSpPr>
          <p:cNvPr id="5124" name="Text Box 4"/>
          <p:cNvSpPr txBox="1">
            <a:spLocks noChangeArrowheads="1"/>
          </p:cNvSpPr>
          <p:nvPr/>
        </p:nvSpPr>
        <p:spPr bwMode="auto">
          <a:xfrm>
            <a:off x="281781" y="470114"/>
            <a:ext cx="8085137" cy="307777"/>
          </a:xfrm>
          <a:prstGeom prst="rect">
            <a:avLst/>
          </a:prstGeom>
          <a:noFill/>
          <a:ln w="9525">
            <a:noFill/>
            <a:miter lim="800000"/>
            <a:headEnd/>
            <a:tailEnd/>
          </a:ln>
        </p:spPr>
        <p:txBody>
          <a:bodyPr>
            <a:spAutoFit/>
          </a:bodyPr>
          <a:lstStyle/>
          <a:p>
            <a:r>
              <a:rPr lang="fr-BE" sz="1400" dirty="0" smtClean="0">
                <a:solidFill>
                  <a:srgbClr val="003366"/>
                </a:solidFill>
              </a:rPr>
              <a:t>(en pourcentage de la population en âge de travailler correspondante)</a:t>
            </a:r>
            <a:endParaRPr lang="fr-BE" sz="1400" dirty="0">
              <a:solidFill>
                <a:srgbClr val="003366"/>
              </a:solidFill>
            </a:endParaRPr>
          </a:p>
        </p:txBody>
      </p:sp>
      <p:graphicFrame>
        <p:nvGraphicFramePr>
          <p:cNvPr id="6" name="Group 153"/>
          <p:cNvGraphicFramePr>
            <a:graphicFrameLocks noGrp="1"/>
          </p:cNvGraphicFramePr>
          <p:nvPr/>
        </p:nvGraphicFramePr>
        <p:xfrm>
          <a:off x="304801" y="1219851"/>
          <a:ext cx="8252344" cy="4594096"/>
        </p:xfrm>
        <a:graphic>
          <a:graphicData uri="http://schemas.openxmlformats.org/drawingml/2006/table">
            <a:tbl>
              <a:tblPr/>
              <a:tblGrid>
                <a:gridCol w="1828799"/>
                <a:gridCol w="1494668"/>
                <a:gridCol w="1642959"/>
                <a:gridCol w="1642959"/>
                <a:gridCol w="1642959"/>
              </a:tblGrid>
              <a:tr h="406386">
                <a:tc>
                  <a:txBody>
                    <a:bodyPr/>
                    <a:lstStyle/>
                    <a:p>
                      <a:endParaRPr lang="en-US" sz="12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BE</a:t>
                      </a:r>
                      <a:endParaRPr lang="en-US" sz="1200">
                        <a:latin typeface="Arial"/>
                        <a:ea typeface="Times New Roman"/>
                        <a:cs typeface="Times New Roman"/>
                      </a:endParaRPr>
                    </a:p>
                  </a:txBody>
                  <a:tcPr marL="44450" marR="44450" marT="0"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DE</a:t>
                      </a:r>
                      <a:endParaRPr lang="en-US" sz="1200">
                        <a:latin typeface="Arial"/>
                        <a:ea typeface="Times New Roman"/>
                        <a:cs typeface="Times New Roman"/>
                      </a:endParaRPr>
                    </a:p>
                  </a:txBody>
                  <a:tcPr marL="44450" marR="44450" marT="0"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FR</a:t>
                      </a:r>
                      <a:endParaRPr lang="en-US" sz="1200">
                        <a:latin typeface="Arial"/>
                        <a:ea typeface="Times New Roman"/>
                        <a:cs typeface="Times New Roman"/>
                      </a:endParaRPr>
                    </a:p>
                  </a:txBody>
                  <a:tcPr marL="44450" marR="44450" marT="0"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NL</a:t>
                      </a:r>
                      <a:endParaRPr lang="en-US" sz="1200">
                        <a:latin typeface="Arial"/>
                        <a:ea typeface="Times New Roman"/>
                        <a:cs typeface="Times New Roman"/>
                      </a:endParaRPr>
                    </a:p>
                  </a:txBody>
                  <a:tcPr marL="44450" marR="44450" marT="0"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4861">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noProof="0" smtClean="0">
                          <a:latin typeface="Arial"/>
                          <a:ea typeface="Times New Roman"/>
                          <a:cs typeface="Arial"/>
                        </a:rPr>
                        <a:t>Total</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67,3</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76,3</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69,1</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77,0</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114873">
                <a:tc>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noProof="0" smtClean="0">
                          <a:latin typeface="Arial"/>
                          <a:ea typeface="Times New Roman"/>
                          <a:cs typeface="Arial"/>
                        </a:rPr>
                        <a:t>Hommes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73,0</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81,4</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73,8</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82,6</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b="1" noProof="0" smtClean="0">
                          <a:latin typeface="Arial"/>
                          <a:ea typeface="Times New Roman"/>
                          <a:cs typeface="Arial"/>
                        </a:rPr>
                        <a:t>Femmes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61,5</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71,1</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64,6</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71,4</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102243">
                <a:tc>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b="1" noProof="0" smtClean="0">
                          <a:latin typeface="Arial"/>
                          <a:ea typeface="Times New Roman"/>
                          <a:cs typeface="Arial"/>
                        </a:rPr>
                        <a:t>20-29</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60,5</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71,3</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62,2</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78,7</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noProof="0" smtClean="0">
                          <a:latin typeface="Arial"/>
                          <a:ea typeface="Times New Roman"/>
                          <a:cs typeface="Arial"/>
                        </a:rPr>
                        <a:t>30-54</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79,8</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83,7</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82,3</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84,2</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b="1" noProof="0" smtClean="0">
                          <a:latin typeface="Arial"/>
                          <a:ea typeface="Times New Roman"/>
                          <a:cs typeface="Arial"/>
                        </a:rPr>
                        <a:t>55-64</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38,7</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59,9</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41,4</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56,1</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99675">
                <a:tc>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b="1" noProof="0" smtClean="0">
                          <a:latin typeface="Arial"/>
                          <a:ea typeface="Times New Roman"/>
                          <a:cs typeface="Arial"/>
                        </a:rPr>
                        <a:t>Faiblement qualifiés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47,3</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57,3</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b="1" noProof="0" smtClean="0">
                          <a:latin typeface="Arial"/>
                          <a:ea typeface="Times New Roman"/>
                          <a:cs typeface="Arial"/>
                        </a:rPr>
                        <a:t>54,9</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62,5</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noProof="0" dirty="0" smtClean="0">
                          <a:latin typeface="Arial"/>
                          <a:ea typeface="Times New Roman"/>
                          <a:cs typeface="Arial"/>
                        </a:rPr>
                        <a:t>Moyennement qualifiés</a:t>
                      </a:r>
                      <a:endParaRPr lang="fr-BE" sz="1200" noProof="0" dirty="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68,9</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76,2</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70,0</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79,2</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fr-BE" sz="1200" noProof="0" smtClean="0">
                          <a:latin typeface="Arial"/>
                          <a:ea typeface="Times New Roman"/>
                          <a:cs typeface="Arial"/>
                        </a:rPr>
                        <a:t>Hautement qualifiés</a:t>
                      </a:r>
                      <a:endParaRPr lang="fr-BE" sz="1200" noProof="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82,0</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87,6</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fr-BE" sz="1200" noProof="0" smtClean="0">
                          <a:latin typeface="Arial"/>
                          <a:ea typeface="Times New Roman"/>
                          <a:cs typeface="Arial"/>
                        </a:rPr>
                        <a:t>81,0</a:t>
                      </a:r>
                      <a:endParaRPr lang="fr-BE" sz="1200" noProof="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86,8</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83459">
                <a:tc>
                  <a:txBody>
                    <a:bodyPr/>
                    <a:lstStyle/>
                    <a:p>
                      <a:endParaRPr lang="fr-BE" sz="1200" noProof="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fr-BE" sz="1200" noProof="0">
                        <a:latin typeface="Calibri"/>
                        <a:ea typeface="Times New Roman"/>
                        <a:cs typeface="Times New Roman"/>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289183">
                <a:tc>
                  <a:txBody>
                    <a:bodyPr/>
                    <a:lstStyle/>
                    <a:p>
                      <a:pPr marL="0" algn="l" defTabSz="914400" rtl="0" eaLnBrk="1" latinLnBrk="0" hangingPunct="1">
                        <a:lnSpc>
                          <a:spcPts val="1200"/>
                        </a:lnSpc>
                        <a:spcAft>
                          <a:spcPts val="0"/>
                        </a:spcAft>
                      </a:pPr>
                      <a:r>
                        <a:rPr lang="fr-BE" sz="1200" kern="1200" noProof="0" smtClean="0">
                          <a:solidFill>
                            <a:schemeClr val="tx1"/>
                          </a:solidFill>
                          <a:latin typeface="Arial"/>
                          <a:ea typeface="Times New Roman"/>
                          <a:cs typeface="Arial"/>
                        </a:rPr>
                        <a:t>Belges</a:t>
                      </a:r>
                      <a:endParaRPr lang="fr-BE" sz="1200" kern="1200" noProof="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0" kern="1200" noProof="0" smtClean="0">
                          <a:solidFill>
                            <a:schemeClr val="tx1"/>
                          </a:solidFill>
                          <a:latin typeface="Arial"/>
                          <a:ea typeface="Times New Roman"/>
                          <a:cs typeface="Arial"/>
                        </a:rPr>
                        <a:t>68,7</a:t>
                      </a:r>
                      <a:endParaRPr lang="fr-BE" sz="1200" b="0"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0" kern="1200" noProof="0" smtClean="0">
                          <a:solidFill>
                            <a:schemeClr val="tx1"/>
                          </a:solidFill>
                          <a:latin typeface="Arial"/>
                          <a:ea typeface="Times New Roman"/>
                          <a:cs typeface="Arial"/>
                        </a:rPr>
                        <a:t>77,8</a:t>
                      </a:r>
                      <a:endParaRPr lang="fr-BE" sz="1200" b="0"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0" kern="1200" noProof="0" smtClean="0">
                          <a:solidFill>
                            <a:schemeClr val="tx1"/>
                          </a:solidFill>
                          <a:latin typeface="Arial"/>
                          <a:ea typeface="Times New Roman"/>
                          <a:cs typeface="Arial"/>
                        </a:rPr>
                        <a:t>70,1</a:t>
                      </a:r>
                      <a:endParaRPr lang="fr-BE" sz="1200" b="0"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77,7</a:t>
                      </a:r>
                      <a:endParaRPr lang="en-US" sz="1200" b="0" kern="120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313290">
                <a:tc>
                  <a:txBody>
                    <a:bodyPr/>
                    <a:lstStyle/>
                    <a:p>
                      <a:pPr marL="0" algn="l" defTabSz="914400" rtl="0" eaLnBrk="1" latinLnBrk="0" hangingPunct="1">
                        <a:lnSpc>
                          <a:spcPts val="1200"/>
                        </a:lnSpc>
                        <a:spcAft>
                          <a:spcPts val="0"/>
                        </a:spcAft>
                      </a:pPr>
                      <a:r>
                        <a:rPr lang="fr-BE" sz="1200" kern="1200" noProof="0" smtClean="0">
                          <a:solidFill>
                            <a:schemeClr val="tx1"/>
                          </a:solidFill>
                          <a:latin typeface="Arial"/>
                          <a:ea typeface="Times New Roman"/>
                          <a:cs typeface="Arial"/>
                        </a:rPr>
                        <a:t>Autres ressortissants</a:t>
                      </a:r>
                      <a:r>
                        <a:rPr lang="fr-BE" sz="1200" kern="1200" baseline="0" noProof="0" smtClean="0">
                          <a:solidFill>
                            <a:schemeClr val="tx1"/>
                          </a:solidFill>
                          <a:latin typeface="Arial"/>
                          <a:ea typeface="Times New Roman"/>
                          <a:cs typeface="Arial"/>
                        </a:rPr>
                        <a:t> UE</a:t>
                      </a:r>
                      <a:endParaRPr lang="fr-BE" sz="1200" kern="1200" noProof="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0" kern="1200" noProof="0" smtClean="0">
                          <a:solidFill>
                            <a:schemeClr val="tx1"/>
                          </a:solidFill>
                          <a:latin typeface="Arial"/>
                          <a:ea typeface="Times New Roman"/>
                          <a:cs typeface="Arial"/>
                        </a:rPr>
                        <a:t>65,1</a:t>
                      </a:r>
                      <a:endParaRPr lang="fr-BE" sz="1200" b="0"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0" kern="1200" noProof="0" smtClean="0">
                          <a:solidFill>
                            <a:schemeClr val="tx1"/>
                          </a:solidFill>
                          <a:latin typeface="Arial"/>
                          <a:ea typeface="Times New Roman"/>
                          <a:cs typeface="Arial"/>
                        </a:rPr>
                        <a:t>73,9</a:t>
                      </a:r>
                      <a:endParaRPr lang="fr-BE" sz="1200" b="0"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0" kern="1200" noProof="0" smtClean="0">
                          <a:solidFill>
                            <a:schemeClr val="tx1"/>
                          </a:solidFill>
                          <a:latin typeface="Arial"/>
                          <a:ea typeface="Times New Roman"/>
                          <a:cs typeface="Arial"/>
                        </a:rPr>
                        <a:t>70,1</a:t>
                      </a:r>
                      <a:endParaRPr lang="fr-BE" sz="1200" b="0"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75,8</a:t>
                      </a:r>
                      <a:endParaRPr lang="en-US" sz="1200" b="0" kern="120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103324">
                <a:tc>
                  <a:txBody>
                    <a:bodyPr/>
                    <a:lstStyle/>
                    <a:p>
                      <a:pPr marL="0" algn="l" defTabSz="914400" rtl="0" eaLnBrk="1" latinLnBrk="0" hangingPunct="1">
                        <a:lnSpc>
                          <a:spcPts val="1200"/>
                        </a:lnSpc>
                        <a:spcAft>
                          <a:spcPts val="0"/>
                        </a:spcAft>
                      </a:pPr>
                      <a:r>
                        <a:rPr lang="fr-BE" sz="1200" b="1" kern="1200" noProof="0" smtClean="0">
                          <a:solidFill>
                            <a:schemeClr val="tx1"/>
                          </a:solidFill>
                          <a:latin typeface="Arial"/>
                          <a:ea typeface="Times New Roman"/>
                          <a:cs typeface="Arial"/>
                        </a:rPr>
                        <a:t>Ressortissants hors UE</a:t>
                      </a:r>
                      <a:endParaRPr lang="fr-BE" sz="1200" b="1" kern="1200" noProof="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1" kern="1200" noProof="0" smtClean="0">
                          <a:solidFill>
                            <a:schemeClr val="tx1"/>
                          </a:solidFill>
                          <a:latin typeface="Arial"/>
                          <a:ea typeface="Times New Roman"/>
                          <a:cs typeface="Arial"/>
                        </a:rPr>
                        <a:t>39,6</a:t>
                      </a:r>
                      <a:endParaRPr lang="fr-BE" sz="1200" b="1"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1" kern="1200" noProof="0" smtClean="0">
                          <a:solidFill>
                            <a:schemeClr val="tx1"/>
                          </a:solidFill>
                          <a:latin typeface="Arial"/>
                          <a:ea typeface="Times New Roman"/>
                          <a:cs typeface="Arial"/>
                        </a:rPr>
                        <a:t>57,8</a:t>
                      </a:r>
                      <a:endParaRPr lang="fr-BE" sz="1200" b="1" kern="1200" noProof="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fr-BE" sz="1200" b="1" kern="1200" noProof="0" dirty="0" smtClean="0">
                          <a:solidFill>
                            <a:schemeClr val="tx1"/>
                          </a:solidFill>
                          <a:latin typeface="Arial"/>
                          <a:ea typeface="Times New Roman"/>
                          <a:cs typeface="Arial"/>
                        </a:rPr>
                        <a:t>47,0</a:t>
                      </a:r>
                      <a:endParaRPr lang="fr-BE" sz="1200" b="1" kern="1200" noProof="0" dirty="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1" kern="1200" smtClean="0">
                          <a:solidFill>
                            <a:schemeClr val="tx1"/>
                          </a:solidFill>
                          <a:latin typeface="Arial"/>
                          <a:ea typeface="Times New Roman"/>
                          <a:cs typeface="Arial"/>
                        </a:rPr>
                        <a:t>52,2</a:t>
                      </a:r>
                      <a:endParaRPr lang="en-US" sz="1200" b="1" kern="120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103324">
                <a:tc>
                  <a:txBody>
                    <a:bodyPr/>
                    <a:lstStyle/>
                    <a:p>
                      <a:pPr marL="0" algn="l"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dirty="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dirty="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 name="Group 153"/>
          <p:cNvGraphicFramePr>
            <a:graphicFrameLocks noGrp="1"/>
          </p:cNvGraphicFramePr>
          <p:nvPr/>
        </p:nvGraphicFramePr>
        <p:xfrm>
          <a:off x="293426" y="6332972"/>
          <a:ext cx="7138731" cy="131328"/>
        </p:xfrm>
        <a:graphic>
          <a:graphicData uri="http://schemas.openxmlformats.org/drawingml/2006/table">
            <a:tbl>
              <a:tblPr/>
              <a:tblGrid>
                <a:gridCol w="7138731"/>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noProof="0" dirty="0" smtClean="0">
                          <a:ln>
                            <a:noFill/>
                          </a:ln>
                          <a:solidFill>
                            <a:schemeClr val="tx1"/>
                          </a:solidFill>
                          <a:effectLst/>
                          <a:latin typeface="Arial" charset="0"/>
                        </a:rPr>
                        <a:t>Source: CE.</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71438"/>
            <a:ext cx="8639175" cy="373062"/>
          </a:xfrm>
        </p:spPr>
        <p:txBody>
          <a:bodyPr/>
          <a:lstStyle/>
          <a:p>
            <a:r>
              <a:rPr lang="fr-BE" dirty="0" smtClean="0"/>
              <a:t>Le débat ne porte pas uniquement sur l'indexation des salaires mais également sur l'indexation d'autres revenus et des prix</a:t>
            </a:r>
            <a:endParaRPr lang="fr-BE" dirty="0"/>
          </a:p>
        </p:txBody>
      </p:sp>
      <p:sp>
        <p:nvSpPr>
          <p:cNvPr id="3" name="Text Placeholder 2"/>
          <p:cNvSpPr>
            <a:spLocks noGrp="1"/>
          </p:cNvSpPr>
          <p:nvPr>
            <p:ph type="body" sz="quarter" idx="11"/>
          </p:nvPr>
        </p:nvSpPr>
        <p:spPr>
          <a:xfrm>
            <a:off x="201169" y="1000727"/>
            <a:ext cx="8942831" cy="4701948"/>
          </a:xfrm>
        </p:spPr>
        <p:txBody>
          <a:bodyPr/>
          <a:lstStyle/>
          <a:p>
            <a:r>
              <a:rPr lang="fr-BE" noProof="0" dirty="0" smtClean="0"/>
              <a:t>Revenus des indépendants, professions libérales, loyers,... et marges bénéficiaires</a:t>
            </a:r>
          </a:p>
          <a:p>
            <a:pPr lvl="1"/>
            <a:r>
              <a:rPr lang="fr-BE" noProof="0" dirty="0" smtClean="0"/>
              <a:t>l'indexation des prix est encore parfois basée sur l'indice des prix à la consommation total (et non sur l'indice-santé)</a:t>
            </a:r>
          </a:p>
          <a:p>
            <a:r>
              <a:rPr lang="fr-BE" noProof="0" dirty="0" smtClean="0"/>
              <a:t>Répercussion des chocs de coût et risque d'effets de second tour</a:t>
            </a:r>
          </a:p>
          <a:p>
            <a:pPr lvl="1"/>
            <a:r>
              <a:rPr lang="fr-BE" noProof="0" dirty="0" smtClean="0"/>
              <a:t>mécanismes identiques à celui de l'indexation des salaires, mais l'indexation des prix est encore plus problématique vu son impact direct sur </a:t>
            </a:r>
            <a:r>
              <a:rPr lang="fr-BE" dirty="0" smtClean="0"/>
              <a:t>l'inflation (modèles DSGE)</a:t>
            </a:r>
            <a:endParaRPr lang="fr-BE" noProof="0" dirty="0" smtClean="0"/>
          </a:p>
          <a:p>
            <a:r>
              <a:rPr lang="fr-BE" noProof="0" dirty="0" smtClean="0"/>
              <a:t>L'indexation des autres revenus complique également le partage équitable de l'impact des chocs sur le taux de change</a:t>
            </a:r>
          </a:p>
          <a:p>
            <a:r>
              <a:rPr lang="fr-BE" noProof="0" dirty="0" smtClean="0"/>
              <a:t>Les autres revenus sont également un déterminant/facteur de coûts de la compétitivité</a:t>
            </a:r>
          </a:p>
          <a:p>
            <a:r>
              <a:rPr lang="fr-BE" dirty="0" smtClean="0"/>
              <a:t>Les pratiques d'indexation de prix spécifiques à certains secteurs peuvent être un frein à la concurrence</a:t>
            </a:r>
            <a:endParaRPr lang="fr-BE" noProof="0" dirty="0" smtClean="0"/>
          </a:p>
          <a:p>
            <a:pPr lvl="1"/>
            <a:r>
              <a:rPr lang="fr-BE" dirty="0" smtClean="0"/>
              <a:t>Cet aspect mérite l'attention des autorités de la concurrence</a:t>
            </a:r>
            <a:endParaRPr lang="fr-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80</a:t>
            </a:fld>
            <a:endParaRPr lang="nl-BE"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12"/>
            <a:ext cx="9143999" cy="373062"/>
          </a:xfrm>
        </p:spPr>
        <p:txBody>
          <a:bodyPr/>
          <a:lstStyle/>
          <a:p>
            <a:r>
              <a:rPr lang="fr-BE" dirty="0" smtClean="0"/>
              <a:t>Alternatives au système d'indexation automatique basé sur l'indice santé: un résumé (1</a:t>
            </a:r>
            <a:r>
              <a:rPr lang="fr-BE" noProof="0" dirty="0" smtClean="0"/>
              <a:t>) </a:t>
            </a:r>
            <a:endParaRPr lang="fr-BE" noProof="0" dirty="0"/>
          </a:p>
        </p:txBody>
      </p:sp>
      <p:graphicFrame>
        <p:nvGraphicFramePr>
          <p:cNvPr id="5" name="Table Placeholder 4"/>
          <p:cNvGraphicFramePr>
            <a:graphicFrameLocks noGrp="1"/>
          </p:cNvGraphicFramePr>
          <p:nvPr>
            <p:ph type="tbl" sz="quarter" idx="11"/>
          </p:nvPr>
        </p:nvGraphicFramePr>
        <p:xfrm>
          <a:off x="185737" y="655663"/>
          <a:ext cx="8772525" cy="5783331"/>
        </p:xfrm>
        <a:graphic>
          <a:graphicData uri="http://schemas.openxmlformats.org/drawingml/2006/table">
            <a:tbl>
              <a:tblPr firstRow="1" bandRow="1">
                <a:tableStyleId>{5C22544A-7EE6-4342-B048-85BDC9FD1C3A}</a:tableStyleId>
              </a:tblPr>
              <a:tblGrid>
                <a:gridCol w="2924175"/>
                <a:gridCol w="2924175"/>
                <a:gridCol w="2924175"/>
              </a:tblGrid>
              <a:tr h="240071">
                <a:tc>
                  <a:txBody>
                    <a:bodyPr/>
                    <a:lstStyle/>
                    <a:p>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smtClean="0">
                          <a:solidFill>
                            <a:schemeClr val="tx1"/>
                          </a:solidFill>
                        </a:rPr>
                        <a:t>Avantages</a:t>
                      </a:r>
                      <a:endParaRPr lang="nl-BE"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smtClean="0">
                          <a:solidFill>
                            <a:schemeClr val="tx1"/>
                          </a:solidFill>
                        </a:rPr>
                        <a:t>Inconvénients</a:t>
                      </a:r>
                      <a:endParaRPr lang="nl-BE"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0177">
                <a:tc>
                  <a:txBody>
                    <a:bodyPr/>
                    <a:lstStyle/>
                    <a:p>
                      <a:r>
                        <a:rPr lang="fr-BE" sz="1000" b="1" u="sng" dirty="0" smtClean="0">
                          <a:solidFill>
                            <a:schemeClr val="tx1"/>
                          </a:solidFill>
                        </a:rPr>
                        <a:t>Application automatique de la loi de 1996:  </a:t>
                      </a:r>
                      <a:r>
                        <a:rPr lang="fr-BE" sz="1000" b="1" u="none" dirty="0" smtClean="0">
                          <a:solidFill>
                            <a:schemeClr val="tx1"/>
                          </a:solidFill>
                        </a:rPr>
                        <a:t>mécanismes de correction automatique</a:t>
                      </a:r>
                      <a:endParaRPr lang="fr-BE" sz="1000" b="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smtClean="0">
                          <a:solidFill>
                            <a:schemeClr val="tx1"/>
                          </a:solidFill>
                        </a:rPr>
                        <a:t>Évite l'apparition d'un</a:t>
                      </a:r>
                      <a:r>
                        <a:rPr lang="fr-BE" sz="1000" baseline="0" smtClean="0">
                          <a:solidFill>
                            <a:schemeClr val="tx1"/>
                          </a:solidFill>
                        </a:rPr>
                        <a:t> handicap durable de compétitivité</a:t>
                      </a:r>
                      <a:endParaRPr lang="fr-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smtClean="0">
                          <a:solidFill>
                            <a:schemeClr val="tx1"/>
                          </a:solidFill>
                        </a:rPr>
                        <a:t>Curatif plutôt que préventif</a:t>
                      </a:r>
                    </a:p>
                    <a:p>
                      <a:endParaRPr lang="fr-BE" sz="400" smtClean="0">
                        <a:solidFill>
                          <a:schemeClr val="tx1"/>
                        </a:solidFill>
                      </a:endParaRPr>
                    </a:p>
                    <a:p>
                      <a:r>
                        <a:rPr lang="fr-BE" sz="1000" smtClean="0">
                          <a:solidFill>
                            <a:schemeClr val="tx1"/>
                          </a:solidFill>
                        </a:rPr>
                        <a:t>Difficilement réalisable tant que le système d'indexation actuel reste en place</a:t>
                      </a:r>
                      <a:endParaRPr lang="fr-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0204">
                <a:tc>
                  <a:txBody>
                    <a:bodyPr/>
                    <a:lstStyle/>
                    <a:p>
                      <a:r>
                        <a:rPr lang="fr-BE" sz="1000" b="1" u="sng" noProof="0" smtClean="0">
                          <a:solidFill>
                            <a:schemeClr val="tx1"/>
                          </a:solidFill>
                        </a:rPr>
                        <a:t>Retarder</a:t>
                      </a:r>
                      <a:r>
                        <a:rPr lang="fr-BE" sz="1000" b="1" u="sng" baseline="0" noProof="0" smtClean="0">
                          <a:solidFill>
                            <a:schemeClr val="tx1"/>
                          </a:solidFill>
                        </a:rPr>
                        <a:t> davantage la transmission de l'indice-santé aux revenus</a:t>
                      </a:r>
                      <a:r>
                        <a:rPr lang="fr-BE" sz="1000" b="0" u="none" baseline="0" noProof="0" smtClean="0">
                          <a:solidFill>
                            <a:schemeClr val="tx1"/>
                          </a:solidFill>
                        </a:rPr>
                        <a:t> *</a:t>
                      </a:r>
                    </a:p>
                    <a:p>
                      <a:r>
                        <a:rPr lang="fr-BE" sz="1000" b="0" u="none" baseline="0" noProof="0" smtClean="0">
                          <a:solidFill>
                            <a:schemeClr val="tx1"/>
                          </a:solidFill>
                        </a:rPr>
                        <a:t>(par exemple par lissage accru ou paliers plus importants)</a:t>
                      </a:r>
                      <a:endParaRPr lang="fr-BE" sz="1000" b="0" u="none" baseline="0" noProof="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smtClean="0">
                          <a:solidFill>
                            <a:schemeClr val="tx1"/>
                          </a:solidFill>
                        </a:rPr>
                        <a:t>Effet limité</a:t>
                      </a:r>
                      <a:endParaRPr lang="fr-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66227">
                <a:tc>
                  <a:txBody>
                    <a:bodyPr/>
                    <a:lstStyle/>
                    <a:p>
                      <a:r>
                        <a:rPr lang="fr-BE" sz="1000" b="1" u="sng" noProof="0" smtClean="0">
                          <a:solidFill>
                            <a:schemeClr val="tx1"/>
                          </a:solidFill>
                        </a:rPr>
                        <a:t>Restreindre</a:t>
                      </a:r>
                      <a:r>
                        <a:rPr lang="fr-BE" sz="1000" b="1" u="sng" baseline="0" noProof="0" smtClean="0">
                          <a:solidFill>
                            <a:schemeClr val="tx1"/>
                          </a:solidFill>
                        </a:rPr>
                        <a:t> davantage la couverture de l'indice-santé actuel</a:t>
                      </a:r>
                      <a:r>
                        <a:rPr lang="fr-BE" sz="1000" b="0" u="none" baseline="0" noProof="0" smtClean="0">
                          <a:solidFill>
                            <a:schemeClr val="tx1"/>
                          </a:solidFill>
                        </a:rPr>
                        <a:t> *</a:t>
                      </a:r>
                    </a:p>
                    <a:p>
                      <a:endParaRPr lang="fr-BE" sz="1000" b="0" u="none" baseline="0" noProof="0" smtClean="0">
                        <a:solidFill>
                          <a:schemeClr val="tx1"/>
                        </a:solidFill>
                      </a:endParaRPr>
                    </a:p>
                    <a:p>
                      <a:r>
                        <a:rPr lang="fr-BE" sz="1000" b="0" u="none" baseline="0" noProof="0" smtClean="0">
                          <a:solidFill>
                            <a:schemeClr val="tx1"/>
                          </a:solidFill>
                        </a:rPr>
                        <a:t>en excluant:</a:t>
                      </a:r>
                    </a:p>
                    <a:p>
                      <a:pPr>
                        <a:buFont typeface="Arial" pitchFamily="34" charset="0"/>
                        <a:buChar char="•"/>
                      </a:pPr>
                      <a:r>
                        <a:rPr lang="fr-BE" sz="1000" b="0" u="none" baseline="0" noProof="0" smtClean="0">
                          <a:solidFill>
                            <a:schemeClr val="tx1"/>
                          </a:solidFill>
                        </a:rPr>
                        <a:t> tous les produits énergétiques</a:t>
                      </a:r>
                    </a:p>
                    <a:p>
                      <a:pPr>
                        <a:buFont typeface="Arial" pitchFamily="34" charset="0"/>
                        <a:buChar char="•"/>
                      </a:pPr>
                      <a:r>
                        <a:rPr lang="fr-BE" sz="1000" b="0" u="none" baseline="0" noProof="0" smtClean="0">
                          <a:solidFill>
                            <a:schemeClr val="tx1"/>
                          </a:solidFill>
                        </a:rPr>
                        <a:t> idem + les produits alimentaires</a:t>
                      </a:r>
                    </a:p>
                    <a:p>
                      <a:pPr>
                        <a:buFont typeface="Arial" pitchFamily="34" charset="0"/>
                        <a:buChar char="•"/>
                      </a:pPr>
                      <a:r>
                        <a:rPr lang="fr-BE" sz="1000" b="0" u="none" baseline="0" noProof="0" smtClean="0">
                          <a:solidFill>
                            <a:schemeClr val="tx1"/>
                          </a:solidFill>
                        </a:rPr>
                        <a:t> idem + les hausses de fiscalité indirecte</a:t>
                      </a:r>
                      <a:endParaRPr lang="fr-BE" sz="1000" b="1" u="sng"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dirty="0" smtClean="0"/>
                        <a:t>Une moindre exposition aux chocs de prix des matières premières et aux chocs de coûts réduit la volatilité de l'économie réelle et de l'inflation</a:t>
                      </a:r>
                      <a:endParaRPr lang="fr-BE" sz="1000" baseline="0" dirty="0" smtClean="0"/>
                    </a:p>
                    <a:p>
                      <a:endParaRPr lang="fr-BE" sz="400" baseline="0" dirty="0" smtClean="0"/>
                    </a:p>
                    <a:p>
                      <a:endParaRPr lang="fr-BE" sz="400" baseline="0" dirty="0" smtClean="0"/>
                    </a:p>
                    <a:p>
                      <a:endParaRPr lang="fr-BE" sz="600" baseline="0" dirty="0" smtClean="0"/>
                    </a:p>
                    <a:p>
                      <a:r>
                        <a:rPr lang="fr-BE" sz="1000" baseline="0" dirty="0" smtClean="0"/>
                        <a:t>L'indexation partielle réduit la volatilité de l'économie réelle en cas de chocs de demande</a:t>
                      </a:r>
                    </a:p>
                    <a:p>
                      <a:endParaRPr lang="fr-BE" sz="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sz="1000" noProof="0" dirty="0" smtClean="0">
                          <a:solidFill>
                            <a:schemeClr val="tx1"/>
                          </a:solidFill>
                        </a:rPr>
                        <a:t>Négociations salariales: indice de référence plus fiable, moindre nécessité de corrections ex 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baseline="0" noProof="0" dirty="0" smtClean="0">
                          <a:solidFill>
                            <a:schemeClr val="tx1"/>
                          </a:solidFill>
                        </a:rPr>
                        <a:t>L'indexation partielle accroît la volatilité de l'économie réelle et de l'inflation en cas de chocs de prix des matières premières et de chocs de coûts encore présentes dans l'index</a:t>
                      </a:r>
                      <a:endParaRPr lang="fr-BE" sz="1000" baseline="0" dirty="0" smtClean="0">
                        <a:solidFill>
                          <a:schemeClr val="tx1"/>
                        </a:solidFill>
                      </a:endParaRPr>
                    </a:p>
                    <a:p>
                      <a:endParaRPr lang="fr-BE" sz="400" baseline="0" dirty="0" smtClean="0">
                        <a:solidFill>
                          <a:schemeClr val="tx1"/>
                        </a:solidFill>
                      </a:endParaRPr>
                    </a:p>
                    <a:p>
                      <a:r>
                        <a:rPr lang="fr-BE" sz="1000" baseline="0" noProof="0" dirty="0" smtClean="0">
                          <a:solidFill>
                            <a:schemeClr val="tx1"/>
                          </a:solidFill>
                        </a:rPr>
                        <a:t>L'indexation partielle accroît la volatilité de l'</a:t>
                      </a:r>
                      <a:r>
                        <a:rPr lang="fr-BE" sz="1000" baseline="0" dirty="0" smtClean="0">
                          <a:solidFill>
                            <a:schemeClr val="tx1"/>
                          </a:solidFill>
                        </a:rPr>
                        <a:t>inflation en cas de chocs de demande</a:t>
                      </a:r>
                    </a:p>
                    <a:p>
                      <a:endParaRPr lang="fr-BE" sz="400" baseline="0" dirty="0" smtClean="0">
                        <a:solidFill>
                          <a:schemeClr val="tx1"/>
                        </a:solidFill>
                      </a:endParaRPr>
                    </a:p>
                    <a:p>
                      <a:r>
                        <a:rPr lang="fr-BE" sz="1000" baseline="0" noProof="0" dirty="0" smtClean="0">
                          <a:solidFill>
                            <a:schemeClr val="tx1"/>
                          </a:solidFill>
                        </a:rPr>
                        <a:t>Marge réduite pour la différenciation sectorielle et interentreprises et pour la prise en compte de la productivité</a:t>
                      </a:r>
                    </a:p>
                    <a:p>
                      <a:endParaRPr lang="fr-BE" sz="400" baseline="0" noProof="0" dirty="0" smtClean="0">
                        <a:solidFill>
                          <a:schemeClr val="tx1"/>
                        </a:solidFill>
                      </a:endParaRPr>
                    </a:p>
                    <a:p>
                      <a:r>
                        <a:rPr lang="fr-BE" sz="1000" baseline="0" noProof="0" dirty="0" smtClean="0">
                          <a:solidFill>
                            <a:schemeClr val="tx1"/>
                          </a:solidFill>
                        </a:rPr>
                        <a:t>Perte de représentativité de l'indice de référence</a:t>
                      </a:r>
                      <a:endParaRPr lang="fr-BE" sz="10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00"/>
                        </a:lnSpc>
                      </a:pPr>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0011">
                <a:tc>
                  <a:txBody>
                    <a:bodyPr/>
                    <a:lstStyle/>
                    <a:p>
                      <a:r>
                        <a:rPr lang="fr-BE" sz="1000" b="1" u="sng" smtClean="0">
                          <a:solidFill>
                            <a:schemeClr val="tx1"/>
                          </a:solidFill>
                        </a:rPr>
                        <a:t>Indexation sur base du</a:t>
                      </a:r>
                      <a:r>
                        <a:rPr lang="fr-BE" sz="1000" b="1" u="sng" baseline="0" smtClean="0">
                          <a:solidFill>
                            <a:schemeClr val="tx1"/>
                          </a:solidFill>
                        </a:rPr>
                        <a:t> déflateur du PIB </a:t>
                      </a:r>
                      <a:r>
                        <a:rPr lang="fr-BE" sz="1000" b="0" u="none" baseline="0" smtClean="0">
                          <a:solidFill>
                            <a:schemeClr val="tx1"/>
                          </a:solidFill>
                        </a:rPr>
                        <a:t>*</a:t>
                      </a:r>
                      <a:endParaRPr lang="fr-BE"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dirty="0" smtClean="0"/>
                        <a:t>L' isolation parfaite quant aux chocs de coût en provenance de l'étranger réduit la volatilité de l'économie réelle et de l'inflation</a:t>
                      </a:r>
                      <a:endParaRPr lang="fr-BE" sz="600" baseline="0" dirty="0" smtClean="0"/>
                    </a:p>
                    <a:p>
                      <a:endParaRPr lang="fr-BE" sz="400" baseline="0" dirty="0" smtClean="0"/>
                    </a:p>
                    <a:p>
                      <a:endParaRPr lang="fr-BE" sz="300" baseline="0" dirty="0" smtClean="0"/>
                    </a:p>
                    <a:p>
                      <a:endParaRPr lang="fr-BE" sz="600" baseline="0" dirty="0" smtClean="0"/>
                    </a:p>
                    <a:p>
                      <a:r>
                        <a:rPr lang="fr-BE" sz="1000" baseline="0" dirty="0" smtClean="0"/>
                        <a:t>L'indexation partielle réduit la volatilité de l'économie réelle en cas de chocs de demande</a:t>
                      </a:r>
                    </a:p>
                    <a:p>
                      <a:endParaRPr lang="fr-BE" sz="400" baseline="0" dirty="0" smtClean="0"/>
                    </a:p>
                    <a:p>
                      <a:r>
                        <a:rPr lang="fr-BE" sz="1000" noProof="0" dirty="0" smtClean="0">
                          <a:solidFill>
                            <a:schemeClr val="tx1"/>
                          </a:solidFill>
                        </a:rPr>
                        <a:t>Négociations salariales: référence plus fiable,</a:t>
                      </a:r>
                      <a:r>
                        <a:rPr lang="fr-BE" sz="1000" baseline="0" noProof="0" dirty="0" smtClean="0">
                          <a:solidFill>
                            <a:schemeClr val="tx1"/>
                          </a:solidFill>
                        </a:rPr>
                        <a:t> moindre nécessité de corrections ex post</a:t>
                      </a:r>
                    </a:p>
                    <a:p>
                      <a:endParaRPr lang="fr-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baseline="0" noProof="0" dirty="0" smtClean="0">
                          <a:solidFill>
                            <a:schemeClr val="tx1"/>
                          </a:solidFill>
                        </a:rPr>
                        <a:t>L'indexation partielle accroît la volatilité de l'économie réelle et de l'inflation en cas de chocs de prix des matières premières et de chocs de coûts (d'origine domestique) encore présentes</a:t>
                      </a:r>
                      <a:endParaRPr lang="fr-BE" sz="1000" baseline="0" dirty="0" smtClean="0">
                        <a:solidFill>
                          <a:schemeClr val="tx1"/>
                        </a:solidFill>
                      </a:endParaRPr>
                    </a:p>
                    <a:p>
                      <a:endParaRPr lang="fr-BE" sz="300" baseline="0" dirty="0" smtClean="0">
                        <a:solidFill>
                          <a:schemeClr val="tx1"/>
                        </a:solidFill>
                      </a:endParaRPr>
                    </a:p>
                    <a:p>
                      <a:r>
                        <a:rPr lang="fr-BE" sz="1000" baseline="0" noProof="0" dirty="0" smtClean="0">
                          <a:solidFill>
                            <a:schemeClr val="tx1"/>
                          </a:solidFill>
                        </a:rPr>
                        <a:t>L'indexation partielle accroît la volatilité de l'</a:t>
                      </a:r>
                      <a:r>
                        <a:rPr lang="fr-BE" sz="1000" baseline="0" dirty="0" smtClean="0">
                          <a:solidFill>
                            <a:schemeClr val="tx1"/>
                          </a:solidFill>
                        </a:rPr>
                        <a:t>inflation en cas de chocs de demande</a:t>
                      </a:r>
                    </a:p>
                    <a:p>
                      <a:endParaRPr lang="fr-BE" sz="400" baseline="0" dirty="0" smtClean="0">
                        <a:solidFill>
                          <a:schemeClr val="tx1"/>
                        </a:solidFill>
                      </a:endParaRPr>
                    </a:p>
                    <a:p>
                      <a:r>
                        <a:rPr lang="fr-BE" sz="1000" baseline="0" noProof="0" dirty="0" smtClean="0">
                          <a:solidFill>
                            <a:schemeClr val="tx1"/>
                          </a:solidFill>
                        </a:rPr>
                        <a:t>Marge réduite pour la différenciation sectorielle et interentreprises et pour la prise en compte de la productivité</a:t>
                      </a:r>
                    </a:p>
                    <a:p>
                      <a:endParaRPr lang="fr-BE" sz="300" baseline="0" dirty="0" smtClean="0">
                        <a:solidFill>
                          <a:schemeClr val="tx1"/>
                        </a:solidFill>
                      </a:endParaRPr>
                    </a:p>
                    <a:p>
                      <a:r>
                        <a:rPr lang="fr-BE" sz="1000" baseline="0" dirty="0" smtClean="0">
                          <a:solidFill>
                            <a:schemeClr val="tx1"/>
                          </a:solidFill>
                        </a:rPr>
                        <a:t>Indice de référence inconnu du grand public, disponible seulement sur base trimestrielle et objet de révisions fréquentes</a:t>
                      </a:r>
                      <a:endParaRPr lang="fr-BE" sz="1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A32A838E-A5D0-45BA-94F8-26D7A8D46383}" type="slidenum">
              <a:rPr lang="nl-NL" smtClean="0"/>
              <a:pPr>
                <a:defRPr/>
              </a:pPr>
              <a:t>81</a:t>
            </a:fld>
            <a:endParaRPr lang="nl-BE"/>
          </a:p>
        </p:txBody>
      </p:sp>
      <p:sp>
        <p:nvSpPr>
          <p:cNvPr id="6" name="TextBox 5"/>
          <p:cNvSpPr txBox="1"/>
          <p:nvPr/>
        </p:nvSpPr>
        <p:spPr bwMode="auto">
          <a:xfrm>
            <a:off x="67533" y="6381568"/>
            <a:ext cx="4609242" cy="2308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tabLst>
                <a:tab pos="177800" algn="l"/>
              </a:tabLst>
            </a:pPr>
            <a:r>
              <a:rPr kumimoji="0" lang="fr-FR" sz="900" b="0" i="0" u="none" strike="noStrike" kern="0" cap="none" spc="0" normalizeH="0" baseline="0" dirty="0" smtClean="0">
                <a:ln>
                  <a:noFill/>
                </a:ln>
                <a:solidFill>
                  <a:schemeClr val="tx1"/>
                </a:solidFill>
                <a:effectLst/>
                <a:uLnTx/>
                <a:uFillTx/>
                <a:latin typeface="+mn-lt"/>
                <a:ea typeface="+mn-ea"/>
                <a:cs typeface="+mn-cs"/>
              </a:rPr>
              <a:t>* </a:t>
            </a:r>
            <a:r>
              <a:rPr lang="fr-FR" sz="900" kern="0" dirty="0" smtClean="0">
                <a:latin typeface="+mn-lt"/>
              </a:rPr>
              <a:t>Si</a:t>
            </a:r>
            <a:r>
              <a:rPr kumimoji="0" lang="fr-FR" sz="900" b="0" i="0" u="none" strike="noStrike" kern="0" cap="none" spc="0" normalizeH="0" baseline="0" dirty="0" smtClean="0">
                <a:ln>
                  <a:noFill/>
                </a:ln>
                <a:solidFill>
                  <a:schemeClr val="tx1"/>
                </a:solidFill>
                <a:effectLst/>
                <a:uLnTx/>
                <a:uFillTx/>
                <a:latin typeface="+mn-lt"/>
                <a:ea typeface="+mn-ea"/>
                <a:cs typeface="+mn-cs"/>
              </a:rPr>
              <a:t>mple </a:t>
            </a:r>
            <a:r>
              <a:rPr kumimoji="0" lang="fr-FR" sz="900" b="0" i="0" u="none" strike="noStrike" kern="0" cap="none" spc="0" normalizeH="0" baseline="0" smtClean="0">
                <a:ln>
                  <a:noFill/>
                </a:ln>
                <a:solidFill>
                  <a:schemeClr val="tx1"/>
                </a:solidFill>
                <a:effectLst/>
                <a:uLnTx/>
                <a:uFillTx/>
                <a:latin typeface="+mn-lt"/>
                <a:ea typeface="+mn-ea"/>
                <a:cs typeface="+mn-cs"/>
              </a:rPr>
              <a:t>à appliquer</a:t>
            </a:r>
            <a:r>
              <a:rPr lang="fr-FR" sz="900" kern="0" dirty="0" smtClean="0">
                <a:latin typeface="+mn-lt"/>
              </a:rPr>
              <a:t> </a:t>
            </a:r>
            <a:r>
              <a:rPr lang="fr-FR" sz="900" kern="0" smtClean="0">
                <a:latin typeface="+mn-lt"/>
              </a:rPr>
              <a:t>pour</a:t>
            </a:r>
            <a:r>
              <a:rPr kumimoji="0" lang="fr-FR" sz="900" b="0" i="0" u="none" strike="noStrike" kern="0" cap="none" spc="0" normalizeH="0" baseline="0" smtClean="0">
                <a:ln>
                  <a:noFill/>
                </a:ln>
                <a:solidFill>
                  <a:schemeClr val="tx1"/>
                </a:solidFill>
                <a:effectLst/>
                <a:uLnTx/>
                <a:uFillTx/>
                <a:latin typeface="+mn-lt"/>
                <a:ea typeface="+mn-ea"/>
                <a:cs typeface="+mn-cs"/>
              </a:rPr>
              <a:t> </a:t>
            </a:r>
            <a:r>
              <a:rPr lang="fr-FR" sz="900" kern="0" smtClean="0">
                <a:latin typeface="+mn-lt"/>
              </a:rPr>
              <a:t> t</a:t>
            </a:r>
            <a:r>
              <a:rPr kumimoji="0" lang="fr-FR" sz="900" b="0" i="0" u="none" strike="noStrike" kern="0" cap="none" spc="0" normalizeH="0" baseline="0" smtClean="0">
                <a:ln>
                  <a:noFill/>
                </a:ln>
                <a:solidFill>
                  <a:schemeClr val="tx1"/>
                </a:solidFill>
                <a:effectLst/>
                <a:uLnTx/>
                <a:uFillTx/>
                <a:latin typeface="+mn-lt"/>
                <a:ea typeface="+mn-ea"/>
                <a:cs typeface="+mn-cs"/>
              </a:rPr>
              <a:t>ous </a:t>
            </a:r>
            <a:r>
              <a:rPr kumimoji="0" lang="fr-FR" sz="900" b="0" i="0" u="none" strike="noStrike" kern="0" cap="none" spc="0" normalizeH="0" baseline="0" dirty="0" smtClean="0">
                <a:ln>
                  <a:noFill/>
                </a:ln>
                <a:solidFill>
                  <a:schemeClr val="tx1"/>
                </a:solidFill>
                <a:effectLst/>
                <a:uLnTx/>
                <a:uFillTx/>
                <a:latin typeface="+mn-lt"/>
                <a:ea typeface="+mn-ea"/>
                <a:cs typeface="+mn-cs"/>
              </a:rPr>
              <a:t>les revenus et en cas d'indexation des prix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3999" cy="373062"/>
          </a:xfrm>
        </p:spPr>
        <p:txBody>
          <a:bodyPr/>
          <a:lstStyle/>
          <a:p>
            <a:r>
              <a:rPr lang="fr-BE" dirty="0" smtClean="0"/>
              <a:t>Alternatives au système d'indexation automatique basé sur l'indice santé: un résumé </a:t>
            </a:r>
            <a:r>
              <a:rPr lang="fr-BE" noProof="0" dirty="0" smtClean="0"/>
              <a:t>(2) </a:t>
            </a:r>
            <a:endParaRPr lang="fr-BE" noProof="0" dirty="0"/>
          </a:p>
        </p:txBody>
      </p:sp>
      <p:graphicFrame>
        <p:nvGraphicFramePr>
          <p:cNvPr id="5" name="Table Placeholder 4"/>
          <p:cNvGraphicFramePr>
            <a:graphicFrameLocks noGrp="1"/>
          </p:cNvGraphicFramePr>
          <p:nvPr>
            <p:ph type="tbl" sz="quarter" idx="11"/>
          </p:nvPr>
        </p:nvGraphicFramePr>
        <p:xfrm>
          <a:off x="83343" y="876303"/>
          <a:ext cx="8977314" cy="4805680"/>
        </p:xfrm>
        <a:graphic>
          <a:graphicData uri="http://schemas.openxmlformats.org/drawingml/2006/table">
            <a:tbl>
              <a:tblPr firstRow="1" bandRow="1">
                <a:tableStyleId>{5C22544A-7EE6-4342-B048-85BDC9FD1C3A}</a:tableStyleId>
              </a:tblPr>
              <a:tblGrid>
                <a:gridCol w="2992438"/>
                <a:gridCol w="2992438"/>
                <a:gridCol w="2992438"/>
              </a:tblGrid>
              <a:tr h="227772">
                <a:tc>
                  <a:txBody>
                    <a:bodyPr/>
                    <a:lstStyle/>
                    <a:p>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smtClean="0">
                          <a:solidFill>
                            <a:schemeClr val="tx1"/>
                          </a:solidFill>
                        </a:rPr>
                        <a:t>Avantages</a:t>
                      </a:r>
                      <a:endParaRPr lang="nl-BE"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smtClean="0">
                          <a:solidFill>
                            <a:schemeClr val="tx1"/>
                          </a:solidFill>
                        </a:rPr>
                        <a:t>Inconvénients</a:t>
                      </a:r>
                      <a:endParaRPr lang="nl-BE"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08287">
                <a:tc>
                  <a:txBody>
                    <a:bodyPr/>
                    <a:lstStyle/>
                    <a:p>
                      <a:r>
                        <a:rPr lang="fr-BE" sz="1000" b="1" u="sng" noProof="0" dirty="0" smtClean="0">
                          <a:solidFill>
                            <a:schemeClr val="tx1"/>
                          </a:solidFill>
                        </a:rPr>
                        <a:t>Remplacer l'indice-santé par une valeur fixe compatible avec la stabilité des prix </a:t>
                      </a:r>
                      <a:endParaRPr lang="fr-BE" sz="1000" b="1" u="none" noProof="0" dirty="0" smtClean="0">
                        <a:solidFill>
                          <a:schemeClr val="tx1"/>
                        </a:solidFill>
                      </a:endParaRPr>
                    </a:p>
                    <a:p>
                      <a:r>
                        <a:rPr lang="fr-BE" sz="1000" b="1" noProof="0" dirty="0" smtClean="0">
                          <a:solidFill>
                            <a:schemeClr val="tx1"/>
                          </a:solidFill>
                        </a:rPr>
                        <a:t>(« inférieure à et proche de 2 % ») *</a:t>
                      </a:r>
                    </a:p>
                    <a:p>
                      <a:endParaRPr lang="fr-BE" sz="1000" b="1" dirty="0" smtClean="0">
                        <a:solidFill>
                          <a:schemeClr val="tx1"/>
                        </a:solidFill>
                      </a:endParaRPr>
                    </a:p>
                    <a:p>
                      <a:endParaRPr lang="fr-BE" sz="1000" b="1" dirty="0" smtClean="0">
                        <a:solidFill>
                          <a:schemeClr val="tx1"/>
                        </a:solidFill>
                      </a:endParaRPr>
                    </a:p>
                    <a:p>
                      <a:endParaRPr lang="fr-BE" sz="1000" b="1" dirty="0" smtClean="0">
                        <a:solidFill>
                          <a:schemeClr val="tx1"/>
                        </a:solidFill>
                      </a:endParaRPr>
                    </a:p>
                    <a:p>
                      <a:endParaRPr lang="fr-BE" sz="1000" b="1" dirty="0" smtClean="0">
                        <a:solidFill>
                          <a:schemeClr val="tx1"/>
                        </a:solidFill>
                      </a:endParaRPr>
                    </a:p>
                    <a:p>
                      <a:endParaRPr lang="fr-BE"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dirty="0" smtClean="0"/>
                        <a:t>L' isolation parfaite quant aux chocs de prix des matières premières et de coûts en provenance de l'étranger réduit au maximum la volatilité de l'économie réelle et de l'inflation</a:t>
                      </a:r>
                    </a:p>
                    <a:p>
                      <a:endParaRPr lang="fr-BE" sz="600" baseline="0" dirty="0" smtClean="0"/>
                    </a:p>
                    <a:p>
                      <a:r>
                        <a:rPr lang="fr-BE" sz="1000" baseline="0" dirty="0" smtClean="0"/>
                        <a:t>Réduit la volatilité de l'inflation en cas de chocs de demande</a:t>
                      </a:r>
                    </a:p>
                    <a:p>
                      <a:endParaRPr lang="fr-BE" sz="800" baseline="0" dirty="0" smtClean="0"/>
                    </a:p>
                    <a:p>
                      <a:r>
                        <a:rPr lang="fr-BE" sz="1000" noProof="0" dirty="0" smtClean="0">
                          <a:solidFill>
                            <a:schemeClr val="tx1"/>
                          </a:solidFill>
                        </a:rPr>
                        <a:t>Négociations salariales: référence plus fiable,</a:t>
                      </a:r>
                      <a:r>
                        <a:rPr lang="fr-BE" sz="1000" baseline="0" noProof="0" dirty="0" smtClean="0">
                          <a:solidFill>
                            <a:schemeClr val="tx1"/>
                          </a:solidFill>
                        </a:rPr>
                        <a:t> moindre nécessité de corrections ex post</a:t>
                      </a:r>
                    </a:p>
                    <a:p>
                      <a:endParaRPr lang="fr-BE" sz="1000" baseline="0" noProof="0" dirty="0" smtClean="0">
                        <a:solidFill>
                          <a:schemeClr val="tx1"/>
                        </a:solidFill>
                      </a:endParaRPr>
                    </a:p>
                    <a:p>
                      <a:pPr algn="l"/>
                      <a:r>
                        <a:rPr lang="fr-BE" sz="1000" baseline="0" noProof="0" dirty="0" smtClean="0">
                          <a:solidFill>
                            <a:schemeClr val="tx1"/>
                          </a:solidFill>
                        </a:rPr>
                        <a:t>Compatible avec le régime de politique monétaire</a:t>
                      </a:r>
                      <a:endParaRPr lang="fr-BE" sz="10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1000" smtClean="0">
                        <a:solidFill>
                          <a:schemeClr val="tx1"/>
                        </a:solidFill>
                      </a:endParaRPr>
                    </a:p>
                    <a:p>
                      <a:endParaRPr lang="fr-BE" sz="1000" smtClean="0">
                        <a:solidFill>
                          <a:schemeClr val="tx1"/>
                        </a:solidFill>
                      </a:endParaRPr>
                    </a:p>
                    <a:p>
                      <a:endParaRPr lang="fr-BE" sz="1000" smtClean="0">
                        <a:solidFill>
                          <a:schemeClr val="tx1"/>
                        </a:solidFill>
                      </a:endParaRPr>
                    </a:p>
                    <a:p>
                      <a:endParaRPr lang="fr-BE" sz="1000" smtClean="0">
                        <a:solidFill>
                          <a:schemeClr val="tx1"/>
                        </a:solidFill>
                      </a:endParaRPr>
                    </a:p>
                    <a:p>
                      <a:endParaRPr lang="fr-BE" sz="800" smtClean="0">
                        <a:solidFill>
                          <a:schemeClr val="tx1"/>
                        </a:solidFill>
                      </a:endParaRPr>
                    </a:p>
                    <a:p>
                      <a:r>
                        <a:rPr lang="fr-BE" sz="1000" smtClean="0">
                          <a:solidFill>
                            <a:schemeClr val="tx1"/>
                          </a:solidFill>
                        </a:rPr>
                        <a:t>Accroît la volatilité de l'économie réelle en cas de choc de demande</a:t>
                      </a:r>
                    </a:p>
                    <a:p>
                      <a:endParaRPr lang="fr-BE" sz="800" smtClean="0">
                        <a:solidFill>
                          <a:schemeClr val="tx1"/>
                        </a:solidFill>
                      </a:endParaRPr>
                    </a:p>
                    <a:p>
                      <a:r>
                        <a:rPr lang="fr-BE" sz="1000" noProof="0" smtClean="0">
                          <a:solidFill>
                            <a:schemeClr val="tx1"/>
                          </a:solidFill>
                        </a:rPr>
                        <a:t>Marge réduite pour la différenciation</a:t>
                      </a:r>
                      <a:r>
                        <a:rPr lang="fr-BE" sz="1000" baseline="0" noProof="0" smtClean="0">
                          <a:solidFill>
                            <a:schemeClr val="tx1"/>
                          </a:solidFill>
                        </a:rPr>
                        <a:t> sectorielle et interentreprises et pour la prise en compte de la productivité</a:t>
                      </a:r>
                      <a:endParaRPr lang="fr-BE" sz="10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endParaRPr lang="fr-BE" sz="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7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000" b="1" u="sng" smtClean="0">
                          <a:solidFill>
                            <a:schemeClr val="tx1"/>
                          </a:solidFill>
                        </a:rPr>
                        <a:t>Accords "all-in"</a:t>
                      </a:r>
                    </a:p>
                    <a:p>
                      <a:endParaRPr lang="fr-BE" sz="10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dirty="0" smtClean="0"/>
                        <a:t>Mêmes avantages que le système ci-dessus</a:t>
                      </a:r>
                    </a:p>
                    <a:p>
                      <a:endParaRPr lang="fr-BE" sz="600" baseline="0" dirty="0" smtClean="0"/>
                    </a:p>
                    <a:p>
                      <a:r>
                        <a:rPr lang="fr-BE" sz="1000" noProof="0" dirty="0" smtClean="0">
                          <a:solidFill>
                            <a:schemeClr val="tx1"/>
                          </a:solidFill>
                        </a:rPr>
                        <a:t>Laisse de l'espace pour la différenciation</a:t>
                      </a:r>
                      <a:r>
                        <a:rPr lang="fr-BE" sz="1000" baseline="0" noProof="0" dirty="0" smtClean="0">
                          <a:solidFill>
                            <a:schemeClr val="tx1"/>
                          </a:solidFill>
                        </a:rPr>
                        <a:t> sectorielle et interentreprises et pour la prise en compte de la productivité</a:t>
                      </a:r>
                      <a:endParaRPr lang="fr-BE" sz="1000" noProof="0" dirty="0" smtClean="0">
                        <a:solidFill>
                          <a:schemeClr val="tx1"/>
                        </a:solidFill>
                      </a:endParaRPr>
                    </a:p>
                    <a:p>
                      <a:endParaRPr lang="fr-BE" sz="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smtClean="0">
                          <a:solidFill>
                            <a:schemeClr val="tx1"/>
                          </a:solidFill>
                        </a:rPr>
                        <a:t>Accroît la volatilité de l'économie réelle en cas de choc de demande</a:t>
                      </a:r>
                    </a:p>
                    <a:p>
                      <a:endParaRPr lang="fr-BE" sz="1000" smtClean="0">
                        <a:solidFill>
                          <a:schemeClr val="tx1"/>
                        </a:solidFill>
                      </a:endParaRPr>
                    </a:p>
                    <a:p>
                      <a:endParaRPr lang="fr-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endParaRPr lang="fr-BE" sz="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r-BE" sz="1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37458">
                <a:tc>
                  <a:txBody>
                    <a:bodyPr/>
                    <a:lstStyle/>
                    <a:p>
                      <a:r>
                        <a:rPr lang="fr-BE" sz="1000" b="1" u="sng" noProof="0" smtClean="0">
                          <a:solidFill>
                            <a:schemeClr val="tx1"/>
                          </a:solidFill>
                        </a:rPr>
                        <a:t>En centimes plutôt qu'en pourcentage</a:t>
                      </a:r>
                      <a:endParaRPr lang="fr-BE" sz="1000" b="1" u="sng"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smtClean="0"/>
                        <a:t>R</a:t>
                      </a:r>
                      <a:r>
                        <a:rPr lang="fr-BE" sz="1000" baseline="0" smtClean="0"/>
                        <a:t>eduit la volatilité de l'économie réelle et de l'inflation en cas de chocs de prix des matières premières et de chocs de coûts</a:t>
                      </a:r>
                    </a:p>
                    <a:p>
                      <a:endParaRPr lang="fr-BE" sz="800" baseline="0" smtClean="0"/>
                    </a:p>
                    <a:p>
                      <a:r>
                        <a:rPr lang="fr-BE" sz="1000" baseline="0" smtClean="0"/>
                        <a:t>L'indexation partielle réduit la volatilité de l'économie réelle en cas de chocs de demande</a:t>
                      </a:r>
                    </a:p>
                    <a:p>
                      <a:endParaRPr lang="fr-BE" sz="800" baseline="0" smtClean="0"/>
                    </a:p>
                    <a:p>
                      <a:r>
                        <a:rPr lang="fr-BE" sz="1000" baseline="0" noProof="0" smtClean="0">
                          <a:solidFill>
                            <a:schemeClr val="tx1"/>
                          </a:solidFill>
                        </a:rPr>
                        <a:t>Négociations salariales: moindre nécessité de corrections ex post</a:t>
                      </a:r>
                      <a:endParaRPr lang="fr-BE" sz="10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000" dirty="0" smtClean="0">
                          <a:solidFill>
                            <a:schemeClr val="tx1"/>
                          </a:solidFill>
                        </a:rPr>
                        <a:t>Possibilité de</a:t>
                      </a:r>
                      <a:r>
                        <a:rPr lang="fr-BE" sz="1000" baseline="0" dirty="0" smtClean="0">
                          <a:solidFill>
                            <a:schemeClr val="tx1"/>
                          </a:solidFill>
                        </a:rPr>
                        <a:t> protection moindre au fur et à mesure que le seuil de passage en centimes s'accroît</a:t>
                      </a:r>
                    </a:p>
                    <a:p>
                      <a:endParaRPr lang="fr-BE" sz="800" baseline="0" dirty="0" smtClean="0">
                        <a:solidFill>
                          <a:schemeClr val="tx1"/>
                        </a:solidFill>
                      </a:endParaRPr>
                    </a:p>
                    <a:p>
                      <a:r>
                        <a:rPr lang="fr-BE" sz="1000" dirty="0" smtClean="0">
                          <a:solidFill>
                            <a:schemeClr val="tx1"/>
                          </a:solidFill>
                        </a:rPr>
                        <a:t>L'indexation partielle accroît la volatilité de l'inflation en cas de choc de demande</a:t>
                      </a:r>
                    </a:p>
                    <a:p>
                      <a:endParaRPr lang="fr-BE" sz="800" baseline="0" dirty="0" smtClean="0">
                        <a:solidFill>
                          <a:schemeClr val="tx1"/>
                        </a:solidFill>
                      </a:endParaRPr>
                    </a:p>
                    <a:p>
                      <a:r>
                        <a:rPr lang="fr-BE" sz="1000" noProof="0" dirty="0" smtClean="0">
                          <a:solidFill>
                            <a:schemeClr val="tx1"/>
                          </a:solidFill>
                        </a:rPr>
                        <a:t>Complexification</a:t>
                      </a:r>
                      <a:r>
                        <a:rPr lang="fr-BE" sz="1000" baseline="0" noProof="0" dirty="0" smtClean="0">
                          <a:solidFill>
                            <a:schemeClr val="tx1"/>
                          </a:solidFill>
                        </a:rPr>
                        <a:t> du système de négociations</a:t>
                      </a:r>
                    </a:p>
                    <a:p>
                      <a:endParaRPr lang="fr-BE" sz="600" dirty="0" smtClean="0">
                        <a:solidFill>
                          <a:schemeClr val="tx1"/>
                        </a:solidFill>
                      </a:endParaRPr>
                    </a:p>
                    <a:p>
                      <a:r>
                        <a:rPr lang="fr-BE" sz="1000" baseline="0" noProof="0" dirty="0" smtClean="0">
                          <a:solidFill>
                            <a:schemeClr val="tx1"/>
                          </a:solidFill>
                        </a:rPr>
                        <a:t>Préjudiciable à l'emploi peu qualifié </a:t>
                      </a:r>
                    </a:p>
                    <a:p>
                      <a:r>
                        <a:rPr lang="fr-BE" sz="1000" baseline="0" noProof="0" dirty="0" smtClean="0">
                          <a:solidFill>
                            <a:schemeClr val="tx1"/>
                          </a:solidFill>
                        </a:rPr>
                        <a:t>(</a:t>
                      </a:r>
                      <a:r>
                        <a:rPr lang="fr-BE" sz="1000" i="1" baseline="0" noProof="0" dirty="0" err="1" smtClean="0">
                          <a:solidFill>
                            <a:schemeClr val="tx1"/>
                          </a:solidFill>
                        </a:rPr>
                        <a:t>low</a:t>
                      </a:r>
                      <a:r>
                        <a:rPr lang="fr-BE" sz="1000" i="1" baseline="0" noProof="0" dirty="0" smtClean="0">
                          <a:solidFill>
                            <a:schemeClr val="tx1"/>
                          </a:solidFill>
                        </a:rPr>
                        <a:t>-</a:t>
                      </a:r>
                      <a:r>
                        <a:rPr lang="fr-BE" sz="1000" i="1" baseline="0" noProof="0" dirty="0" err="1" smtClean="0">
                          <a:solidFill>
                            <a:schemeClr val="tx1"/>
                          </a:solidFill>
                        </a:rPr>
                        <a:t>productivity</a:t>
                      </a:r>
                      <a:r>
                        <a:rPr lang="fr-BE" sz="1000" i="1" baseline="0" noProof="0" dirty="0" smtClean="0">
                          <a:solidFill>
                            <a:schemeClr val="tx1"/>
                          </a:solidFill>
                        </a:rPr>
                        <a:t> </a:t>
                      </a:r>
                      <a:r>
                        <a:rPr lang="fr-BE" sz="1000" i="1" baseline="0" noProof="0" dirty="0" err="1" smtClean="0">
                          <a:solidFill>
                            <a:schemeClr val="tx1"/>
                          </a:solidFill>
                        </a:rPr>
                        <a:t>trap</a:t>
                      </a:r>
                      <a:r>
                        <a:rPr lang="fr-BE" sz="1000" baseline="0" noProof="0" dirty="0" smtClean="0">
                          <a:solidFill>
                            <a:schemeClr val="tx1"/>
                          </a:solidFill>
                        </a:rPr>
                        <a:t>)</a:t>
                      </a:r>
                      <a:endParaRPr lang="fr-BE" sz="10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A32A838E-A5D0-45BA-94F8-26D7A8D46383}" type="slidenum">
              <a:rPr lang="nl-NL" smtClean="0"/>
              <a:pPr>
                <a:defRPr/>
              </a:pPr>
              <a:t>82</a:t>
            </a:fld>
            <a:endParaRPr lang="nl-BE"/>
          </a:p>
        </p:txBody>
      </p:sp>
      <p:sp>
        <p:nvSpPr>
          <p:cNvPr id="6" name="TextBox 5"/>
          <p:cNvSpPr txBox="1"/>
          <p:nvPr/>
        </p:nvSpPr>
        <p:spPr bwMode="auto">
          <a:xfrm>
            <a:off x="19908" y="6343468"/>
            <a:ext cx="4609242" cy="2308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tabLst>
                <a:tab pos="177800" algn="l"/>
              </a:tabLst>
            </a:pPr>
            <a:r>
              <a:rPr kumimoji="0" lang="fr-FR" sz="900" b="0" i="0" u="none" strike="noStrike" kern="0" cap="none" spc="0" normalizeH="0" baseline="0" dirty="0" smtClean="0">
                <a:ln>
                  <a:noFill/>
                </a:ln>
                <a:solidFill>
                  <a:schemeClr val="tx1"/>
                </a:solidFill>
                <a:effectLst/>
                <a:uLnTx/>
                <a:uFillTx/>
                <a:latin typeface="+mn-lt"/>
                <a:ea typeface="+mn-ea"/>
                <a:cs typeface="+mn-cs"/>
              </a:rPr>
              <a:t>* </a:t>
            </a:r>
            <a:r>
              <a:rPr lang="fr-FR" sz="900" kern="0" dirty="0" smtClean="0"/>
              <a:t>Simple à appliquer</a:t>
            </a:r>
            <a:r>
              <a:rPr kumimoji="0" lang="fr-FR" sz="900" b="0" i="0" u="none" strike="noStrike" kern="0" cap="none" spc="0" normalizeH="0" baseline="0" dirty="0" smtClean="0">
                <a:ln>
                  <a:noFill/>
                </a:ln>
                <a:solidFill>
                  <a:schemeClr val="tx1"/>
                </a:solidFill>
                <a:effectLst/>
                <a:uLnTx/>
                <a:uFillTx/>
                <a:latin typeface="+mn-lt"/>
                <a:ea typeface="+mn-ea"/>
                <a:cs typeface="+mn-cs"/>
              </a:rPr>
              <a:t> </a:t>
            </a:r>
            <a:r>
              <a:rPr lang="fr-FR" sz="900" kern="0" dirty="0" smtClean="0">
                <a:latin typeface="+mn-lt"/>
              </a:rPr>
              <a:t>pour </a:t>
            </a:r>
            <a:r>
              <a:rPr kumimoji="0" lang="fr-FR" sz="900" b="0" i="0" u="none" strike="noStrike" kern="0" cap="none" spc="0" normalizeH="0" baseline="0" dirty="0" smtClean="0">
                <a:ln>
                  <a:noFill/>
                </a:ln>
                <a:solidFill>
                  <a:schemeClr val="tx1"/>
                </a:solidFill>
                <a:effectLst/>
                <a:uLnTx/>
                <a:uFillTx/>
                <a:latin typeface="+mn-lt"/>
                <a:ea typeface="+mn-ea"/>
                <a:cs typeface="+mn-cs"/>
              </a:rPr>
              <a:t>tous les revenus et en cas d'indexation des prix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9</a:t>
            </a:fld>
            <a:endParaRPr lang="nl-NL" smtClean="0"/>
          </a:p>
        </p:txBody>
      </p:sp>
      <p:sp>
        <p:nvSpPr>
          <p:cNvPr id="5123" name="Rectangle 2"/>
          <p:cNvSpPr>
            <a:spLocks noGrp="1" noChangeArrowheads="1"/>
          </p:cNvSpPr>
          <p:nvPr>
            <p:ph type="title"/>
          </p:nvPr>
        </p:nvSpPr>
        <p:spPr/>
        <p:txBody>
          <a:bodyPr/>
          <a:lstStyle/>
          <a:p>
            <a:pPr eaLnBrk="1" hangingPunct="1"/>
            <a:r>
              <a:rPr lang="fr-BE" dirty="0" smtClean="0"/>
              <a:t>Les taux de chômage en 2011</a:t>
            </a:r>
          </a:p>
        </p:txBody>
      </p:sp>
      <p:sp>
        <p:nvSpPr>
          <p:cNvPr id="5124" name="Text Box 4"/>
          <p:cNvSpPr txBox="1">
            <a:spLocks noChangeArrowheads="1"/>
          </p:cNvSpPr>
          <p:nvPr/>
        </p:nvSpPr>
        <p:spPr bwMode="auto">
          <a:xfrm>
            <a:off x="633413" y="493713"/>
            <a:ext cx="8085137" cy="307777"/>
          </a:xfrm>
          <a:prstGeom prst="rect">
            <a:avLst/>
          </a:prstGeom>
          <a:noFill/>
          <a:ln w="9525">
            <a:noFill/>
            <a:miter lim="800000"/>
            <a:headEnd/>
            <a:tailEnd/>
          </a:ln>
        </p:spPr>
        <p:txBody>
          <a:bodyPr>
            <a:spAutoFit/>
          </a:bodyPr>
          <a:lstStyle/>
          <a:p>
            <a:r>
              <a:rPr lang="fr-BE" sz="1400" dirty="0" smtClean="0">
                <a:solidFill>
                  <a:srgbClr val="003366"/>
                </a:solidFill>
              </a:rPr>
              <a:t>(pourcentages de la population active (15-64 ans))</a:t>
            </a:r>
            <a:endParaRPr lang="fr-BE" sz="1400" dirty="0">
              <a:solidFill>
                <a:srgbClr val="003366"/>
              </a:solidFill>
            </a:endParaRPr>
          </a:p>
        </p:txBody>
      </p:sp>
      <p:graphicFrame>
        <p:nvGraphicFramePr>
          <p:cNvPr id="6"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Source: CE.</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10" name="Chart 9"/>
          <p:cNvGraphicFramePr/>
          <p:nvPr/>
        </p:nvGraphicFramePr>
        <p:xfrm>
          <a:off x="504825" y="1066800"/>
          <a:ext cx="8382000" cy="4819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NBGA2009">
  <a:themeElements>
    <a:clrScheme name="TEMPLATE_2007_BNB_GA_NL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2007_BNB_GA_NL_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2007_BNB_GA_NL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2007_BNB_GA_NL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2007_BNB_GA_NL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2007_BNB_GA_NL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2007_BNB_GA_NL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2007_BNB_GA_NL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2007_BNB_GA_NL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2007_BNB_GA_NL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2007_BNB_GA_NL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2007_BNB_GA_NL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2007_BNB_GA_NL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2007_BNB_GA_NL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_2007_BNB_GA_NL_FR 13">
        <a:dk1>
          <a:srgbClr val="000000"/>
        </a:dk1>
        <a:lt1>
          <a:srgbClr val="FFFFFF"/>
        </a:lt1>
        <a:dk2>
          <a:srgbClr val="000000"/>
        </a:dk2>
        <a:lt2>
          <a:srgbClr val="808080"/>
        </a:lt2>
        <a:accent1>
          <a:srgbClr val="1373FF"/>
        </a:accent1>
        <a:accent2>
          <a:srgbClr val="222FD9"/>
        </a:accent2>
        <a:accent3>
          <a:srgbClr val="FFFFFF"/>
        </a:accent3>
        <a:accent4>
          <a:srgbClr val="000000"/>
        </a:accent4>
        <a:accent5>
          <a:srgbClr val="AABCFF"/>
        </a:accent5>
        <a:accent6>
          <a:srgbClr val="1E2AC4"/>
        </a:accent6>
        <a:hlink>
          <a:srgbClr val="FFCC00"/>
        </a:hlink>
        <a:folHlink>
          <a:srgbClr val="E16B13"/>
        </a:folHlink>
      </a:clrScheme>
      <a:clrMap bg1="lt1" tx1="dk1" bg2="lt2" tx2="dk2" accent1="accent1" accent2="accent2" accent3="accent3" accent4="accent4" accent5="accent5" accent6="accent6" hlink="hlink" folHlink="folHlink"/>
    </a:extraClrScheme>
    <a:extraClrScheme>
      <a:clrScheme name="TEMPLATE_2007_BNB_GA_NL_FR 14">
        <a:dk1>
          <a:srgbClr val="000000"/>
        </a:dk1>
        <a:lt1>
          <a:srgbClr val="FFFFFF"/>
        </a:lt1>
        <a:dk2>
          <a:srgbClr val="000000"/>
        </a:dk2>
        <a:lt2>
          <a:srgbClr val="808080"/>
        </a:lt2>
        <a:accent1>
          <a:srgbClr val="00CCFF"/>
        </a:accent1>
        <a:accent2>
          <a:srgbClr val="222FD9"/>
        </a:accent2>
        <a:accent3>
          <a:srgbClr val="FFFFFF"/>
        </a:accent3>
        <a:accent4>
          <a:srgbClr val="000000"/>
        </a:accent4>
        <a:accent5>
          <a:srgbClr val="AAE2FF"/>
        </a:accent5>
        <a:accent6>
          <a:srgbClr val="1E2AC4"/>
        </a:accent6>
        <a:hlink>
          <a:srgbClr val="FFCC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BB-Presentation_FR">
  <a:themeElements>
    <a:clrScheme name="NBB-Presentation_FR 14">
      <a:dk1>
        <a:srgbClr val="000000"/>
      </a:dk1>
      <a:lt1>
        <a:srgbClr val="FFFFFF"/>
      </a:lt1>
      <a:dk2>
        <a:srgbClr val="000000"/>
      </a:dk2>
      <a:lt2>
        <a:srgbClr val="808080"/>
      </a:lt2>
      <a:accent1>
        <a:srgbClr val="00CCFF"/>
      </a:accent1>
      <a:accent2>
        <a:srgbClr val="222FD9"/>
      </a:accent2>
      <a:accent3>
        <a:srgbClr val="FFFFFF"/>
      </a:accent3>
      <a:accent4>
        <a:srgbClr val="000000"/>
      </a:accent4>
      <a:accent5>
        <a:srgbClr val="AAE2FF"/>
      </a:accent5>
      <a:accent6>
        <a:srgbClr val="1E2AC4"/>
      </a:accent6>
      <a:hlink>
        <a:srgbClr val="FFCC00"/>
      </a:hlink>
      <a:folHlink>
        <a:srgbClr val="808080"/>
      </a:folHlink>
    </a:clrScheme>
    <a:fontScheme name="NBB-Presentation_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bwMode="auto">
        <a:noFill/>
        <a:ln w="9525">
          <a:noFill/>
          <a:miter lim="800000"/>
          <a:headEnd/>
          <a:tailEnd/>
        </a:ln>
        <a:effectLst/>
      </a:spPr>
      <a:bodyPr vert="horz" wrap="none" lIns="91440" tIns="45720" rIns="91440" bIns="45720" numCol="1" rtlCol="0" anchor="t" anchorCtr="0" compatLnSpc="1">
        <a:prstTxWarp prst="textNoShape">
          <a:avLst/>
        </a:prstTxWarp>
        <a:spAutoFit/>
      </a:bodyPr>
      <a:lstStyle>
        <a:defPPr>
          <a:lnSpc>
            <a:spcPct val="150000"/>
          </a:lnSpc>
          <a:spcBef>
            <a:spcPts val="0"/>
          </a:spcBef>
          <a:buClr>
            <a:srgbClr val="CC3300"/>
          </a:buClr>
          <a:buSzPct val="135000"/>
          <a:defRPr kumimoji="0" sz="10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NBB-Presentation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BB-Presentation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BB-Presentation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BB-Presentation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BB-Presentation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BB-Presentation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BB-Presentation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BB-Presentation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BB-Presentation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BB-Presentation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BB-Presentation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BB-Presentation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BB-Presentation_FR 13">
        <a:dk1>
          <a:srgbClr val="000000"/>
        </a:dk1>
        <a:lt1>
          <a:srgbClr val="FFFFFF"/>
        </a:lt1>
        <a:dk2>
          <a:srgbClr val="000000"/>
        </a:dk2>
        <a:lt2>
          <a:srgbClr val="808080"/>
        </a:lt2>
        <a:accent1>
          <a:srgbClr val="1373FF"/>
        </a:accent1>
        <a:accent2>
          <a:srgbClr val="222FD9"/>
        </a:accent2>
        <a:accent3>
          <a:srgbClr val="FFFFFF"/>
        </a:accent3>
        <a:accent4>
          <a:srgbClr val="000000"/>
        </a:accent4>
        <a:accent5>
          <a:srgbClr val="AABCFF"/>
        </a:accent5>
        <a:accent6>
          <a:srgbClr val="1E2AC4"/>
        </a:accent6>
        <a:hlink>
          <a:srgbClr val="FFCC00"/>
        </a:hlink>
        <a:folHlink>
          <a:srgbClr val="E16B13"/>
        </a:folHlink>
      </a:clrScheme>
      <a:clrMap bg1="lt1" tx1="dk1" bg2="lt2" tx2="dk2" accent1="accent1" accent2="accent2" accent3="accent3" accent4="accent4" accent5="accent5" accent6="accent6" hlink="hlink" folHlink="folHlink"/>
    </a:extraClrScheme>
    <a:extraClrScheme>
      <a:clrScheme name="NBB-Presentation_FR 14">
        <a:dk1>
          <a:srgbClr val="000000"/>
        </a:dk1>
        <a:lt1>
          <a:srgbClr val="FFFFFF"/>
        </a:lt1>
        <a:dk2>
          <a:srgbClr val="000000"/>
        </a:dk2>
        <a:lt2>
          <a:srgbClr val="808080"/>
        </a:lt2>
        <a:accent1>
          <a:srgbClr val="00CCFF"/>
        </a:accent1>
        <a:accent2>
          <a:srgbClr val="222FD9"/>
        </a:accent2>
        <a:accent3>
          <a:srgbClr val="FFFFFF"/>
        </a:accent3>
        <a:accent4>
          <a:srgbClr val="000000"/>
        </a:accent4>
        <a:accent5>
          <a:srgbClr val="AAE2FF"/>
        </a:accent5>
        <a:accent6>
          <a:srgbClr val="1E2AC4"/>
        </a:accent6>
        <a:hlink>
          <a:srgbClr val="FFCC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BNBGA2009</Template>
  <TotalTime>10081</TotalTime>
  <Words>6772</Words>
  <Application>Microsoft Office PowerPoint</Application>
  <PresentationFormat>On-screen Show (4:3)</PresentationFormat>
  <Paragraphs>2056</Paragraphs>
  <Slides>82</Slides>
  <Notes>16</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BNBGA2009</vt:lpstr>
      <vt:lpstr>NBB-Presentation_FR</vt:lpstr>
      <vt:lpstr>Indexation en Belgique: ampleur, nature, conséquences pour l'économie et alternatives possibles</vt:lpstr>
      <vt:lpstr>Introduction</vt:lpstr>
      <vt:lpstr>Structure</vt:lpstr>
      <vt:lpstr>Structure</vt:lpstr>
      <vt:lpstr>Slide 5</vt:lpstr>
      <vt:lpstr>Indicateurs macroéconomiques: croissance et inflation</vt:lpstr>
      <vt:lpstr>Indicateurs macroéconomiques: marché de travail</vt:lpstr>
      <vt:lpstr>Taux d'emploi des groupes de la population en 2011</vt:lpstr>
      <vt:lpstr>Les taux de chômage en 2011</vt:lpstr>
      <vt:lpstr>Structure de l'emploi</vt:lpstr>
      <vt:lpstr>Structure de l'emploi</vt:lpstr>
      <vt:lpstr>Soldes de financement et endettement des administrations publiques</vt:lpstr>
      <vt:lpstr>Taux d'endettement du secteur privé et actifs financiers nets de l'ensemble des secteurs intérieurs</vt:lpstr>
      <vt:lpstr>Solde courant de la Belgique (pourcentages du PIB) </vt:lpstr>
      <vt:lpstr>La compétitivité extérieure: parts de marché à l'exportation de biens et services</vt:lpstr>
      <vt:lpstr>Evolution du nombre d'exportateurs de marchandises1</vt:lpstr>
      <vt:lpstr>Comparaison des exportations de services de la Belgique</vt:lpstr>
      <vt:lpstr>Compétitivité prix et hors prix</vt:lpstr>
      <vt:lpstr>Croissance des importations mondiales et structure géographique des exportations </vt:lpstr>
      <vt:lpstr>Évolution des exportations de biens et de la demande dans les différents groupements de produits</vt:lpstr>
      <vt:lpstr>Quelques indicateurs d'innovation pour la Belgique et les pays voisins</vt:lpstr>
      <vt:lpstr>Structure des coûts: coûts directs et coûts cumulés </vt:lpstr>
      <vt:lpstr>Importance relative des facteurs prix: évolution du cours de change réel et des parts de marché sur la période 2000-2010 (pourcentages de la variation annuelle moyenne)</vt:lpstr>
      <vt:lpstr>Coûts salariaux horaires dans le secteur des entreprises1 en 20112  (en euros) </vt:lpstr>
      <vt:lpstr>Conclusions concernant la compétitivité de l'économie belge au sens large</vt:lpstr>
      <vt:lpstr>Slide 26</vt:lpstr>
      <vt:lpstr>Le degré d'indexation automatique des salaires sur la base de l'évolution observée de l'indice des prix à la consommation est très élevé  Entreprises qui mènent une politique dans le cadre de laquelle les salaires sont adaptés à l'inflation1 (pourcentages du nombre total d'entreprises)</vt:lpstr>
      <vt:lpstr>Slide 28</vt:lpstr>
      <vt:lpstr>Slide 29</vt:lpstr>
      <vt:lpstr>Handicap salarial des entreprises belges  (écart cumulé depuis l'année de base 1996 par rapport aux trois pays voisins, pourcentages)  </vt:lpstr>
      <vt:lpstr>Coûts salariaux par unité produite (total de l'économie): comparaison avec les principaux pays de la zone euro1 (écart cumulé depuis l'année de base 19992 par rapport à la zone euro, en pourcentage)</vt:lpstr>
      <vt:lpstr>Recommandations adressées aux pouvoirs publics par les principales organisations internationales</vt:lpstr>
      <vt:lpstr>Recommandations adressées aux pouvoirs publics par les principales organisations internationales</vt:lpstr>
      <vt:lpstr>Slide 34</vt:lpstr>
      <vt:lpstr>Littérature pionnière et intuitions</vt:lpstr>
      <vt:lpstr>Modèle néo-keynésien dynamique - impact de l'indexation sur:   </vt:lpstr>
      <vt:lpstr>Indexation sur l’inflation de long terme dans le modèle néo-keynésien</vt:lpstr>
      <vt:lpstr>Un modèle néo-keynésien avec chômage frictionnel… </vt:lpstr>
      <vt:lpstr>Conclusions sur la base de modèles DSGE en économie fermée</vt:lpstr>
      <vt:lpstr>Certains de ces arguments se reflètent également dans le débat sur l'indexation en Belgique</vt:lpstr>
      <vt:lpstr>Slide 41</vt:lpstr>
      <vt:lpstr>Écart d'inflation avec les trois pays voisins et la zone euro: surtout des effets de premier tour, toutefois suivis d'effets de second tour</vt:lpstr>
      <vt:lpstr>Impact d'une hausse de 10 % des cours du pétrole au fil du temps (points de pourcentage)</vt:lpstr>
      <vt:lpstr>Facteurs déterminant la sensibilité de l'inflation au prix des matières premières énergétiques </vt:lpstr>
      <vt:lpstr>Impact sur les produits pétroliers d'une hausse de 10 % des cours du pétrole (points de pourcentage)</vt:lpstr>
      <vt:lpstr>Impact sur le prix du gaz d'une hausse de 10 % des cours du pétrole (points de pourcentage) </vt:lpstr>
      <vt:lpstr>Impact sur le prix de l'électricité d'une hausse de 10 % des cours du pétrole (points de pourcentage)</vt:lpstr>
      <vt:lpstr>Comparaison des prix en niveau du gaz et de l'électricité1</vt:lpstr>
      <vt:lpstr>Une formation des prix correcte pour les produits énergétiques est une priorité politique absolue ...</vt:lpstr>
      <vt:lpstr>... mais le débat sur l'indexation n'est pas superflu</vt:lpstr>
      <vt:lpstr>Slide 51</vt:lpstr>
      <vt:lpstr>L'indexation et la loi de 1996</vt:lpstr>
      <vt:lpstr>Indexation des salaires dans le secteur privé: large éventail de méthodes</vt:lpstr>
      <vt:lpstr>Méthodes d'indexation « lentes » et « rapides »  (indices, janvier 1995=100)  </vt:lpstr>
      <vt:lpstr>Variation salariale due au choc d'inflation: élasticité de la rémunération horaire des employés aux indices de prix</vt:lpstr>
      <vt:lpstr>Coût salarial en Belgique et dans les pays voisins  (données trimestrielles désaisonnalisées) </vt:lpstr>
      <vt:lpstr>Variation salariale due aux chocs d'inflation: rapport avec l'écart salarial</vt:lpstr>
      <vt:lpstr>Dépassement de la norme salariale: décomposition</vt:lpstr>
      <vt:lpstr>Différenciation des hausses nominales sectorielles des coûts salariaux horaires en Belgique et dans les trois pays voisins</vt:lpstr>
      <vt:lpstr>Une marge plus réduite pour les hausses réelles de salaires rend plus complexe la compensation des conséquences de l'indexation (I) Marge pour les hausses réelles de salaires calculée sur la base de la productivité nominale horaire1 (pourcentages de variation annuelle, sauf mention contraire)</vt:lpstr>
      <vt:lpstr>Une marge plus réduite pour les hausses réelles de salaires rend plus complexe la compensation des conséquences de l'indexation (II) Marge pour les hausses réelles de salaires calculée sur la base des coûts salariaux horaires1 des pays voisins (pourcentages de variation annuelle) </vt:lpstr>
      <vt:lpstr>Indexation des prix en Belgique: loyers (pourcentages de variation par rapport au mois correspondant de l'année précédente)</vt:lpstr>
      <vt:lpstr>Indexation des prix en Belgique: autres services indexés (pourcentages de variation par rapport au mois correspondant de l'année précédente) </vt:lpstr>
      <vt:lpstr>Slide 64</vt:lpstr>
      <vt:lpstr>Effets macroéconomiques de différents mécanismes d'indexation</vt:lpstr>
      <vt:lpstr>Choc sur le prix du pétrole</vt:lpstr>
      <vt:lpstr>Importance de l'ouverture de l'économie pour l'indexation à la suite d'un choc pétrolier</vt:lpstr>
      <vt:lpstr>Inflation (somme de 4 trimestres; écart par rapport à la tendance)</vt:lpstr>
      <vt:lpstr>Effet sur l'inflation d'alternatives au mécanisme d'indexation actuel (trim./trim.-1 en taux annuel)</vt:lpstr>
      <vt:lpstr>Effet cumulé sur le volume d'emploi d'alternatives au mécanisme d'indexation actuel </vt:lpstr>
      <vt:lpstr>Effet cumulé sur les exportations d'alternatives au mécanisme d'indexation actuel </vt:lpstr>
      <vt:lpstr>Implications pour l'évolution du pouvoir d'achat, risque de recul de la demande et effets potentiellement déstabilisants</vt:lpstr>
      <vt:lpstr>Slide 73</vt:lpstr>
      <vt:lpstr>Indexation, revenu des ménages et des sociétés, et consommation privée durant la Grande récession</vt:lpstr>
      <vt:lpstr>Mais également une dimension sociale importante ... Évolution de l'inflation par classe de revenu</vt:lpstr>
      <vt:lpstr>« En centimes plutôt qu'en pourcentage »: quelques réflexions</vt:lpstr>
      <vt:lpstr>Effet mécanique de l'exclusion des produits énergétiques et alimentaires de l'indice de référence</vt:lpstr>
      <vt:lpstr>Variante d'indexation sur la base du déflateur du PIB</vt:lpstr>
      <vt:lpstr>Calibrage éventuel de l'indexation sur la base de l'inflation à long terme</vt:lpstr>
      <vt:lpstr>Le débat ne porte pas uniquement sur l'indexation des salaires mais également sur l'indexation d'autres revenus et des prix</vt:lpstr>
      <vt:lpstr>Alternatives au système d'indexation automatique basé sur l'indice santé: un résumé (1) </vt:lpstr>
      <vt:lpstr>Alternatives au système d'indexation automatique basé sur l'indice santé: un résumé (2) </vt:lpstr>
    </vt:vector>
  </TitlesOfParts>
  <Company>National Bank of Belgium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présentation</dc:title>
  <dc:creator>demuldj</dc:creator>
  <cp:lastModifiedBy>deplali</cp:lastModifiedBy>
  <cp:revision>811</cp:revision>
  <dcterms:created xsi:type="dcterms:W3CDTF">2011-10-14T10:31:40Z</dcterms:created>
  <dcterms:modified xsi:type="dcterms:W3CDTF">2012-06-27T12:51:36Z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-911605490</vt:i4>
  </property>
  <property fmtid="{D5CDD505-2E9C-101B-9397-08002B2CF9AE}" pid="4" name="_EmailSubject">
    <vt:lpwstr>Dossier indexation - sur le web ce jeudi 28/06 à 11h00</vt:lpwstr>
  </property>
  <property fmtid="{D5CDD505-2E9C-101B-9397-08002B2CF9AE}" pid="5" name="_AuthorEmail">
    <vt:lpwstr>Christine.Jacquemart@nbb.be</vt:lpwstr>
  </property>
  <property fmtid="{D5CDD505-2E9C-101B-9397-08002B2CF9AE}" pid="6" name="_AuthorEmailDisplayName">
    <vt:lpwstr>Jacquemart Christine</vt:lpwstr>
  </property>
  <property fmtid="{D5CDD505-2E9C-101B-9397-08002B2CF9AE}" pid="7" name="_PreviousAdHocReviewCycleID">
    <vt:i4>-1119854934</vt:i4>
  </property>
</Properties>
</file>